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2626"/>
  </p:normalViewPr>
  <p:slideViewPr>
    <p:cSldViewPr snapToGrid="0">
      <p:cViewPr varScale="1">
        <p:scale>
          <a:sx n="87" d="100"/>
          <a:sy n="87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7828-FBB4-E05C-A5E3-73E9EB24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25CE-83DC-A473-436F-3B73DE4C4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B64A-1216-7BB5-7A2F-85BE0E27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B6CE-257F-46A0-787E-E6B135E6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B65D-BC7E-3D7A-D2B4-A990D35E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E80-C84D-90A2-EDA9-A70B2352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5C090-BE7E-338D-FD19-4B621A23D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CEE3-60A5-A531-F662-6FA68181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7D14-CAE7-89E6-37B3-88BA66A9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979F-C660-6AE9-8078-228E35E3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1FA6B-CA1E-E0B5-37A9-FD211F501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8832-7776-EFB6-CBC8-F7ACD6D8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3A29-27FF-9001-2154-FE8BF4CC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20992-4C02-7EEC-CA0D-9ACDF888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74-1F27-3413-506F-D6C6B6BB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E5A4-0274-1271-2E8F-B859BF64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36EC-2F8A-14A0-1625-A42A370D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3B91-2309-3CA5-082D-E2C47F2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8FE7-011A-BFF3-3496-70062C65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1036-7268-B238-DC6C-06737430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56C3-D1BA-4515-E996-527CEFEC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E6C71-E454-0F15-1BE0-74E15064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6AA6-7BF6-3427-163D-1256D229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6ED4-6291-4E6F-4F0C-F7CDD43C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836F-8A5B-1CAD-01E2-AA62C181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BA4-6FBC-88D1-028C-A714F9ED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4640-9A50-5443-FECC-2CA7FE7A5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148A8-AB83-5910-4845-646034FC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0970-D024-81CF-902D-052FF394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EFC8-5B4C-5344-3D06-11F4DCC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C123-50B8-364C-03F7-B154B70F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6BDE-2217-F70C-A2E8-E815B776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3FD64-24B0-74D8-BCD2-E0EA77BC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64B06-251E-8607-4AE8-4CA817AC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88F13-344F-EAE4-B50A-D9AE00ED2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A7E19-792E-EBD7-D00A-84197A1CF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9BBF5-A0B4-820A-7750-C6F929BF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D976C-6F15-116E-D950-D963EF6B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CC718-77E9-DF73-CE0A-1C918D9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5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E86-1D9E-DC54-CE30-946CBB06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63F76-0412-55E2-3E89-52368596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F95B2-88A6-45B1-5B6D-A4A6603E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D05A0-A98E-F863-DD8E-8B77B826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8E03E-A9F5-7216-750E-8878F854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782ED-3194-FDF0-7E96-4A9FFAD5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09501-ED32-51D6-A36B-F598BCE1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689-F8A2-2A3B-B1CD-68049E68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BF1D-13ED-D26B-5978-05EC23B0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D153D-8C50-DE94-14A1-5EF54AB79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8E83-3E4F-ABC5-4AD0-6CA51FAC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C9D13-02BC-87B1-3578-CFBF196F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DD9D-D9AC-1D69-5231-69799297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886A-03B4-2662-8129-420A1AC9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132B4-A882-52A7-DA59-1E448C61D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D3559-5C33-35A4-E847-18A9758D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B2C8-736C-D101-26B4-6F639330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7D82A-C178-4C02-1C3D-0DBDB5B4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8781-6534-3EAD-9097-1F21673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2DD7F-FF97-9D86-7BA1-854ED25B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F703-A9D7-F5CC-B81D-F9168A19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C280-76DD-4C23-AA30-D03074D5B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6E64-1066-2A48-B17A-21A429241F6D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8656-EAA4-4A27-04F9-EFD325BA5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53F7-0DF3-AA95-D912-AB787F98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6E78-C782-784E-A3EB-0174D83B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742B-0C5D-64ED-5458-253954F24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Hawkes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699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D60D-0403-87DD-864D-B50F8853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3830-919E-6DB1-D7D7-54DC0DA24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Hawkes is the platform where the eBook and HW system are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DO NOT BUY A PHYSICAL TEXTBOOK!!</a:t>
            </a:r>
          </a:p>
          <a:p>
            <a:endParaRPr lang="en-US" sz="2000" dirty="0"/>
          </a:p>
          <a:p>
            <a:r>
              <a:rPr lang="en-US" sz="2000" dirty="0"/>
              <a:t>Logon</a:t>
            </a:r>
          </a:p>
          <a:p>
            <a:pPr lvl="1"/>
            <a:r>
              <a:rPr lang="en-US" sz="2000" dirty="0"/>
              <a:t>ALWAYS sign on through Canvas, the ‘Hawkes Single Sign On’ link</a:t>
            </a:r>
          </a:p>
          <a:p>
            <a:pPr lvl="1"/>
            <a:r>
              <a:rPr lang="en-US" sz="2000" dirty="0"/>
              <a:t>This automatically links you to our course, no course code or anything needed</a:t>
            </a:r>
          </a:p>
          <a:p>
            <a:endParaRPr lang="en-US" sz="2000" dirty="0"/>
          </a:p>
          <a:p>
            <a:r>
              <a:rPr lang="en-US" sz="2000" dirty="0"/>
              <a:t>Register</a:t>
            </a:r>
          </a:p>
          <a:p>
            <a:pPr lvl="1"/>
            <a:r>
              <a:rPr lang="en-US" sz="2000" dirty="0"/>
              <a:t>You have 21-days free trial access from your first logon</a:t>
            </a:r>
          </a:p>
          <a:p>
            <a:pPr lvl="1"/>
            <a:r>
              <a:rPr lang="en-US" sz="2000" dirty="0"/>
              <a:t>After that, it will cost $?? dollars to </a:t>
            </a:r>
            <a:r>
              <a:rPr lang="en-US" sz="2000"/>
              <a:t>register </a:t>
            </a:r>
            <a:r>
              <a:rPr lang="en-US" sz="2000">
                <a:sym typeface="Wingdings" pitchFamily="2" charset="2"/>
              </a:rPr>
              <a:t></a:t>
            </a:r>
            <a:r>
              <a:rPr lang="en-US" sz="2000"/>
              <a:t> </a:t>
            </a:r>
            <a:r>
              <a:rPr lang="en-US" sz="2000" dirty="0"/>
              <a:t>LESS EXPENSIVE through Hawkes than the bookstore</a:t>
            </a:r>
          </a:p>
          <a:p>
            <a:pPr lvl="1"/>
            <a:r>
              <a:rPr lang="en-US" sz="2000" dirty="0"/>
              <a:t>You can purchase this </a:t>
            </a:r>
            <a:r>
              <a:rPr lang="en-US" sz="2000" b="1" dirty="0">
                <a:solidFill>
                  <a:srgbClr val="00B050"/>
                </a:solidFill>
              </a:rPr>
              <a:t>through Hawkes</a:t>
            </a:r>
            <a:r>
              <a:rPr lang="en-US" sz="2000" dirty="0">
                <a:solidFill>
                  <a:srgbClr val="00B050"/>
                </a:solidFill>
              </a:rPr>
              <a:t> (this is the recommended way) </a:t>
            </a:r>
            <a:r>
              <a:rPr lang="en-US" sz="2000" dirty="0"/>
              <a:t>or the bookstore</a:t>
            </a:r>
          </a:p>
        </p:txBody>
      </p:sp>
    </p:spTree>
    <p:extLst>
      <p:ext uri="{BB962C8B-B14F-4D97-AF65-F5344CB8AC3E}">
        <p14:creationId xmlns:p14="http://schemas.microsoft.com/office/powerpoint/2010/main" val="4840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2DDF-3ADF-013D-F365-3E790528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32" y="0"/>
            <a:ext cx="10515600" cy="1325563"/>
          </a:xfrm>
        </p:spPr>
        <p:txBody>
          <a:bodyPr/>
          <a:lstStyle/>
          <a:p>
            <a:r>
              <a:rPr lang="en-US" dirty="0"/>
              <a:t>3 Parts of Hawkes</a:t>
            </a:r>
          </a:p>
        </p:txBody>
      </p:sp>
      <p:pic>
        <p:nvPicPr>
          <p:cNvPr id="1026" name="Picture 2" descr="The Learning Path includes Learn, Practice, and Certify modes.">
            <a:extLst>
              <a:ext uri="{FF2B5EF4-FFF2-40B4-BE49-F238E27FC236}">
                <a16:creationId xmlns:a16="http://schemas.microsoft.com/office/drawing/2014/main" id="{2A2999C9-395C-9461-9093-557561B4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5" y="1549596"/>
            <a:ext cx="10963189" cy="37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A9CED5-342A-573D-CEA1-43415EE73E5F}"/>
              </a:ext>
            </a:extLst>
          </p:cNvPr>
          <p:cNvSpPr txBox="1"/>
          <p:nvPr/>
        </p:nvSpPr>
        <p:spPr>
          <a:xfrm>
            <a:off x="1172307" y="5532437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Canvas Quizzes: Graded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E926E-0F7A-78B5-5A8D-0923D003A8A2}"/>
              </a:ext>
            </a:extLst>
          </p:cNvPr>
          <p:cNvSpPr txBox="1"/>
          <p:nvPr/>
        </p:nvSpPr>
        <p:spPr>
          <a:xfrm>
            <a:off x="8609612" y="553243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Homework: Graded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4599F-F8DB-8C8C-118A-0AD3A16EDC87}"/>
              </a:ext>
            </a:extLst>
          </p:cNvPr>
          <p:cNvSpPr txBox="1"/>
          <p:nvPr/>
        </p:nvSpPr>
        <p:spPr>
          <a:xfrm>
            <a:off x="4636178" y="5532437"/>
            <a:ext cx="291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Practice for HW: NOT Graded</a:t>
            </a:r>
          </a:p>
        </p:txBody>
      </p:sp>
    </p:spTree>
    <p:extLst>
      <p:ext uri="{BB962C8B-B14F-4D97-AF65-F5344CB8AC3E}">
        <p14:creationId xmlns:p14="http://schemas.microsoft.com/office/powerpoint/2010/main" val="393686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DAA-4484-CF9C-C7FF-A5254111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12" y="352719"/>
            <a:ext cx="10515600" cy="1325563"/>
          </a:xfrm>
        </p:spPr>
        <p:txBody>
          <a:bodyPr/>
          <a:lstStyle/>
          <a:p>
            <a:r>
              <a:rPr lang="en-US" dirty="0"/>
              <a:t>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223B-03F7-7D09-1ABA-A3E1E73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12" y="1661296"/>
            <a:ext cx="113538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Learn is the online textbook</a:t>
            </a:r>
          </a:p>
          <a:p>
            <a:pPr lvl="1"/>
            <a:r>
              <a:rPr lang="en-US" sz="1800" dirty="0"/>
              <a:t>Learn screens are the eBook, just embedded into the specific lesson</a:t>
            </a:r>
          </a:p>
          <a:p>
            <a:pPr lvl="1"/>
            <a:r>
              <a:rPr lang="en-US" sz="1800" dirty="0"/>
              <a:t>Probably will take like 30ish minutes to read through (maybe like 10 or 15 pages)</a:t>
            </a:r>
          </a:p>
          <a:p>
            <a:pPr lvl="1"/>
            <a:r>
              <a:rPr lang="en-US" sz="1800" dirty="0"/>
              <a:t>There are videos going through examples and skill checks (quick questions)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Canvas Quizzes</a:t>
            </a:r>
          </a:p>
          <a:p>
            <a:pPr lvl="1"/>
            <a:r>
              <a:rPr lang="en-US" sz="1800" dirty="0"/>
              <a:t>These are directly from Learn, it’s like a note quiz</a:t>
            </a:r>
          </a:p>
          <a:p>
            <a:pPr lvl="2"/>
            <a:r>
              <a:rPr lang="en-US" sz="1800" dirty="0"/>
              <a:t>These are the prep before class</a:t>
            </a:r>
          </a:p>
          <a:p>
            <a:pPr lvl="1"/>
            <a:r>
              <a:rPr lang="en-US" sz="1800" dirty="0"/>
              <a:t>Grading</a:t>
            </a:r>
          </a:p>
          <a:p>
            <a:pPr lvl="2"/>
            <a:r>
              <a:rPr lang="en-US" sz="1800" dirty="0"/>
              <a:t>Get two attempts</a:t>
            </a:r>
          </a:p>
          <a:p>
            <a:pPr lvl="2"/>
            <a:r>
              <a:rPr lang="en-US" sz="1800" dirty="0"/>
              <a:t>Have to be done before the start of class on the respective due date</a:t>
            </a:r>
          </a:p>
          <a:p>
            <a:pPr lvl="2"/>
            <a:r>
              <a:rPr lang="en-US" sz="1800" b="1" dirty="0"/>
              <a:t>These can’t be done late, two lowest grades are dropped</a:t>
            </a:r>
          </a:p>
          <a:p>
            <a:endParaRPr lang="en-US" sz="1800" dirty="0"/>
          </a:p>
        </p:txBody>
      </p:sp>
      <p:pic>
        <p:nvPicPr>
          <p:cNvPr id="4" name="Picture 2" descr="The Learning Path includes Learn, Practice, and Certify modes.">
            <a:extLst>
              <a:ext uri="{FF2B5EF4-FFF2-40B4-BE49-F238E27FC236}">
                <a16:creationId xmlns:a16="http://schemas.microsoft.com/office/drawing/2014/main" id="{FFFBB76B-6EFB-BA0E-6A44-DB0174FBF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4" b="-2"/>
          <a:stretch/>
        </p:blipFill>
        <p:spPr bwMode="auto">
          <a:xfrm>
            <a:off x="9525519" y="0"/>
            <a:ext cx="2247381" cy="23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4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DAA-4484-CF9C-C7FF-A5254111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223B-03F7-7D09-1ABA-A3E1E73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86228"/>
            <a:ext cx="11353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Practice is a bunch of practice problems based on the lesson</a:t>
            </a:r>
          </a:p>
          <a:p>
            <a:pPr lvl="1"/>
            <a:r>
              <a:rPr lang="en-US" sz="2000" dirty="0"/>
              <a:t>Should spend most of the time on practice</a:t>
            </a:r>
          </a:p>
          <a:p>
            <a:pPr lvl="1"/>
            <a:r>
              <a:rPr lang="en-US" sz="2000" dirty="0"/>
              <a:t>NOT GRADED</a:t>
            </a:r>
          </a:p>
          <a:p>
            <a:pPr lvl="1"/>
            <a:endParaRPr lang="en-US" sz="2000" dirty="0"/>
          </a:p>
          <a:p>
            <a:r>
              <a:rPr lang="en-US" sz="2000" dirty="0"/>
              <a:t>Questions</a:t>
            </a:r>
          </a:p>
          <a:p>
            <a:pPr lvl="1"/>
            <a:r>
              <a:rPr lang="en-US" sz="2000" dirty="0"/>
              <a:t>Can skip or try similar (new numbers)</a:t>
            </a:r>
          </a:p>
          <a:p>
            <a:pPr lvl="1"/>
            <a:r>
              <a:rPr lang="en-US" sz="2000" dirty="0"/>
              <a:t>Answers are checked automatically</a:t>
            </a:r>
          </a:p>
          <a:p>
            <a:pPr lvl="1"/>
            <a:r>
              <a:rPr lang="en-US" sz="2000" dirty="0"/>
              <a:t>Question help → If not sure how to do a question, you can click the ‘Tutor’ button</a:t>
            </a:r>
          </a:p>
          <a:p>
            <a:pPr lvl="2"/>
            <a:r>
              <a:rPr lang="en-US" dirty="0"/>
              <a:t>Gives you step-by-step guide or the solution</a:t>
            </a:r>
          </a:p>
          <a:p>
            <a:pPr lvl="2"/>
            <a:r>
              <a:rPr lang="en-US" dirty="0"/>
              <a:t>If you get a question wrong (which is okay!) → Can choose to have the error</a:t>
            </a:r>
          </a:p>
        </p:txBody>
      </p:sp>
      <p:pic>
        <p:nvPicPr>
          <p:cNvPr id="4" name="Picture 2" descr="The Learning Path includes Learn, Practice, and Certify modes.">
            <a:extLst>
              <a:ext uri="{FF2B5EF4-FFF2-40B4-BE49-F238E27FC236}">
                <a16:creationId xmlns:a16="http://schemas.microsoft.com/office/drawing/2014/main" id="{FFFBB76B-6EFB-BA0E-6A44-DB0174FBF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8" r="33436" b="-2"/>
          <a:stretch/>
        </p:blipFill>
        <p:spPr bwMode="auto">
          <a:xfrm>
            <a:off x="9675831" y="365125"/>
            <a:ext cx="2247381" cy="23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3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DAA-4484-CF9C-C7FF-A5254111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0515600" cy="1325563"/>
          </a:xfrm>
        </p:spPr>
        <p:txBody>
          <a:bodyPr/>
          <a:lstStyle/>
          <a:p>
            <a:r>
              <a:rPr lang="en-US" dirty="0"/>
              <a:t>Certify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223B-03F7-7D09-1ABA-A3E1E73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86228"/>
            <a:ext cx="838669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Certify is the HW piece</a:t>
            </a:r>
          </a:p>
          <a:p>
            <a:pPr lvl="1"/>
            <a:r>
              <a:rPr lang="en-US" dirty="0"/>
              <a:t>It is the GRADED portion for HW</a:t>
            </a:r>
          </a:p>
          <a:p>
            <a:pPr lvl="1"/>
            <a:r>
              <a:rPr lang="en-US" dirty="0"/>
              <a:t>It is the same as Practice, but there is no learning aids (the tutor button and step-by-step guides)</a:t>
            </a:r>
          </a:p>
          <a:p>
            <a:pPr lvl="2"/>
            <a:r>
              <a:rPr lang="en-US" sz="2400" dirty="0"/>
              <a:t>This is why you should spend a lot of time of Practice!!</a:t>
            </a:r>
          </a:p>
          <a:p>
            <a:pPr lvl="2"/>
            <a:endParaRPr lang="en-US" sz="2400" dirty="0"/>
          </a:p>
          <a:p>
            <a:r>
              <a:rPr lang="en-US" sz="2400" dirty="0"/>
              <a:t>Grade</a:t>
            </a:r>
            <a:endParaRPr lang="en-US" sz="3200" dirty="0"/>
          </a:p>
          <a:p>
            <a:pPr lvl="2"/>
            <a:r>
              <a:rPr lang="en-US" dirty="0"/>
              <a:t>Have to be done before the start of class on the respective due date</a:t>
            </a:r>
          </a:p>
          <a:p>
            <a:pPr lvl="2"/>
            <a:r>
              <a:rPr lang="en-US" b="1" dirty="0"/>
              <a:t>NO GRADES are dropped.</a:t>
            </a:r>
          </a:p>
          <a:p>
            <a:endParaRPr lang="en-US" sz="3200" dirty="0"/>
          </a:p>
          <a:p>
            <a:pPr lvl="2"/>
            <a:endParaRPr lang="en-US" sz="2400" dirty="0"/>
          </a:p>
          <a:p>
            <a:endParaRPr lang="en-US" sz="3200" dirty="0"/>
          </a:p>
        </p:txBody>
      </p:sp>
      <p:pic>
        <p:nvPicPr>
          <p:cNvPr id="4" name="Picture 2" descr="The Learning Path includes Learn, Practice, and Certify modes.">
            <a:extLst>
              <a:ext uri="{FF2B5EF4-FFF2-40B4-BE49-F238E27FC236}">
                <a16:creationId xmlns:a16="http://schemas.microsoft.com/office/drawing/2014/main" id="{FFFBB76B-6EFB-BA0E-6A44-DB0174FBF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1" r="-177" b="-2"/>
          <a:stretch/>
        </p:blipFill>
        <p:spPr bwMode="auto">
          <a:xfrm>
            <a:off x="8974373" y="114605"/>
            <a:ext cx="2247381" cy="23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1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DAA-4484-CF9C-C7FF-A5254111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0515600" cy="1325563"/>
          </a:xfrm>
        </p:spPr>
        <p:txBody>
          <a:bodyPr/>
          <a:lstStyle/>
          <a:p>
            <a:r>
              <a:rPr lang="en-US" dirty="0"/>
              <a:t>Certify –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223B-03F7-7D09-1ABA-A3E1E73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14" y="1690688"/>
            <a:ext cx="11353800" cy="4351338"/>
          </a:xfrm>
        </p:spPr>
        <p:txBody>
          <a:bodyPr>
            <a:noAutofit/>
          </a:bodyPr>
          <a:lstStyle/>
          <a:p>
            <a:r>
              <a:rPr lang="en-US" sz="1800" dirty="0"/>
              <a:t>Grading</a:t>
            </a:r>
          </a:p>
          <a:p>
            <a:pPr lvl="1"/>
            <a:r>
              <a:rPr lang="en-US" sz="1800" dirty="0"/>
              <a:t>You either get a 0% or a 100% (if late, the 100% is subject to the 25% reduction per 24 hours after the deadline → start of class on the due date)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goal is to reach “Mastery” level, which is approximately 80% correct on the entire assignment</a:t>
            </a:r>
          </a:p>
          <a:p>
            <a:pPr lvl="2"/>
            <a:r>
              <a:rPr lang="en-US" sz="1800" dirty="0"/>
              <a:t>If achieved, you get a 100% on the assignment</a:t>
            </a:r>
          </a:p>
          <a:p>
            <a:pPr lvl="3"/>
            <a:r>
              <a:rPr lang="en-US" dirty="0"/>
              <a:t>Once you get to the 80% mastery level, you can continue to answer questions and you won’t be penalized</a:t>
            </a:r>
          </a:p>
          <a:p>
            <a:pPr lvl="2"/>
            <a:r>
              <a:rPr lang="en-US" sz="1800" dirty="0"/>
              <a:t>If NOT achieved, you can redo the certify as many times as desired in order to get mastery level</a:t>
            </a:r>
          </a:p>
          <a:p>
            <a:pPr lvl="3"/>
            <a:r>
              <a:rPr lang="en-US" dirty="0"/>
              <a:t>You have to restart the whole assignment</a:t>
            </a:r>
          </a:p>
          <a:p>
            <a:pPr lvl="3"/>
            <a:endParaRPr lang="en-US" dirty="0"/>
          </a:p>
          <a:p>
            <a:pPr lvl="1"/>
            <a:r>
              <a:rPr lang="en-US" sz="1800" dirty="0"/>
              <a:t>Lets say you skip the Practice and go straight to the Certify</a:t>
            </a:r>
          </a:p>
          <a:p>
            <a:pPr lvl="2"/>
            <a:r>
              <a:rPr lang="en-US" sz="1800" dirty="0"/>
              <a:t>If you do not achieve Mastery, you are forced to go back and do practice before you can attempt Certify again</a:t>
            </a:r>
          </a:p>
          <a:p>
            <a:pPr lvl="2"/>
            <a:r>
              <a:rPr lang="en-US" sz="1800" b="1" dirty="0"/>
              <a:t>So don’t skip the Practice!</a:t>
            </a:r>
          </a:p>
          <a:p>
            <a:pPr lvl="2"/>
            <a:endParaRPr lang="en-US" sz="1800" dirty="0"/>
          </a:p>
        </p:txBody>
      </p:sp>
      <p:pic>
        <p:nvPicPr>
          <p:cNvPr id="4" name="Picture 2" descr="The Learning Path includes Learn, Practice, and Certify modes.">
            <a:extLst>
              <a:ext uri="{FF2B5EF4-FFF2-40B4-BE49-F238E27FC236}">
                <a16:creationId xmlns:a16="http://schemas.microsoft.com/office/drawing/2014/main" id="{FFFBB76B-6EFB-BA0E-6A44-DB0174FBF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1" r="-177" b="-2"/>
          <a:stretch/>
        </p:blipFill>
        <p:spPr bwMode="auto">
          <a:xfrm>
            <a:off x="8995614" y="0"/>
            <a:ext cx="1766172" cy="18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E916-8199-23AD-8350-B01E5C32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71" y="365125"/>
            <a:ext cx="10515600" cy="1325563"/>
          </a:xfrm>
        </p:spPr>
        <p:txBody>
          <a:bodyPr/>
          <a:lstStyle/>
          <a:p>
            <a:r>
              <a:rPr lang="en-US" dirty="0"/>
              <a:t>Certify – Last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34B0-152D-85FA-7F3B-0B9B39FB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71" y="1991826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Asking me questions</a:t>
            </a:r>
          </a:p>
          <a:p>
            <a:pPr lvl="1"/>
            <a:r>
              <a:rPr lang="en-US" sz="2900" dirty="0"/>
              <a:t>I will be less helpful on Certify</a:t>
            </a:r>
          </a:p>
          <a:p>
            <a:pPr lvl="1"/>
            <a:r>
              <a:rPr lang="en-US" sz="2900" dirty="0"/>
              <a:t>(If you have questions on this, then you need to practice more)</a:t>
            </a:r>
          </a:p>
          <a:p>
            <a:endParaRPr lang="en-US" sz="2900" dirty="0"/>
          </a:p>
          <a:p>
            <a:r>
              <a:rPr lang="en-US" sz="2900" dirty="0"/>
              <a:t>Flex Strike</a:t>
            </a:r>
          </a:p>
          <a:p>
            <a:pPr lvl="1"/>
            <a:r>
              <a:rPr lang="en-US" sz="2900" dirty="0"/>
              <a:t>If you get a question wrong, you get one more attempt for the same type of question with different values</a:t>
            </a:r>
          </a:p>
          <a:p>
            <a:pPr lvl="1"/>
            <a:r>
              <a:rPr lang="en-US" sz="2900" dirty="0"/>
              <a:t>If wrong the second time, it stays incorrect</a:t>
            </a:r>
          </a:p>
          <a:p>
            <a:endParaRPr lang="en-US" sz="2900" dirty="0"/>
          </a:p>
          <a:p>
            <a:r>
              <a:rPr lang="en-US" sz="2900" dirty="0"/>
              <a:t>Save and Exit</a:t>
            </a:r>
          </a:p>
          <a:p>
            <a:pPr lvl="1"/>
            <a:r>
              <a:rPr lang="en-US" sz="2900" dirty="0"/>
              <a:t>Can save and exit as many times as needed</a:t>
            </a:r>
          </a:p>
          <a:p>
            <a:pPr lvl="1"/>
            <a:r>
              <a:rPr lang="en-US" sz="2900" dirty="0"/>
              <a:t>When you come back, the question you were on will have new values</a:t>
            </a:r>
          </a:p>
          <a:p>
            <a:pPr lvl="1"/>
            <a:endParaRPr lang="en-US" sz="2900" dirty="0"/>
          </a:p>
          <a:p>
            <a:r>
              <a:rPr lang="en-US" sz="2900" b="1" dirty="0"/>
              <a:t>Do the Learn and Practice so you are ready for Certify!!!</a:t>
            </a:r>
          </a:p>
          <a:p>
            <a:endParaRPr lang="en-US" dirty="0"/>
          </a:p>
        </p:txBody>
      </p:sp>
      <p:pic>
        <p:nvPicPr>
          <p:cNvPr id="4" name="Picture 2" descr="The Learning Path includes Learn, Practice, and Certify modes.">
            <a:extLst>
              <a:ext uri="{FF2B5EF4-FFF2-40B4-BE49-F238E27FC236}">
                <a16:creationId xmlns:a16="http://schemas.microsoft.com/office/drawing/2014/main" id="{FEA486A1-0AC0-3091-6CE3-9654A70B6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1" r="-177" b="-2"/>
          <a:stretch/>
        </p:blipFill>
        <p:spPr bwMode="auto">
          <a:xfrm>
            <a:off x="8893477" y="365125"/>
            <a:ext cx="2247381" cy="232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1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618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Hawkes Information</vt:lpstr>
      <vt:lpstr>Getting Started</vt:lpstr>
      <vt:lpstr>3 Parts of Hawkes</vt:lpstr>
      <vt:lpstr>Learn</vt:lpstr>
      <vt:lpstr>Practice</vt:lpstr>
      <vt:lpstr>Certify</vt:lpstr>
      <vt:lpstr>Certify – Grading</vt:lpstr>
      <vt:lpstr>Certify – Last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</cp:lastModifiedBy>
  <cp:revision>8</cp:revision>
  <dcterms:created xsi:type="dcterms:W3CDTF">2022-08-28T14:21:06Z</dcterms:created>
  <dcterms:modified xsi:type="dcterms:W3CDTF">2024-01-05T19:00:03Z</dcterms:modified>
</cp:coreProperties>
</file>