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348" r:id="rId5"/>
    <p:sldId id="349" r:id="rId6"/>
    <p:sldId id="260" r:id="rId7"/>
    <p:sldId id="319" r:id="rId8"/>
    <p:sldId id="354" r:id="rId9"/>
    <p:sldId id="262" r:id="rId10"/>
    <p:sldId id="359" r:id="rId11"/>
    <p:sldId id="361" r:id="rId12"/>
    <p:sldId id="264" r:id="rId13"/>
    <p:sldId id="333" r:id="rId14"/>
    <p:sldId id="334" r:id="rId15"/>
  </p:sldIdLst>
  <p:sldSz cx="9144000" cy="5143500" type="screen16x9"/>
  <p:notesSz cx="6858000" cy="9144000"/>
  <p:embeddedFontLst>
    <p:embeddedFont>
      <p:font typeface="Arvo" panose="02000000000000000000" pitchFamily="2" charset="77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Roboto Condensed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005A9-0423-2B42-B3D4-8AF3679932E7}" v="1359" dt="2023-02-05T02:51:59.93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/>
    <p:restoredTop sz="94832"/>
  </p:normalViewPr>
  <p:slideViewPr>
    <p:cSldViewPr snapToGrid="0">
      <p:cViewPr varScale="1">
        <p:scale>
          <a:sx n="157" d="100"/>
          <a:sy n="15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0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56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5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7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3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6.3 Borrowing Money</a:t>
            </a:r>
            <a:endParaRPr sz="68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 idx="4294967295"/>
          </p:nvPr>
        </p:nvSpPr>
        <p:spPr>
          <a:xfrm>
            <a:off x="5458120" y="4052650"/>
            <a:ext cx="363923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Mortgages – Maximum Purchase Price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7562" y="2084437"/>
                <a:ext cx="4671823" cy="2326403"/>
              </a:xfrm>
            </p:spPr>
            <p:txBody>
              <a:bodyPr anchor="t"/>
              <a:lstStyle/>
              <a:p>
                <a:endParaRPr lang="en-US" sz="1800" dirty="0"/>
              </a:p>
              <a:p>
                <a:r>
                  <a:rPr lang="en-US" sz="1800" dirty="0">
                    <a:solidFill>
                      <a:schemeClr val="dk1"/>
                    </a:solidFill>
                    <a:latin typeface="Roboto Condensed Light"/>
                    <a:cs typeface="Roboto Condensed Light"/>
                    <a:sym typeface="Roboto Condensed Light"/>
                  </a:rPr>
                  <a:t>When the monthly schedule is made, the interest is computed using the simple interest formula 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Roboto Condensed Light"/>
                        <a:sym typeface="Roboto Condensed Light"/>
                      </a:rPr>
                      <m:t>𝐼</m:t>
                    </m:r>
                    <m:r>
                      <a:rPr lang="en-US" sz="18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Roboto Condensed Light"/>
                        <a:sym typeface="Roboto Condensed Light"/>
                      </a:rPr>
                      <m:t>=</m:t>
                    </m:r>
                    <m:r>
                      <a:rPr lang="en-US" sz="1800" i="1" dirty="0" err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Roboto Condensed Light"/>
                        <a:sym typeface="Roboto Condensed Light"/>
                      </a:rPr>
                      <m:t>𝑃𝑟𝑡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b="1" dirty="0"/>
              </a:p>
              <a:p>
                <a:endParaRPr lang="en-US" sz="18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7562" y="2084437"/>
                <a:ext cx="4671823" cy="2326403"/>
              </a:xfr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51D808-54B9-9647-A42A-10A9B152FEFA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282;p18">
              <a:extLst>
                <a:ext uri="{FF2B5EF4-FFF2-40B4-BE49-F238E27FC236}">
                  <a16:creationId xmlns:a16="http://schemas.microsoft.com/office/drawing/2014/main" id="{46BF0AB2-E94D-FA4A-B767-3DD4A117C19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284;p18">
              <a:extLst>
                <a:ext uri="{FF2B5EF4-FFF2-40B4-BE49-F238E27FC236}">
                  <a16:creationId xmlns:a16="http://schemas.microsoft.com/office/drawing/2014/main" id="{3EAFB95F-6367-2D41-B191-477D0DFFCCA6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3122AB8E-A471-461C-EE5D-7FD72A899560}"/>
              </a:ext>
            </a:extLst>
          </p:cNvPr>
          <p:cNvSpPr txBox="1">
            <a:spLocks/>
          </p:cNvSpPr>
          <p:nvPr/>
        </p:nvSpPr>
        <p:spPr>
          <a:xfrm>
            <a:off x="621868" y="1095319"/>
            <a:ext cx="8023424" cy="132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en-US" sz="1800" dirty="0"/>
          </a:p>
          <a:p>
            <a:r>
              <a:rPr lang="en-US" sz="1800" b="1" dirty="0"/>
              <a:t>Amortization schedule</a:t>
            </a:r>
            <a:r>
              <a:rPr lang="en-US" sz="1800" dirty="0"/>
              <a:t>: Payments on loans such as mortgages are portioned out between interest and principal. To show you this breakdown over time, lenders provide loan amortization schedules.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5558A2-F7F5-FA4E-4E4A-D5BAC1EC417C}"/>
              </a:ext>
            </a:extLst>
          </p:cNvPr>
          <p:cNvGrpSpPr/>
          <p:nvPr/>
        </p:nvGrpSpPr>
        <p:grpSpPr>
          <a:xfrm>
            <a:off x="5353397" y="2310097"/>
            <a:ext cx="3481682" cy="2139269"/>
            <a:chOff x="5170531" y="2246964"/>
            <a:chExt cx="3481682" cy="21392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4DF933-60D2-6FCB-DA22-AF597274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0531" y="2475152"/>
              <a:ext cx="3481682" cy="19110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8A3D2-20E8-9299-3B84-46E7B12678DD}"/>
                </a:ext>
              </a:extLst>
            </p:cNvPr>
            <p:cNvSpPr txBox="1"/>
            <p:nvPr/>
          </p:nvSpPr>
          <p:spPr>
            <a:xfrm>
              <a:off x="5803818" y="2246964"/>
              <a:ext cx="2395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latin typeface="Roboto Condensed Light"/>
                  <a:cs typeface="Roboto Condensed Light"/>
                  <a:sym typeface="Roboto Condensed Light"/>
                </a:rPr>
                <a:t>Loan amount: $190,000 @ 3.5% APR</a:t>
              </a:r>
              <a:endParaRPr lang="en-US" sz="105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39574-9F29-1623-070A-31FA35908A50}"/>
              </a:ext>
            </a:extLst>
          </p:cNvPr>
          <p:cNvSpPr/>
          <p:nvPr/>
        </p:nvSpPr>
        <p:spPr>
          <a:xfrm>
            <a:off x="5772573" y="2889688"/>
            <a:ext cx="2948588" cy="237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2AF196-05CA-CD50-4396-BFC5D8281267}"/>
                  </a:ext>
                </a:extLst>
              </p:cNvPr>
              <p:cNvSpPr txBox="1"/>
              <p:nvPr/>
            </p:nvSpPr>
            <p:spPr>
              <a:xfrm>
                <a:off x="1115123" y="3552532"/>
                <a:ext cx="3039230" cy="711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=190,000∗0.035∗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=$554.17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2AF196-05CA-CD50-4396-BFC5D8281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23" y="3552532"/>
                <a:ext cx="3039230" cy="711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C55055-6FEC-B7C1-C8AF-8632579CBD6F}"/>
                  </a:ext>
                </a:extLst>
              </p:cNvPr>
              <p:cNvSpPr txBox="1"/>
              <p:nvPr/>
            </p:nvSpPr>
            <p:spPr>
              <a:xfrm>
                <a:off x="577767" y="4067103"/>
                <a:ext cx="33666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𝑃𝑟𝑖𝑛𝑐𝑖𝑝𝑎𝑙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𝑃𝑎𝑦𝑚𝑒𝑛𝑡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𝐼𝑛𝑡𝑒𝑟𝑒𝑠𝑡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853.18−554.1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=$299.01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C55055-6FEC-B7C1-C8AF-8632579C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7" y="4067103"/>
                <a:ext cx="3366627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0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Mortgage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278328"/>
            <a:ext cx="7746426" cy="2111643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</a:t>
            </a:r>
          </a:p>
          <a:p>
            <a:pPr marL="76200" indent="0">
              <a:buNone/>
            </a:pPr>
            <a:r>
              <a:rPr lang="en-US" sz="1600" dirty="0"/>
              <a:t>Find the mortgage balance after the first three payments on a 30-year $180,000 mortgage that was financed at an APR of 5.25% and has a monthly payment of $993.97.</a:t>
            </a:r>
          </a:p>
          <a:p>
            <a:pPr marL="76200" indent="0">
              <a:buNone/>
            </a:pPr>
            <a:endParaRPr lang="en-US" sz="1000" i="1" dirty="0">
              <a:latin typeface="+mn-lt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D49E6-4516-4A41-B0E4-0BABC3D1EBA7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17" name="Google Shape;272;p18">
              <a:extLst>
                <a:ext uri="{FF2B5EF4-FFF2-40B4-BE49-F238E27FC236}">
                  <a16:creationId xmlns:a16="http://schemas.microsoft.com/office/drawing/2014/main" id="{620484E2-7834-9A41-B501-A1820C42999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" name="Google Shape;281;p18">
              <a:extLst>
                <a:ext uri="{FF2B5EF4-FFF2-40B4-BE49-F238E27FC236}">
                  <a16:creationId xmlns:a16="http://schemas.microsoft.com/office/drawing/2014/main" id="{7D320773-4590-C249-810A-E18B1D9FDF94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282;p18">
              <a:extLst>
                <a:ext uri="{FF2B5EF4-FFF2-40B4-BE49-F238E27FC236}">
                  <a16:creationId xmlns:a16="http://schemas.microsoft.com/office/drawing/2014/main" id="{5CFEC5B5-D71C-5A4B-86DA-193E7BAEECE0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283;p18">
              <a:extLst>
                <a:ext uri="{FF2B5EF4-FFF2-40B4-BE49-F238E27FC236}">
                  <a16:creationId xmlns:a16="http://schemas.microsoft.com/office/drawing/2014/main" id="{655E82C9-14DC-DB4F-8249-3DA6437AC30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284;p18">
              <a:extLst>
                <a:ext uri="{FF2B5EF4-FFF2-40B4-BE49-F238E27FC236}">
                  <a16:creationId xmlns:a16="http://schemas.microsoft.com/office/drawing/2014/main" id="{9C102642-9EFE-E74E-8B92-CB8900A01BF5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8E958C-550E-927B-FC09-E5C971C2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49828"/>
              </p:ext>
            </p:extLst>
          </p:nvPr>
        </p:nvGraphicFramePr>
        <p:xfrm>
          <a:off x="814275" y="2334149"/>
          <a:ext cx="3505199" cy="23749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2929492087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2016843126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666624509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223606356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Payment Number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Interest Payment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Principal Payment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Mortgage Balance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65337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$787.50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$206.47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1049765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$786.60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$207.37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23602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$785.69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$208.28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652637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76799-B503-5F9B-BBF0-386ECFF3503C}"/>
                  </a:ext>
                </a:extLst>
              </p:cNvPr>
              <p:cNvSpPr txBox="1"/>
              <p:nvPr/>
            </p:nvSpPr>
            <p:spPr>
              <a:xfrm>
                <a:off x="4378972" y="2367662"/>
                <a:ext cx="43606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𝑃𝑎𝑦𝑚𝑒𝑛𝑡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76799-B503-5F9B-BBF0-386ECFF3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72" y="2367662"/>
                <a:ext cx="4360616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5A69F5-2BF4-EA58-D2D2-3D463590D9C9}"/>
                  </a:ext>
                </a:extLst>
              </p:cNvPr>
              <p:cNvSpPr txBox="1"/>
              <p:nvPr/>
            </p:nvSpPr>
            <p:spPr>
              <a:xfrm>
                <a:off x="4364885" y="2865890"/>
                <a:ext cx="1328890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1=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2=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5A69F5-2BF4-EA58-D2D2-3D463590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85" y="2865890"/>
                <a:ext cx="1328890" cy="1600438"/>
              </a:xfrm>
              <a:prstGeom prst="rect">
                <a:avLst/>
              </a:prstGeom>
              <a:blipFill>
                <a:blip r:embed="rId4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85609-D1A4-B264-76A2-50A4D2FEFECC}"/>
                  </a:ext>
                </a:extLst>
              </p:cNvPr>
              <p:cNvSpPr txBox="1"/>
              <p:nvPr/>
            </p:nvSpPr>
            <p:spPr>
              <a:xfrm>
                <a:off x="5481152" y="2863305"/>
                <a:ext cx="1851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180,000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.00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−206.47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85609-D1A4-B264-76A2-50A4D2FE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52" y="2863305"/>
                <a:ext cx="18514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CDD03D-1DB5-CF4B-D130-FAE55CA87C08}"/>
                  </a:ext>
                </a:extLst>
              </p:cNvPr>
              <p:cNvSpPr txBox="1"/>
              <p:nvPr/>
            </p:nvSpPr>
            <p:spPr>
              <a:xfrm>
                <a:off x="7157722" y="2863079"/>
                <a:ext cx="1379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=$179,793.53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CDD03D-1DB5-CF4B-D130-FAE55CA8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22" y="2863079"/>
                <a:ext cx="13790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0A1EB-7A77-7B36-9A62-9D92CCCA0A72}"/>
                  </a:ext>
                </a:extLst>
              </p:cNvPr>
              <p:cNvSpPr txBox="1"/>
              <p:nvPr/>
            </p:nvSpPr>
            <p:spPr>
              <a:xfrm>
                <a:off x="5490836" y="3520344"/>
                <a:ext cx="1851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179,793.53−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207.37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0A1EB-7A77-7B36-9A62-9D92CCCA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36" y="3520344"/>
                <a:ext cx="185140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11B884-9C12-EC7A-2258-564B26636813}"/>
                  </a:ext>
                </a:extLst>
              </p:cNvPr>
              <p:cNvSpPr txBox="1"/>
              <p:nvPr/>
            </p:nvSpPr>
            <p:spPr>
              <a:xfrm>
                <a:off x="7227889" y="3505289"/>
                <a:ext cx="1379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=$179,586.16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11B884-9C12-EC7A-2258-564B2663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89" y="3505289"/>
                <a:ext cx="137909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8AF749-133D-9510-D9F8-3DA0F37E6D52}"/>
                  </a:ext>
                </a:extLst>
              </p:cNvPr>
              <p:cNvSpPr txBox="1"/>
              <p:nvPr/>
            </p:nvSpPr>
            <p:spPr>
              <a:xfrm>
                <a:off x="5490836" y="4148252"/>
                <a:ext cx="1851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179,586.16−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208.28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8AF749-133D-9510-D9F8-3DA0F37E6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36" y="4148252"/>
                <a:ext cx="18514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F80477-6D55-2E29-5443-B446980A1CDB}"/>
                  </a:ext>
                </a:extLst>
              </p:cNvPr>
              <p:cNvSpPr txBox="1"/>
              <p:nvPr/>
            </p:nvSpPr>
            <p:spPr>
              <a:xfrm>
                <a:off x="7167405" y="4163785"/>
                <a:ext cx="1379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=$179,377.88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F80477-6D55-2E29-5443-B446980A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05" y="4163785"/>
                <a:ext cx="137909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FCFD9C-8F59-BE63-DE0D-3DC3C370432A}"/>
                  </a:ext>
                </a:extLst>
              </p:cNvPr>
              <p:cNvSpPr txBox="1"/>
              <p:nvPr/>
            </p:nvSpPr>
            <p:spPr>
              <a:xfrm>
                <a:off x="3196145" y="2863079"/>
                <a:ext cx="1050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$179,793.53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FCFD9C-8F59-BE63-DE0D-3DC3C3704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145" y="2863079"/>
                <a:ext cx="105028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9BC8A8-76FB-6D18-898D-63C9D8EBD793}"/>
                  </a:ext>
                </a:extLst>
              </p:cNvPr>
              <p:cNvSpPr txBox="1"/>
              <p:nvPr/>
            </p:nvSpPr>
            <p:spPr>
              <a:xfrm>
                <a:off x="3205828" y="3520677"/>
                <a:ext cx="1050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$179,586.16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9BC8A8-76FB-6D18-898D-63C9D8EB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28" y="3520677"/>
                <a:ext cx="105028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8F90B2-545D-40E3-58E5-B6D944513051}"/>
                  </a:ext>
                </a:extLst>
              </p:cNvPr>
              <p:cNvSpPr txBox="1"/>
              <p:nvPr/>
            </p:nvSpPr>
            <p:spPr>
              <a:xfrm>
                <a:off x="3205828" y="4163785"/>
                <a:ext cx="1050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$179,377.88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8F90B2-545D-40E3-58E5-B6D94451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28" y="4163785"/>
                <a:ext cx="105028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Natalie bought a new car for $26,000. She paid a 10% down payment and financed the remaining balance for 36 months with an APR of 4.8%. Assuming she made monthly payments, determine the total cost of Natalie’s car. Round your answer to the nearest cent. Then, determine how much interest she paid.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5449230" y="3484202"/>
            <a:ext cx="3480254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cost = $27,771.92</a:t>
            </a:r>
          </a:p>
          <a:p>
            <a:pPr algn="ctr"/>
            <a:r>
              <a:rPr lang="en-US" sz="2400" dirty="0"/>
              <a:t>Interest = $1,771.92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Jake bought several concert tickets for a total of $900. He used a credit card that has an APR of 17.77%. How much will he pay in total to pay off the purchases if he makes monthly payments of $30? Round the number of monthly payments up to the nearest whole number. Round your final answer to the nearest whole number,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790267" y="3484202"/>
            <a:ext cx="2139216" cy="874964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40 payments</a:t>
            </a:r>
            <a:br>
              <a:rPr lang="en-US" sz="2400" dirty="0"/>
            </a:br>
            <a:r>
              <a:rPr lang="en-US" sz="2400" dirty="0"/>
              <a:t>$1200</a:t>
            </a:r>
          </a:p>
        </p:txBody>
      </p:sp>
    </p:spTree>
    <p:extLst>
      <p:ext uri="{BB962C8B-B14F-4D97-AF65-F5344CB8AC3E}">
        <p14:creationId xmlns:p14="http://schemas.microsoft.com/office/powerpoint/2010/main" val="3370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464200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6870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 Cards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6045600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24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Amortization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Schedules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56692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36617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165413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69646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Paying off credit cards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sz="2000" dirty="0"/>
                  <a:t>Number of Fixed Payments Required to Pay Off Credit Cart Debt</a:t>
                </a:r>
              </a:p>
              <a:p>
                <a:pPr lvl="1"/>
                <a:r>
                  <a:rPr lang="en-US" sz="2000" dirty="0"/>
                  <a:t>R = # of payments</a:t>
                </a:r>
              </a:p>
              <a:p>
                <a:pPr lvl="1"/>
                <a:r>
                  <a:rPr lang="en-US" sz="2000" dirty="0"/>
                  <a:t>A = Future value (loan amount)</a:t>
                </a:r>
              </a:p>
              <a:p>
                <a:pPr lvl="1"/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𝑃𝑀𝑇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13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Payments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Franz wants to buy a new computer that costs $2200 using a credit card that has an APR of 19.99%. How long will it take him to pay off the computer if he makes regular monthly payments of $40? How much will he pay overall for the computer? 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A6721-E366-1BB2-DF12-70903124C209}"/>
                  </a:ext>
                </a:extLst>
              </p:cNvPr>
              <p:cNvSpPr txBox="1"/>
              <p:nvPr/>
            </p:nvSpPr>
            <p:spPr>
              <a:xfrm>
                <a:off x="3782719" y="4561308"/>
                <a:ext cx="2360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∗151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=$6,0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A6721-E366-1BB2-DF12-7090312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19" y="4561308"/>
                <a:ext cx="23607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1DCE4-F3CE-1F45-AC58-9224D8DC4773}"/>
                  </a:ext>
                </a:extLst>
              </p:cNvPr>
              <p:cNvSpPr txBox="1"/>
              <p:nvPr/>
            </p:nvSpPr>
            <p:spPr>
              <a:xfrm>
                <a:off x="814275" y="3444748"/>
                <a:ext cx="2428485" cy="895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𝑃𝑀𝑇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1DCE4-F3CE-1F45-AC58-9224D8DC4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3444748"/>
                <a:ext cx="2428485" cy="895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F183-513D-550C-0916-294C80023E56}"/>
                  </a:ext>
                </a:extLst>
              </p:cNvPr>
              <p:cNvSpPr txBox="1"/>
              <p:nvPr/>
            </p:nvSpPr>
            <p:spPr>
              <a:xfrm>
                <a:off x="3204159" y="3187817"/>
                <a:ext cx="2828723" cy="1172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6200" indent="0">
                  <a:buNone/>
                </a:pPr>
                <a:endParaRPr lang="en-US" sz="16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0.1999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2200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0.1999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F183-513D-550C-0916-294C8002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59" y="3187817"/>
                <a:ext cx="2828723" cy="1172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30084-41E3-CEC2-B330-9CF3F3503AEF}"/>
                  </a:ext>
                </a:extLst>
              </p:cNvPr>
              <p:cNvSpPr txBox="1"/>
              <p:nvPr/>
            </p:nvSpPr>
            <p:spPr>
              <a:xfrm>
                <a:off x="6032882" y="3693603"/>
                <a:ext cx="23095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150.08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(151) payments</a:t>
                </a:r>
                <a:endParaRPr lang="en-US" sz="2000" dirty="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30084-41E3-CEC2-B330-9CF3F350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82" y="3693603"/>
                <a:ext cx="2309543" cy="584775"/>
              </a:xfrm>
              <a:prstGeom prst="rect">
                <a:avLst/>
              </a:prstGeom>
              <a:blipFill>
                <a:blip r:embed="rId6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4B1176-7252-3C13-5374-830A37C24B2A}"/>
                  </a:ext>
                </a:extLst>
              </p:cNvPr>
              <p:cNvSpPr txBox="1"/>
              <p:nvPr/>
            </p:nvSpPr>
            <p:spPr>
              <a:xfrm>
                <a:off x="814275" y="4562696"/>
                <a:ext cx="32736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𝑝𝑎𝑖𝑑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∗#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𝑝𝑎𝑦𝑚𝑒𝑛𝑡𝑠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4B1176-7252-3C13-5374-830A37C2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4562696"/>
                <a:ext cx="3273635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Loans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Fixed Installment Loans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sz="1600" b="1" dirty="0"/>
                  <a:t>Fixed installment loans (present value annuity)</a:t>
                </a:r>
                <a:r>
                  <a:rPr lang="en-US" sz="1600" dirty="0"/>
                  <a:t>:</a:t>
                </a:r>
                <a:r>
                  <a:rPr lang="en-US" sz="1600" b="1" dirty="0"/>
                  <a:t> </a:t>
                </a:r>
                <a:r>
                  <a:rPr lang="en-US" sz="1600" dirty="0"/>
                  <a:t>Receive money now, in the present, and use the regular payments to pay off the future value of the loan (principal and interest).</a:t>
                </a:r>
              </a:p>
              <a:p>
                <a:r>
                  <a:rPr lang="en-US" sz="1600" b="1" dirty="0"/>
                  <a:t>Down payments </a:t>
                </a:r>
                <a:r>
                  <a:rPr lang="en-US" sz="1600" dirty="0"/>
                  <a:t>are often required on large loans (house, car, etc.). These reduce the principal of the loan, and the amount that remains is </a:t>
                </a:r>
                <a:r>
                  <a:rPr lang="en-US" sz="1600" i="1" dirty="0"/>
                  <a:t>financed</a:t>
                </a:r>
                <a:r>
                  <a:rPr lang="en-US" sz="1600" dirty="0"/>
                  <a:t> (borrowed with interest).</a:t>
                </a:r>
              </a:p>
              <a:p>
                <a:r>
                  <a:rPr lang="en-US" sz="1600" dirty="0"/>
                  <a:t>Monthly Payment Formula for Fixed Installment Loans</a:t>
                </a:r>
              </a:p>
              <a:p>
                <a:pPr marL="76200" indent="0">
                  <a:buNone/>
                </a:pPr>
                <a:endParaRPr lang="en-US" sz="9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𝑃𝑎𝑦𝑚𝑒𝑛𝑡</m:t>
                      </m:r>
                    </m:oMath>
                  </m:oMathPara>
                </a14:m>
                <a:endParaRPr lang="en-US" sz="1600" dirty="0"/>
              </a:p>
              <a:p>
                <a:pPr marL="76200" indent="0">
                  <a:buNone/>
                </a:pPr>
                <a:endParaRPr lang="en-US" sz="8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b="1" u="sn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t="-235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065C2B-D198-E8EA-B2BD-E881E13F4E99}"/>
              </a:ext>
            </a:extLst>
          </p:cNvPr>
          <p:cNvCxnSpPr/>
          <p:nvPr/>
        </p:nvCxnSpPr>
        <p:spPr>
          <a:xfrm flipH="1">
            <a:off x="2505307" y="3572107"/>
            <a:ext cx="45348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CC8E4-799F-CDA1-EAEA-282B559FC5A1}"/>
              </a:ext>
            </a:extLst>
          </p:cNvPr>
          <p:cNvSpPr txBox="1"/>
          <p:nvPr/>
        </p:nvSpPr>
        <p:spPr>
          <a:xfrm>
            <a:off x="1401957" y="3834220"/>
            <a:ext cx="119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Roboto Condensed Light"/>
                <a:cs typeface="Roboto Condensed Light"/>
                <a:sym typeface="Roboto Condensed Light"/>
              </a:rPr>
              <a:t>Principal that is financed</a:t>
            </a: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Payments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073" y="1232632"/>
            <a:ext cx="7746426" cy="1945065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Owen wants to buy a new car for $34,000 (including taxes and fees). He chooses to make a down payment of 20% and wants to finance the remainder. If Owen can get an APR of 3.99% for a 72-month loan, what is the amount of his monthly payment?</a:t>
            </a:r>
          </a:p>
          <a:p>
            <a:pPr marL="76200" indent="0">
              <a:buNone/>
            </a:pPr>
            <a:endParaRPr lang="en-US" sz="12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E5E497-FC34-CA39-7261-62749B12A03D}"/>
                  </a:ext>
                </a:extLst>
              </p:cNvPr>
              <p:cNvSpPr txBox="1"/>
              <p:nvPr/>
            </p:nvSpPr>
            <p:spPr>
              <a:xfrm>
                <a:off x="4926832" y="3163322"/>
                <a:ext cx="45757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𝑝𝑎𝑦𝑚𝑒𝑛𝑡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E5E497-FC34-CA39-7261-62749B12A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32" y="3163322"/>
                <a:ext cx="4575716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A4C8B-8B92-27C2-F46A-3655B14A9DB0}"/>
                  </a:ext>
                </a:extLst>
              </p:cNvPr>
              <p:cNvSpPr txBox="1"/>
              <p:nvPr/>
            </p:nvSpPr>
            <p:spPr>
              <a:xfrm>
                <a:off x="6103599" y="3499013"/>
                <a:ext cx="457571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=34,000−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34,000∗0.20</m:t>
                        </m:r>
                      </m:e>
                    </m:d>
                  </m:oMath>
                </a14:m>
                <a:r>
                  <a:rPr lang="en-US" sz="1400" i="1" dirty="0"/>
                  <a:t> 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=34,000−6,800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=$27,200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76200" indent="0">
                  <a:buNone/>
                </a:pPr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A4C8B-8B92-27C2-F46A-3655B14A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9" y="3499013"/>
                <a:ext cx="457571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32ECE-6BAE-5C47-889E-E43F92BA1B8B}"/>
                  </a:ext>
                </a:extLst>
              </p:cNvPr>
              <p:cNvSpPr txBox="1"/>
              <p:nvPr/>
            </p:nvSpPr>
            <p:spPr>
              <a:xfrm>
                <a:off x="0" y="3101267"/>
                <a:ext cx="4638906" cy="8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32ECE-6BAE-5C47-889E-E43F92BA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01267"/>
                <a:ext cx="4638906" cy="838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5BA7D-FA21-407C-038E-6BD35693E829}"/>
                  </a:ext>
                </a:extLst>
              </p:cNvPr>
              <p:cNvSpPr txBox="1"/>
              <p:nvPr/>
            </p:nvSpPr>
            <p:spPr>
              <a:xfrm>
                <a:off x="2143833" y="3054689"/>
                <a:ext cx="4638906" cy="951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27,200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0.0399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0.0399</m:t>
                                          </m:r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∙6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5BA7D-FA21-407C-038E-6BD35693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33" y="3054689"/>
                <a:ext cx="4638906" cy="951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2E14D-4AEC-847A-03E6-E1BEF5588034}"/>
                  </a:ext>
                </a:extLst>
              </p:cNvPr>
              <p:cNvSpPr txBox="1"/>
              <p:nvPr/>
            </p:nvSpPr>
            <p:spPr>
              <a:xfrm>
                <a:off x="3360234" y="4145343"/>
                <a:ext cx="1040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≈$425.43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2E14D-4AEC-847A-03E6-E1BEF558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34" y="4145343"/>
                <a:ext cx="104086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Amortization Schedules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677</Words>
  <Application>Microsoft Macintosh PowerPoint</Application>
  <PresentationFormat>On-screen Show (16:9)</PresentationFormat>
  <Paragraphs>130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Calibri</vt:lpstr>
      <vt:lpstr>Roboto Condensed Light</vt:lpstr>
      <vt:lpstr>Arvo</vt:lpstr>
      <vt:lpstr>Arial</vt:lpstr>
      <vt:lpstr>Roboto Condensed</vt:lpstr>
      <vt:lpstr>Salerio template</vt:lpstr>
      <vt:lpstr>6.3 Borrowing Money</vt:lpstr>
      <vt:lpstr>Goals for the Day</vt:lpstr>
      <vt:lpstr>Credit Cards</vt:lpstr>
      <vt:lpstr>Paying off credit cards</vt:lpstr>
      <vt:lpstr>Credit Card Payments</vt:lpstr>
      <vt:lpstr>Loans</vt:lpstr>
      <vt:lpstr>Fixed Installment Loans</vt:lpstr>
      <vt:lpstr>Monthly Payments</vt:lpstr>
      <vt:lpstr>Amortization Schedules</vt:lpstr>
      <vt:lpstr>Home Mortgages – Maximum Purchase Price</vt:lpstr>
      <vt:lpstr>Home Mortgage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12</cp:revision>
  <dcterms:modified xsi:type="dcterms:W3CDTF">2024-01-22T18:50:53Z</dcterms:modified>
</cp:coreProperties>
</file>