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348" r:id="rId5"/>
    <p:sldId id="374" r:id="rId6"/>
    <p:sldId id="365" r:id="rId7"/>
    <p:sldId id="367" r:id="rId8"/>
    <p:sldId id="368" r:id="rId9"/>
    <p:sldId id="369" r:id="rId10"/>
    <p:sldId id="370" r:id="rId11"/>
    <p:sldId id="372" r:id="rId12"/>
    <p:sldId id="264" r:id="rId13"/>
    <p:sldId id="363" r:id="rId14"/>
    <p:sldId id="333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Roboto Condensed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005A9-0423-2B42-B3D4-8AF3679932E7}" v="1359" dt="2023-02-05T02:51:59.93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/>
    <p:restoredTop sz="93734"/>
  </p:normalViewPr>
  <p:slideViewPr>
    <p:cSldViewPr snapToGrid="0">
      <p:cViewPr varScale="1">
        <p:scale>
          <a:sx n="169" d="100"/>
          <a:sy n="16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78DAA531-C22C-8EDC-73E7-3B3F430F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B2693FD5-9888-5213-4AB1-A72FCE8EF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746BF830-6897-2BAC-0E8D-3339DC5F1C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1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1B40130A-99C8-E24C-552F-3E9744FC2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41062FE1-D133-E1CE-A738-1733D48D0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B543D86D-6569-08AD-64E3-ED759A4177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34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5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5640C731-927A-92EC-B71B-D259CC85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>
            <a:extLst>
              <a:ext uri="{FF2B5EF4-FFF2-40B4-BE49-F238E27FC236}">
                <a16:creationId xmlns:a16="http://schemas.microsoft.com/office/drawing/2014/main" id="{021B1AC0-9F91-922B-3E4C-40842DC54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>
            <a:extLst>
              <a:ext uri="{FF2B5EF4-FFF2-40B4-BE49-F238E27FC236}">
                <a16:creationId xmlns:a16="http://schemas.microsoft.com/office/drawing/2014/main" id="{7AC3CB2C-C6FE-35C9-A28E-D0320DA57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6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9FC4E77F-86CD-7023-FAE2-BD010B2E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1FFCBFD-F58A-3EFE-B92A-A3002465D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8E82C0B9-241B-B608-B4C8-15C9138A4E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4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3C04D584-2AA6-2186-A19E-3DD34969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DC073BCF-269F-0EEA-C99A-87928FC16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C0D7459-FBAD-11AB-1221-E9D8E93D8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7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C4819351-0CC5-B307-FDE9-C29F278D2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F23516F6-199D-5B31-CC0F-3902F5954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8B4CECA-3919-1EE0-01B9-261551DDF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6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6.5 Budgeting</a:t>
            </a: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ED2A0844-D70F-0DB9-2C33-83BB629D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FFC73357-6606-F6BB-9305-8D08D0537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E4B21-F25A-A267-AA7A-E2D5EC61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4 – Allocate remaining funds or make adjustments</a:t>
            </a:r>
            <a:endParaRPr lang="en-US" sz="1600" dirty="0"/>
          </a:p>
          <a:p>
            <a:r>
              <a:rPr lang="en-US" sz="1600" dirty="0"/>
              <a:t>Example: Determine the approximate monthly cost of spending $16.64 on takeout at least 3 times a week. (Assume four weeks in a month.)</a:t>
            </a:r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endParaRPr lang="en-US" sz="1600" dirty="0"/>
          </a:p>
          <a:p>
            <a:endParaRPr lang="en-US" sz="1600" i="1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5E19EC5-E5AF-8458-0C5C-81F3DF13E9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5650730E-1AE2-64BE-BEF7-0A6FE2521D5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F4EE25C9-82DC-ADD5-B62F-8EC4C7984E16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9C2C7C7A-66A9-04E7-C982-F806A2AD49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8DE3BDE5-4FAF-BE1E-8D3E-8EA8A890BE2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6BE8BFA-1AFE-A465-36CB-0E286F90AE9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903E4-D08D-1DC1-AB2D-4A20F554D1B0}"/>
                  </a:ext>
                </a:extLst>
              </p:cNvPr>
              <p:cNvSpPr txBox="1"/>
              <p:nvPr/>
            </p:nvSpPr>
            <p:spPr>
              <a:xfrm>
                <a:off x="814275" y="2758357"/>
                <a:ext cx="3916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𝐸𝑥𝑝𝑒𝑛𝑠𝑒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× #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#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903E4-D08D-1DC1-AB2D-4A20F554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58357"/>
                <a:ext cx="3916329" cy="307777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F176-F049-59DF-96B0-FA357E203E6C}"/>
                  </a:ext>
                </a:extLst>
              </p:cNvPr>
              <p:cNvSpPr txBox="1"/>
              <p:nvPr/>
            </p:nvSpPr>
            <p:spPr>
              <a:xfrm>
                <a:off x="4572000" y="2758356"/>
                <a:ext cx="15587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16.64 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3 ×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F176-F049-59DF-96B0-FA357E20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58356"/>
                <a:ext cx="1558701" cy="307777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B9E67A-635D-EC9C-5C1D-48F29FF918C6}"/>
                  </a:ext>
                </a:extLst>
              </p:cNvPr>
              <p:cNvSpPr txBox="1"/>
              <p:nvPr/>
            </p:nvSpPr>
            <p:spPr>
              <a:xfrm>
                <a:off x="5906619" y="2758356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=$198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B9E67A-635D-EC9C-5C1D-48F29FF9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19" y="2758356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7ECA083-D32C-5321-C557-0740103C20D6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4" name="Google Shape;256;p16">
              <a:extLst>
                <a:ext uri="{FF2B5EF4-FFF2-40B4-BE49-F238E27FC236}">
                  <a16:creationId xmlns:a16="http://schemas.microsoft.com/office/drawing/2014/main" id="{E8356E51-2907-18A7-8462-593DC64A562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258;p16">
              <a:extLst>
                <a:ext uri="{FF2B5EF4-FFF2-40B4-BE49-F238E27FC236}">
                  <a16:creationId xmlns:a16="http://schemas.microsoft.com/office/drawing/2014/main" id="{8E62613A-23E5-EE6F-48C1-5C7B37F880D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59;p16">
              <a:extLst>
                <a:ext uri="{FF2B5EF4-FFF2-40B4-BE49-F238E27FC236}">
                  <a16:creationId xmlns:a16="http://schemas.microsoft.com/office/drawing/2014/main" id="{732FF0E6-EBF2-D0A1-51A6-23B83155A0A6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60;p16">
              <a:extLst>
                <a:ext uri="{FF2B5EF4-FFF2-40B4-BE49-F238E27FC236}">
                  <a16:creationId xmlns:a16="http://schemas.microsoft.com/office/drawing/2014/main" id="{825FFEB1-6BBA-40D3-9AF6-2B77407D612F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5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DD55B6FF-4A1A-C6AA-AD2E-868EED10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F08D6642-5B25-1159-4FBE-2CE9C6682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Budgeting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3DCB0-A3E1-21E7-221F-E5A8D676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Ultimately, a sound budget will cover all of your needs, some of your wants, and put you on a path of saving for emergencies and the future. </a:t>
            </a:r>
          </a:p>
          <a:p>
            <a:r>
              <a:rPr lang="en-US" sz="2000" dirty="0"/>
              <a:t>One such general recommendation is the </a:t>
            </a:r>
            <a:r>
              <a:rPr lang="en-US" sz="2000" b="1" dirty="0"/>
              <a:t>50/30/20 budgeting rule</a:t>
            </a:r>
            <a:r>
              <a:rPr lang="en-US" sz="2000" dirty="0"/>
              <a:t> is to allow:</a:t>
            </a:r>
          </a:p>
          <a:p>
            <a:pPr lvl="1"/>
            <a:r>
              <a:rPr lang="en-US" sz="2000" dirty="0"/>
              <a:t>50% of your net income for necessities,</a:t>
            </a:r>
          </a:p>
          <a:p>
            <a:pPr lvl="1"/>
            <a:r>
              <a:rPr lang="en-US" sz="2000" dirty="0"/>
              <a:t>no more than 30% for wants</a:t>
            </a:r>
          </a:p>
          <a:p>
            <a:pPr lvl="1"/>
            <a:r>
              <a:rPr lang="en-US" sz="2000" dirty="0"/>
              <a:t>and at least 20% for savings and paying down debt.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CAAF010-BBD4-5A72-5B05-3DA882B120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AC673AF0-EC6C-F24D-232E-68F3AADE384C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D4239DAD-93E1-DEFB-19B4-0CA43BEE8A4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CA98512-3C77-C02D-403B-97B66B4CC13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5B469A33-E04B-E513-A904-BEC96F898983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8D8E828C-4336-1439-559F-38303F1A581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6AB2A-A498-30B2-D79D-32FC704B02FC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5" name="Google Shape;256;p16">
              <a:extLst>
                <a:ext uri="{FF2B5EF4-FFF2-40B4-BE49-F238E27FC236}">
                  <a16:creationId xmlns:a16="http://schemas.microsoft.com/office/drawing/2014/main" id="{9DF566EC-D3FF-CC75-23E5-B9C18310980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D0FF2253-603E-5885-06F8-A1B491ED4CCD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862CA8A9-5C61-2F26-C285-4C9BA1E9C95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FBBFEEBE-974E-8DC3-5AC8-13F7B871BEFF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9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B5F4-BE39-943F-4934-BF2967D5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C2E8-0819-43A9-0B14-4718E084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B042-F0B1-6E12-1DD0-63A74F61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dirty="0"/>
              <a:t>The Lees have a combined net income of $7026 a month. Find the amount they should allot for each category if they aim to follow the 50/30/20 rule for their budget. Round your answers to the nearest cent, if necessary.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6C40-F1DB-43C9-3492-0852DE7DC5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7B134E-8602-4944-360F-7C7E57EDFA0E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05FFB5CF-D4E3-685A-995F-863F8273780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60A2635A-CAA3-22A0-C0AE-227DF96037F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EF9CFE55-E14E-9354-2C96-78422055729D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CBDC175F-2591-6AAF-399C-4045AEF46CFB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3D2014BE-C652-8874-747A-F4CFF45B9A2A}"/>
              </a:ext>
            </a:extLst>
          </p:cNvPr>
          <p:cNvSpPr/>
          <p:nvPr/>
        </p:nvSpPr>
        <p:spPr>
          <a:xfrm>
            <a:off x="6306675" y="3008671"/>
            <a:ext cx="2622808" cy="1350495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Necessities: $3,513</a:t>
            </a:r>
          </a:p>
          <a:p>
            <a:r>
              <a:rPr lang="en-US" sz="1800" dirty="0"/>
              <a:t>Wants: $2,107.80</a:t>
            </a:r>
          </a:p>
          <a:p>
            <a:r>
              <a:rPr lang="en-US" sz="1800" dirty="0"/>
              <a:t>Savings: $1,405.20</a:t>
            </a:r>
          </a:p>
        </p:txBody>
      </p:sp>
    </p:spTree>
    <p:extLst>
      <p:ext uri="{BB962C8B-B14F-4D97-AF65-F5344CB8AC3E}">
        <p14:creationId xmlns:p14="http://schemas.microsoft.com/office/powerpoint/2010/main" val="40592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dirty="0"/>
              <a:t>Dwayne is self-employed. Based on last year, his projected state and federal taxes for this year will be approximately $10,200. Determine how much Dwayne should put aside…</a:t>
            </a:r>
          </a:p>
          <a:p>
            <a:pPr marL="419100" indent="-342900">
              <a:buAutoNum type="alphaLcParenR"/>
            </a:pPr>
            <a:r>
              <a:rPr lang="en-US" sz="1800" dirty="0"/>
              <a:t>each </a:t>
            </a:r>
            <a:r>
              <a:rPr lang="en-US" sz="1800" u="sng" dirty="0"/>
              <a:t>month</a:t>
            </a:r>
            <a:r>
              <a:rPr lang="en-US" sz="1800" dirty="0"/>
              <a:t> in order to have enough to pay his estimated quarterly taxes?</a:t>
            </a:r>
          </a:p>
          <a:p>
            <a:pPr marL="419100" indent="-342900">
              <a:buAutoNum type="alphaLcParenR"/>
            </a:pPr>
            <a:r>
              <a:rPr lang="en-US" sz="1800" dirty="0"/>
              <a:t>each </a:t>
            </a:r>
            <a:r>
              <a:rPr lang="en-US" sz="1800" u="sng" dirty="0"/>
              <a:t>quarter</a:t>
            </a:r>
            <a:r>
              <a:rPr lang="en-US" sz="1800" dirty="0"/>
              <a:t> in order to have enough to pay his estimated quarterly taxes?</a:t>
            </a:r>
          </a:p>
          <a:p>
            <a:pPr marL="419100" indent="-342900">
              <a:buAutoNum type="alphaLcParenR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467706" y="3152079"/>
            <a:ext cx="2461777" cy="906966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Monthly = $850</a:t>
            </a:r>
          </a:p>
          <a:p>
            <a:pPr algn="ctr"/>
            <a:r>
              <a:rPr lang="en-US" sz="2000" dirty="0"/>
              <a:t>Quarterly = $2,550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454000" y="1898282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Steps to Creating a Budget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676800" y="1898282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231200" y="1898282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600806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400056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199294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1800" dirty="0"/>
              <a:t>A </a:t>
            </a:r>
            <a:r>
              <a:rPr lang="en-US" sz="1800" b="1" dirty="0"/>
              <a:t>budget</a:t>
            </a:r>
            <a:r>
              <a:rPr lang="en-US" sz="1800" dirty="0"/>
              <a:t> is a financial plan for your income over a defined period of time.</a:t>
            </a:r>
          </a:p>
          <a:p>
            <a:pPr lvl="1"/>
            <a:r>
              <a:rPr lang="en-US" sz="1800" dirty="0"/>
              <a:t>Planning ahead to be ready for the unexpected, rather than being reactive to what happens in the now.</a:t>
            </a:r>
          </a:p>
          <a:p>
            <a:r>
              <a:rPr lang="en-US" sz="1800" b="1" dirty="0"/>
              <a:t>Net Income (take home pay)</a:t>
            </a:r>
            <a:r>
              <a:rPr lang="en-US" sz="1800" dirty="0"/>
              <a:t> is equal to total, or gross, income minus taxes.</a:t>
            </a:r>
            <a:endParaRPr lang="en-US" sz="1800" b="1" u="sng" dirty="0"/>
          </a:p>
          <a:p>
            <a:pPr lvl="1"/>
            <a:r>
              <a:rPr lang="en-US" sz="1800" i="1" dirty="0"/>
              <a:t>Net Income = Gross Income – Taxes</a:t>
            </a:r>
          </a:p>
          <a:p>
            <a:r>
              <a:rPr lang="en-US" sz="1800" b="1" dirty="0"/>
              <a:t>Disposable income </a:t>
            </a:r>
            <a:r>
              <a:rPr lang="en-US" sz="1800" dirty="0"/>
              <a:t>is the money left over after taxes and expenses.</a:t>
            </a:r>
          </a:p>
          <a:p>
            <a:pPr lvl="1"/>
            <a:r>
              <a:rPr lang="en-US" sz="1800" i="1" dirty="0"/>
              <a:t>Disposable income  = Net income – Expenses</a:t>
            </a:r>
            <a:endParaRPr lang="en-US" sz="1800" dirty="0"/>
          </a:p>
          <a:p>
            <a:pPr lvl="1"/>
            <a:endParaRPr lang="en-US" sz="1800" i="1" dirty="0"/>
          </a:p>
          <a:p>
            <a:pPr lvl="1"/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9C3138-3DB8-A3AB-8EED-BFAFD7A777DD}"/>
              </a:ext>
            </a:extLst>
          </p:cNvPr>
          <p:cNvGrpSpPr/>
          <p:nvPr/>
        </p:nvGrpSpPr>
        <p:grpSpPr>
          <a:xfrm>
            <a:off x="7506759" y="139762"/>
            <a:ext cx="1385166" cy="654600"/>
            <a:chOff x="7506759" y="139762"/>
            <a:chExt cx="1385166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E0B41F31-F0C9-7813-DB8C-11F8BA17F651}"/>
                </a:ext>
              </a:extLst>
            </p:cNvPr>
            <p:cNvSpPr/>
            <p:nvPr/>
          </p:nvSpPr>
          <p:spPr>
            <a:xfrm>
              <a:off x="8329725" y="22497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F46C7928-D2C2-B14A-D655-E9D168F90547}"/>
                </a:ext>
              </a:extLst>
            </p:cNvPr>
            <p:cNvSpPr/>
            <p:nvPr/>
          </p:nvSpPr>
          <p:spPr>
            <a:xfrm>
              <a:off x="7904791" y="22497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4DC7CD-C14A-74F5-FE0C-182CC0D1BBEB}"/>
                </a:ext>
              </a:extLst>
            </p:cNvPr>
            <p:cNvGrpSpPr/>
            <p:nvPr/>
          </p:nvGrpSpPr>
          <p:grpSpPr>
            <a:xfrm>
              <a:off x="7506759" y="139762"/>
              <a:ext cx="562200" cy="654600"/>
              <a:chOff x="8055399" y="48200"/>
              <a:chExt cx="562200" cy="654600"/>
            </a:xfrm>
          </p:grpSpPr>
          <p:sp>
            <p:nvSpPr>
              <p:cNvPr id="8" name="Google Shape;283;p18">
                <a:extLst>
                  <a:ext uri="{FF2B5EF4-FFF2-40B4-BE49-F238E27FC236}">
                    <a16:creationId xmlns:a16="http://schemas.microsoft.com/office/drawing/2014/main" id="{EF594546-A3A3-1805-93E7-03352441736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4;p18">
                <a:extLst>
                  <a:ext uri="{FF2B5EF4-FFF2-40B4-BE49-F238E27FC236}">
                    <a16:creationId xmlns:a16="http://schemas.microsoft.com/office/drawing/2014/main" id="{39DC1CDB-F374-C5B4-9B4F-03D50014544D}"/>
                  </a:ext>
                </a:extLst>
              </p:cNvPr>
              <p:cNvSpPr txBox="1"/>
              <p:nvPr/>
            </p:nvSpPr>
            <p:spPr>
              <a:xfrm>
                <a:off x="8154700" y="48200"/>
                <a:ext cx="391800" cy="6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 b="1" dirty="0">
                    <a:solidFill>
                      <a:schemeClr val="accent5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1</a:t>
                </a:r>
                <a:endParaRPr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413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>
          <a:extLst>
            <a:ext uri="{FF2B5EF4-FFF2-40B4-BE49-F238E27FC236}">
              <a16:creationId xmlns:a16="http://schemas.microsoft.com/office/drawing/2014/main" id="{70394E21-C522-79B4-68C6-CDE05D9B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>
            <a:extLst>
              <a:ext uri="{FF2B5EF4-FFF2-40B4-BE49-F238E27FC236}">
                <a16:creationId xmlns:a16="http://schemas.microsoft.com/office/drawing/2014/main" id="{21DE3D39-46CB-269C-EF98-D833A3152B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46295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17" name="Google Shape;217;p13">
            <a:extLst>
              <a:ext uri="{FF2B5EF4-FFF2-40B4-BE49-F238E27FC236}">
                <a16:creationId xmlns:a16="http://schemas.microsoft.com/office/drawing/2014/main" id="{E55B5EC7-5334-C6E4-5F43-001F186922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8" name="Google Shape;218;p13">
            <a:extLst>
              <a:ext uri="{FF2B5EF4-FFF2-40B4-BE49-F238E27FC236}">
                <a16:creationId xmlns:a16="http://schemas.microsoft.com/office/drawing/2014/main" id="{E125C618-3D2B-F5A9-14AA-484E3B55C996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113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6D738EA9-E56A-37C0-FC6D-A97AF152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2B3074FF-FBD2-119F-E0D7-38CC56BE7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CF63C-D495-ADD0-68B6-62BB1A54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sz="2000" dirty="0"/>
              <a:t>Big picture, we need to know the following to create a budget:</a:t>
            </a:r>
          </a:p>
          <a:p>
            <a:pPr lvl="1"/>
            <a:r>
              <a:rPr lang="en-US" sz="2000" dirty="0"/>
              <a:t>What is your monthly net income (after tax income)? What are your necessary expenses? How much disposable income is left?</a:t>
            </a:r>
          </a:p>
          <a:p>
            <a:r>
              <a:rPr lang="en-US" sz="2000" dirty="0"/>
              <a:t>Steps to create a budget: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Calculate monthly income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Calculate monthly expenses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Subtract expenses from income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Allocate any remaining funds or make adjustments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727D812C-D35A-4451-9D0C-85A3D7B0D2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DB70DC41-9169-4542-2D5C-509E8796940B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2A4373E3-DFBF-2C8E-6C1C-2EA9264FD48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C17236E5-6847-3456-2EE0-A282D0126216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D0CD4DE6-9F4F-9F9F-B064-4CEA35D0A83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46A4F73-6DD0-EBD9-826F-5860A72C55A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1BA237-DBB7-CFE5-AB32-C554B1332779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A5E6EEAC-8D2D-714A-2A6A-D12D82D573A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2897C025-4887-CE59-3BA6-7EDB0CEC241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D5B176DA-2B0C-4CB7-D7D2-A761A04FE54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>
              <a:extLst>
                <a:ext uri="{FF2B5EF4-FFF2-40B4-BE49-F238E27FC236}">
                  <a16:creationId xmlns:a16="http://schemas.microsoft.com/office/drawing/2014/main" id="{DFD1C49B-469B-6627-5710-6DDD0EA33A54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51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1 – Calculate monthly income</a:t>
            </a:r>
            <a:endParaRPr lang="en-US" sz="1600" dirty="0"/>
          </a:p>
          <a:p>
            <a:r>
              <a:rPr lang="en-US" sz="1600" dirty="0"/>
              <a:t>Example: Hannah makes $45,000 per year and expects to pay approximately 20% for all taxes.</a:t>
            </a:r>
          </a:p>
          <a:p>
            <a:pPr lvl="1">
              <a:buFont typeface="+mj-lt"/>
              <a:buAutoNum type="alphaLcParenR"/>
            </a:pPr>
            <a:r>
              <a:rPr lang="en-US" sz="1600" dirty="0"/>
              <a:t>How much of her income can Hannah expect to pay in taxes?</a:t>
            </a:r>
          </a:p>
          <a:p>
            <a:pPr lvl="1">
              <a:buFont typeface="+mj-lt"/>
              <a:buAutoNum type="alphaLcParenR"/>
            </a:pPr>
            <a:endParaRPr lang="en-US" sz="1600" dirty="0"/>
          </a:p>
          <a:p>
            <a:pPr lvl="1">
              <a:buFont typeface="+mj-lt"/>
              <a:buAutoNum type="alphaLcParenR"/>
            </a:pPr>
            <a:r>
              <a:rPr lang="en-US" sz="1600" dirty="0"/>
              <a:t>What is Hannah’s net income?</a:t>
            </a:r>
          </a:p>
          <a:p>
            <a:pPr lvl="1">
              <a:buFont typeface="+mj-lt"/>
              <a:buAutoNum type="alphaLcParenR"/>
            </a:pPr>
            <a:endParaRPr lang="en-US" sz="1600" dirty="0"/>
          </a:p>
          <a:p>
            <a:pPr lvl="1">
              <a:buFont typeface="+mj-lt"/>
              <a:buAutoNum type="alphaLcParenR"/>
            </a:pPr>
            <a:r>
              <a:rPr lang="en-US" sz="1600" dirty="0"/>
              <a:t>What is Hannah’s monthly take-home pay?</a:t>
            </a:r>
          </a:p>
          <a:p>
            <a:endParaRPr lang="en-US" sz="1600" i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B1F2C-B90C-FAA0-8F53-2130D98DD172}"/>
                  </a:ext>
                </a:extLst>
              </p:cNvPr>
              <p:cNvSpPr txBox="1"/>
              <p:nvPr/>
            </p:nvSpPr>
            <p:spPr>
              <a:xfrm>
                <a:off x="1471007" y="2736774"/>
                <a:ext cx="2472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B1F2C-B90C-FAA0-8F53-2130D98D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2736774"/>
                <a:ext cx="2472664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0D15-4149-5A29-DC2D-DCBED0D1D9FD}"/>
                  </a:ext>
                </a:extLst>
              </p:cNvPr>
              <p:cNvSpPr txBox="1"/>
              <p:nvPr/>
            </p:nvSpPr>
            <p:spPr>
              <a:xfrm>
                <a:off x="3760382" y="2601567"/>
                <a:ext cx="1558701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45,000 ×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D0D15-4149-5A29-DC2D-DCBED0D1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82" y="2601567"/>
                <a:ext cx="1558701" cy="497059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F6C07-634B-1371-42DB-E6B3022938A4}"/>
                  </a:ext>
                </a:extLst>
              </p:cNvPr>
              <p:cNvSpPr txBox="1"/>
              <p:nvPr/>
            </p:nvSpPr>
            <p:spPr>
              <a:xfrm>
                <a:off x="5085877" y="273611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F6C07-634B-1371-42DB-E6B302293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77" y="2736115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B5607-6DEE-21AC-95A4-36BE00729FE8}"/>
                  </a:ext>
                </a:extLst>
              </p:cNvPr>
              <p:cNvSpPr txBox="1"/>
              <p:nvPr/>
            </p:nvSpPr>
            <p:spPr>
              <a:xfrm>
                <a:off x="1471007" y="3494343"/>
                <a:ext cx="279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B5607-6DEE-21AC-95A4-36BE0072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3494343"/>
                <a:ext cx="2791790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5653E-18C3-5DC3-7820-061E82D0A84F}"/>
                  </a:ext>
                </a:extLst>
              </p:cNvPr>
              <p:cNvSpPr txBox="1"/>
              <p:nvPr/>
            </p:nvSpPr>
            <p:spPr>
              <a:xfrm>
                <a:off x="4082266" y="3497381"/>
                <a:ext cx="17423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45,000−9,000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5653E-18C3-5DC3-7820-061E82D0A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66" y="3497381"/>
                <a:ext cx="1742338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1EB48E-7B26-16F7-C420-BA53EE182E61}"/>
                  </a:ext>
                </a:extLst>
              </p:cNvPr>
              <p:cNvSpPr txBox="1"/>
              <p:nvPr/>
            </p:nvSpPr>
            <p:spPr>
              <a:xfrm>
                <a:off x="5644072" y="3494342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=$36,000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1EB48E-7B26-16F7-C420-BA53EE18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72" y="3494342"/>
                <a:ext cx="111639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45CD3-4DE8-3CCE-7E5A-86E8A4AD8A26}"/>
                  </a:ext>
                </a:extLst>
              </p:cNvPr>
              <p:cNvSpPr txBox="1"/>
              <p:nvPr/>
            </p:nvSpPr>
            <p:spPr>
              <a:xfrm>
                <a:off x="1471007" y="4155475"/>
                <a:ext cx="3375026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𝑇𝑎𝑘𝑒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𝑃𝑎𝑦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45CD3-4DE8-3CCE-7E5A-86E8A4AD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7" y="4155475"/>
                <a:ext cx="3375026" cy="494238"/>
              </a:xfrm>
              <a:prstGeom prst="rect">
                <a:avLst/>
              </a:prstGeom>
              <a:blipFill>
                <a:blip r:embed="rId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88A94-379B-4757-2FD5-5A1F63A62545}"/>
                  </a:ext>
                </a:extLst>
              </p:cNvPr>
              <p:cNvSpPr txBox="1"/>
              <p:nvPr/>
            </p:nvSpPr>
            <p:spPr>
              <a:xfrm>
                <a:off x="4359091" y="4170069"/>
                <a:ext cx="174233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688A94-379B-4757-2FD5-5A1F63A6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091" y="4170069"/>
                <a:ext cx="1742338" cy="495649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331A9-5F29-341B-3E84-8D5007D8BD96}"/>
                  </a:ext>
                </a:extLst>
              </p:cNvPr>
              <p:cNvSpPr txBox="1"/>
              <p:nvPr/>
            </p:nvSpPr>
            <p:spPr>
              <a:xfrm>
                <a:off x="5543234" y="430686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6331A9-5F29-341B-3E84-8D5007D8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34" y="4306865"/>
                <a:ext cx="111639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F8A830C-87CF-9DF8-6EA4-148192D83813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11" name="Google Shape;256;p16">
              <a:extLst>
                <a:ext uri="{FF2B5EF4-FFF2-40B4-BE49-F238E27FC236}">
                  <a16:creationId xmlns:a16="http://schemas.microsoft.com/office/drawing/2014/main" id="{737CBF06-85A9-E7C8-1B29-9BC09EEBE0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58;p16">
              <a:extLst>
                <a:ext uri="{FF2B5EF4-FFF2-40B4-BE49-F238E27FC236}">
                  <a16:creationId xmlns:a16="http://schemas.microsoft.com/office/drawing/2014/main" id="{926E4F9F-338E-79E6-7F49-F74B55083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259;p16">
              <a:extLst>
                <a:ext uri="{FF2B5EF4-FFF2-40B4-BE49-F238E27FC236}">
                  <a16:creationId xmlns:a16="http://schemas.microsoft.com/office/drawing/2014/main" id="{9560F7D6-5766-11B0-0D2A-63111C715174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60;p16">
              <a:extLst>
                <a:ext uri="{FF2B5EF4-FFF2-40B4-BE49-F238E27FC236}">
                  <a16:creationId xmlns:a16="http://schemas.microsoft.com/office/drawing/2014/main" id="{47FE244B-59FA-C5A3-530E-095EE5CD63DE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5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14" grpId="0"/>
      <p:bldP spid="15" grpId="0"/>
      <p:bldP spid="16" grpId="0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22B5BC62-5604-53FA-2D9A-805D19DF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71A6DB2C-355C-BBEB-A6D8-D554B40A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E8997A-AA17-594C-A097-184FB6E2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2 – Calculate monthly expenses</a:t>
            </a:r>
            <a:endParaRPr lang="en-US" sz="1600" dirty="0"/>
          </a:p>
          <a:p>
            <a:r>
              <a:rPr lang="en-US" sz="1600" dirty="0"/>
              <a:t>Example: Using the information provided in the given table, determine how much monthly income would be necessary to budget for</a:t>
            </a:r>
          </a:p>
          <a:p>
            <a:pPr marL="419100" indent="-342900">
              <a:buAutoNum type="alphaLcParenR"/>
            </a:pPr>
            <a:r>
              <a:rPr lang="en-US" sz="1600" dirty="0"/>
              <a:t>loan fees over the 9-month academic year.</a:t>
            </a:r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endParaRPr lang="en-US" sz="1600" dirty="0"/>
          </a:p>
          <a:p>
            <a:pPr marL="419100" indent="-342900">
              <a:buAutoNum type="alphaLcParenR"/>
            </a:pPr>
            <a:r>
              <a:rPr lang="en-US" sz="1600" dirty="0"/>
              <a:t>all the expenses of over the 9-month academic year.</a:t>
            </a:r>
          </a:p>
          <a:p>
            <a:endParaRPr lang="en-US" sz="1600" i="1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1F098EE5-5F8B-9A9C-9291-4107F6D01F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38E91257-2D51-769A-B3D5-F447A5807DFB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F66A5E2B-0C64-C50C-92A1-0833312A171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82763AFA-429A-8BEE-C3E6-B64CBEC727F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263145DC-AB3B-A7AA-CC2E-719B1D53C19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7E4AEC7-6ED6-6BF0-7F18-7195422C04DE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0DAA5-59F3-2ADD-080A-AF523E6EAFF5}"/>
                  </a:ext>
                </a:extLst>
              </p:cNvPr>
              <p:cNvSpPr txBox="1"/>
              <p:nvPr/>
            </p:nvSpPr>
            <p:spPr>
              <a:xfrm>
                <a:off x="1471080" y="2764177"/>
                <a:ext cx="1077859" cy="501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𝐿𝑜𝑎𝑛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𝑓𝑒𝑒𝑠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0DAA5-59F3-2ADD-080A-AF523E6E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80" y="2764177"/>
                <a:ext cx="1077859" cy="501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FCD8B-2383-7578-69D0-AEBB801C348E}"/>
                  </a:ext>
                </a:extLst>
              </p:cNvPr>
              <p:cNvSpPr txBox="1"/>
              <p:nvPr/>
            </p:nvSpPr>
            <p:spPr>
              <a:xfrm>
                <a:off x="1977132" y="2757284"/>
                <a:ext cx="1558701" cy="515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172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FCD8B-2383-7578-69D0-AEBB801C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32" y="2757284"/>
                <a:ext cx="1558701" cy="515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61AFB5-0087-97AF-233F-36D5570359B5}"/>
                  </a:ext>
                </a:extLst>
              </p:cNvPr>
              <p:cNvSpPr txBox="1"/>
              <p:nvPr/>
            </p:nvSpPr>
            <p:spPr>
              <a:xfrm>
                <a:off x="2925495" y="2861222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=$19.11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61AFB5-0087-97AF-233F-36D557035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95" y="2861222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7AE5E1-2934-9EFE-C0A1-809B42857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197" y="2222192"/>
            <a:ext cx="2184528" cy="21987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76BCF5-12EF-60AA-9105-619828F018A7}"/>
                  </a:ext>
                </a:extLst>
              </p:cNvPr>
              <p:cNvSpPr txBox="1"/>
              <p:nvPr/>
            </p:nvSpPr>
            <p:spPr>
              <a:xfrm>
                <a:off x="102611" y="3869843"/>
                <a:ext cx="1545295" cy="509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𝑒𝑥𝑝𝑒𝑛𝑠𝑒𝑠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76BCF5-12EF-60AA-9105-619828F0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" y="3869843"/>
                <a:ext cx="1545295" cy="509050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5E3D7-13A2-8553-C301-99348D1AB420}"/>
                  </a:ext>
                </a:extLst>
              </p:cNvPr>
              <p:cNvSpPr txBox="1"/>
              <p:nvPr/>
            </p:nvSpPr>
            <p:spPr>
              <a:xfrm>
                <a:off x="1538286" y="3666967"/>
                <a:ext cx="1558701" cy="711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19,157+10,235+…+172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5E3D7-13A2-8553-C301-99348D1AB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6" y="3666967"/>
                <a:ext cx="1558701" cy="711926"/>
              </a:xfrm>
              <a:prstGeom prst="rect">
                <a:avLst/>
              </a:prstGeom>
              <a:blipFill>
                <a:blip r:embed="rId8"/>
                <a:stretch>
                  <a:fillRect r="-58065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9510B-A905-235D-A346-166BC016723C}"/>
                  </a:ext>
                </a:extLst>
              </p:cNvPr>
              <p:cNvSpPr txBox="1"/>
              <p:nvPr/>
            </p:nvSpPr>
            <p:spPr>
              <a:xfrm>
                <a:off x="3831752" y="3881834"/>
                <a:ext cx="111639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34,786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9510B-A905-235D-A346-166BC016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52" y="3881834"/>
                <a:ext cx="1116390" cy="497059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A4D4A-E9FB-9007-9426-599155D59133}"/>
                  </a:ext>
                </a:extLst>
              </p:cNvPr>
              <p:cNvSpPr txBox="1"/>
              <p:nvPr/>
            </p:nvSpPr>
            <p:spPr>
              <a:xfrm>
                <a:off x="4732889" y="3994264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=$3,865.11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A4D4A-E9FB-9007-9426-599155D5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89" y="3994264"/>
                <a:ext cx="111639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A88CA62-5C02-B94C-33FD-FA2D95EEFB3B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30" name="Google Shape;256;p16">
              <a:extLst>
                <a:ext uri="{FF2B5EF4-FFF2-40B4-BE49-F238E27FC236}">
                  <a16:creationId xmlns:a16="http://schemas.microsoft.com/office/drawing/2014/main" id="{86535125-5218-2558-6F44-FA37C26E7039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258;p16">
              <a:extLst>
                <a:ext uri="{FF2B5EF4-FFF2-40B4-BE49-F238E27FC236}">
                  <a16:creationId xmlns:a16="http://schemas.microsoft.com/office/drawing/2014/main" id="{3900EE1B-FED4-D71F-C930-7051EC15303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Google Shape;259;p16">
              <a:extLst>
                <a:ext uri="{FF2B5EF4-FFF2-40B4-BE49-F238E27FC236}">
                  <a16:creationId xmlns:a16="http://schemas.microsoft.com/office/drawing/2014/main" id="{2DF200E6-A4C3-99C4-BC11-E32A85CB4BE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Google Shape;260;p16">
              <a:extLst>
                <a:ext uri="{FF2B5EF4-FFF2-40B4-BE49-F238E27FC236}">
                  <a16:creationId xmlns:a16="http://schemas.microsoft.com/office/drawing/2014/main" id="{173E4E49-B235-5192-29C6-FDDA7916D228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1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4C2E72BA-2E00-5E0E-C1FA-70CF4F58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CD3648FC-A3F1-1491-220B-2677CE11F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creating a budget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F13FD-7A4E-BC7F-D624-892CCE5F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03518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u="sng" dirty="0"/>
              <a:t>Step 3 – Subtract expenses from income income</a:t>
            </a:r>
            <a:endParaRPr lang="en-US" sz="1600" dirty="0"/>
          </a:p>
          <a:p>
            <a:r>
              <a:rPr lang="en-US" sz="1400" dirty="0"/>
              <a:t>Example: Monica has a yearly salary of $28,700. Her employer withholds $3052 in state and federal taxes and $2180 in FICA taxes throughout the year. She has the following monthly costs: transportation is $220, cell phone bill is $50, student loans require $180 in repayment, and rent is $350. She is using the average monthly costs for each of the following in order to gain an idea of other monthly expenses: utilities are $260, internet is $105, health insurance is $299, and groceries are $210.</a:t>
            </a:r>
          </a:p>
          <a:p>
            <a:pPr marL="876300" lvl="1" indent="-342900">
              <a:buAutoNum type="alphaLcParenR"/>
            </a:pPr>
            <a:r>
              <a:rPr lang="en-US" sz="1400" dirty="0"/>
              <a:t>What is Monica’s monthly net pay amount?</a:t>
            </a:r>
          </a:p>
          <a:p>
            <a:pPr marL="876300" lvl="1" indent="-342900">
              <a:buAutoNum type="alphaLcParenR"/>
            </a:pPr>
            <a:endParaRPr lang="en-US" sz="1400" dirty="0"/>
          </a:p>
          <a:p>
            <a:pPr marL="876300" lvl="1" indent="-342900">
              <a:buFont typeface="Roboto Condensed Light"/>
              <a:buAutoNum type="alphaLcParenR"/>
            </a:pPr>
            <a:r>
              <a:rPr lang="en-US" sz="1400" dirty="0"/>
              <a:t>How much money is left each month for discretionary spending after all necessities are accounted for?</a:t>
            </a:r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2B37DEBF-A4EF-5B84-D94C-346DC8FA50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899F2F10-2000-1E3F-38C6-9E3CB3C91E07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7454312F-C622-B835-FA65-B86CEC2B6F0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797E1DF7-0249-F944-A5A6-87547118C7D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01191BBE-5331-E896-5EE3-9DD149DC2D1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94E26F1A-CF07-0889-CA13-462E6445A11E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E5230-F358-56CA-3C54-B9747E79517C}"/>
                  </a:ext>
                </a:extLst>
              </p:cNvPr>
              <p:cNvSpPr txBox="1"/>
              <p:nvPr/>
            </p:nvSpPr>
            <p:spPr>
              <a:xfrm>
                <a:off x="282216" y="3448438"/>
                <a:ext cx="2791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𝑇𝑎𝑥𝑒𝑠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E5230-F358-56CA-3C54-B9747E79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" y="3448438"/>
                <a:ext cx="2791790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7616D-7E88-B94B-0D7F-3A9B0C737D41}"/>
                  </a:ext>
                </a:extLst>
              </p:cNvPr>
              <p:cNvSpPr txBox="1"/>
              <p:nvPr/>
            </p:nvSpPr>
            <p:spPr>
              <a:xfrm>
                <a:off x="2705830" y="3447305"/>
                <a:ext cx="27917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28,700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052+2,180)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7616D-7E88-B94B-0D7F-3A9B0C73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30" y="3447305"/>
                <a:ext cx="2791790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3D6C4C-7538-9537-8965-9C177FDD190E}"/>
                  </a:ext>
                </a:extLst>
              </p:cNvPr>
              <p:cNvSpPr txBox="1"/>
              <p:nvPr/>
            </p:nvSpPr>
            <p:spPr>
              <a:xfrm>
                <a:off x="5137537" y="344730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=$23,468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3D6C4C-7538-9537-8965-9C177FDD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37" y="3447305"/>
                <a:ext cx="11163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C355E1-8F3C-64ED-6F49-63B16D6A22D8}"/>
                  </a:ext>
                </a:extLst>
              </p:cNvPr>
              <p:cNvSpPr txBox="1"/>
              <p:nvPr/>
            </p:nvSpPr>
            <p:spPr>
              <a:xfrm>
                <a:off x="199614" y="4302605"/>
                <a:ext cx="42879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𝐷𝑖𝑠𝑝𝑜𝑠𝑎𝑏𝑙𝑒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𝑇𝑎𝑘𝑒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𝑃𝑎𝑦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𝐸𝑥𝑝𝑒𝑛𝑠𝑒𝑠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C355E1-8F3C-64ED-6F49-63B16D6A2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4" y="4302605"/>
                <a:ext cx="428790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693D7-231D-5229-31FA-48B46B218D94}"/>
                  </a:ext>
                </a:extLst>
              </p:cNvPr>
              <p:cNvSpPr txBox="1"/>
              <p:nvPr/>
            </p:nvSpPr>
            <p:spPr>
              <a:xfrm>
                <a:off x="4385877" y="4302605"/>
                <a:ext cx="34658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=1,955.67 −(220+50+…+210)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693D7-231D-5229-31FA-48B46B21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7" y="4302605"/>
                <a:ext cx="3465872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4A63-34F9-2417-22E3-B8915B3D4CBC}"/>
                  </a:ext>
                </a:extLst>
              </p:cNvPr>
              <p:cNvSpPr txBox="1"/>
              <p:nvPr/>
            </p:nvSpPr>
            <p:spPr>
              <a:xfrm>
                <a:off x="4572000" y="4632435"/>
                <a:ext cx="1116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=$281.67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144A63-34F9-2417-22E3-B8915B3D4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32435"/>
                <a:ext cx="111639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257F179-B061-826C-2414-A91297216297}"/>
              </a:ext>
            </a:extLst>
          </p:cNvPr>
          <p:cNvSpPr txBox="1"/>
          <p:nvPr/>
        </p:nvSpPr>
        <p:spPr>
          <a:xfrm>
            <a:off x="6128216" y="345565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8899D-B0CF-4E96-08E6-7087B1C85CB6}"/>
                  </a:ext>
                </a:extLst>
              </p:cNvPr>
              <p:cNvSpPr txBox="1"/>
              <p:nvPr/>
            </p:nvSpPr>
            <p:spPr>
              <a:xfrm>
                <a:off x="6499243" y="3083391"/>
                <a:ext cx="2077935" cy="727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0" dirty="0"/>
                  <a:t>Monthly</a:t>
                </a:r>
              </a:p>
              <a:p>
                <a:pPr/>
                <a:endParaRPr lang="en-US" sz="1050" b="0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23,468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=$1,955.67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8899D-B0CF-4E96-08E6-7087B1C8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43" y="3083391"/>
                <a:ext cx="2077935" cy="7278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1CDADEC-5261-89D0-EE83-36E0A184EE1F}"/>
              </a:ext>
            </a:extLst>
          </p:cNvPr>
          <p:cNvGrpSpPr/>
          <p:nvPr/>
        </p:nvGrpSpPr>
        <p:grpSpPr>
          <a:xfrm>
            <a:off x="7218250" y="48200"/>
            <a:ext cx="1399349" cy="654600"/>
            <a:chOff x="7218250" y="48200"/>
            <a:chExt cx="1399349" cy="654600"/>
          </a:xfrm>
        </p:grpSpPr>
        <p:sp>
          <p:nvSpPr>
            <p:cNvPr id="8" name="Google Shape;256;p16">
              <a:extLst>
                <a:ext uri="{FF2B5EF4-FFF2-40B4-BE49-F238E27FC236}">
                  <a16:creationId xmlns:a16="http://schemas.microsoft.com/office/drawing/2014/main" id="{8769BFD4-9163-E207-D832-D87256C22B83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58;p16">
              <a:extLst>
                <a:ext uri="{FF2B5EF4-FFF2-40B4-BE49-F238E27FC236}">
                  <a16:creationId xmlns:a16="http://schemas.microsoft.com/office/drawing/2014/main" id="{3EE039FA-D07C-2025-B8D9-4578D227E00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" name="Google Shape;259;p16">
              <a:extLst>
                <a:ext uri="{FF2B5EF4-FFF2-40B4-BE49-F238E27FC236}">
                  <a16:creationId xmlns:a16="http://schemas.microsoft.com/office/drawing/2014/main" id="{CAF45D9F-1B41-016B-BF66-AE493A4DF82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260;p16">
              <a:extLst>
                <a:ext uri="{FF2B5EF4-FFF2-40B4-BE49-F238E27FC236}">
                  <a16:creationId xmlns:a16="http://schemas.microsoft.com/office/drawing/2014/main" id="{7C6E6D10-0584-25B7-EAE4-D2B7968BEB52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811</Words>
  <Application>Microsoft Macintosh PowerPoint</Application>
  <PresentationFormat>On-screen Show (16:9)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Wingdings</vt:lpstr>
      <vt:lpstr>Roboto Condensed Light</vt:lpstr>
      <vt:lpstr>Arvo</vt:lpstr>
      <vt:lpstr>Arial</vt:lpstr>
      <vt:lpstr>Roboto Condensed</vt:lpstr>
      <vt:lpstr>Salerio template</vt:lpstr>
      <vt:lpstr>6.5 Budgeting</vt:lpstr>
      <vt:lpstr>Goals for the Day</vt:lpstr>
      <vt:lpstr>Definitions</vt:lpstr>
      <vt:lpstr>Definitions</vt:lpstr>
      <vt:lpstr>Steps to Creating a Budget</vt:lpstr>
      <vt:lpstr>Steps to creating a budget</vt:lpstr>
      <vt:lpstr>Steps to creating a budget</vt:lpstr>
      <vt:lpstr>Steps to creating a budget</vt:lpstr>
      <vt:lpstr>Steps to creating a budget</vt:lpstr>
      <vt:lpstr>Steps to creating a budget</vt:lpstr>
      <vt:lpstr>Budgeting Rule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18</cp:revision>
  <dcterms:modified xsi:type="dcterms:W3CDTF">2024-01-23T02:11:18Z</dcterms:modified>
</cp:coreProperties>
</file>