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318" r:id="rId4"/>
    <p:sldId id="322" r:id="rId5"/>
    <p:sldId id="321" r:id="rId6"/>
    <p:sldId id="337" r:id="rId7"/>
    <p:sldId id="338" r:id="rId8"/>
    <p:sldId id="326" r:id="rId9"/>
    <p:sldId id="339" r:id="rId10"/>
    <p:sldId id="340" r:id="rId11"/>
    <p:sldId id="262" r:id="rId12"/>
    <p:sldId id="263" r:id="rId13"/>
    <p:sldId id="341" r:id="rId14"/>
    <p:sldId id="264" r:id="rId15"/>
    <p:sldId id="333" r:id="rId16"/>
    <p:sldId id="334" r:id="rId17"/>
  </p:sldIdLst>
  <p:sldSz cx="9144000" cy="5143500" type="screen16x9"/>
  <p:notesSz cx="6858000" cy="9144000"/>
  <p:embeddedFontLst>
    <p:embeddedFont>
      <p:font typeface="Arvo" panose="02000000000000000000" pitchFamily="2" charset="77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 Condensed" panose="020F0502020204030204" pitchFamily="34" charset="0"/>
      <p:regular r:id="rId24"/>
      <p:bold r:id="rId25"/>
      <p:italic r:id="rId26"/>
      <p:boldItalic r:id="rId27"/>
    </p:embeddedFont>
    <p:embeddedFont>
      <p:font typeface="Roboto Condensed Light" panose="020F03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69D67-2DF3-B64D-AC02-A5F3B93D15C2}" v="944" dt="2023-01-24T21:45:27.963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3734"/>
  </p:normalViewPr>
  <p:slideViewPr>
    <p:cSldViewPr snapToGrid="0">
      <p:cViewPr varScale="1">
        <p:scale>
          <a:sx n="125" d="100"/>
          <a:sy n="125" d="100"/>
        </p:scale>
        <p:origin x="1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3T17:49:39.788" v="1956" actId="6549"/>
      <pc:docMkLst>
        <pc:docMk/>
      </pc:docMkLst>
      <pc:sldChg chg="modSp mod">
        <pc:chgData name="Mannix, Josh" userId="67577199-83d9-4857-9803-9b1b12014488" providerId="ADAL" clId="{10844B89-6063-944A-BF3B-F8F1A443B084}" dt="2023-01-23T17:25:09.096" v="25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3T17:25:01.690" v="14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3T17:25:09.096" v="2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addSp delSp modSp mod">
        <pc:chgData name="Mannix, Josh" userId="67577199-83d9-4857-9803-9b1b12014488" providerId="ADAL" clId="{10844B89-6063-944A-BF3B-F8F1A443B084}" dt="2023-01-23T17:27:45.800" v="221" actId="1076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1:45:27.962" v="2385" actId="20577"/>
      <pc:docMkLst>
        <pc:docMk/>
      </pc:docMkLst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8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5a4c528c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5a4c528c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94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08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54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3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7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07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6.1 </a:t>
            </a:r>
            <a:br>
              <a:rPr lang="en-US" sz="3200" dirty="0"/>
            </a:br>
            <a:r>
              <a:rPr lang="en-US" sz="3200" dirty="0"/>
              <a:t>Understanding Interest</a:t>
            </a:r>
            <a:endParaRPr sz="6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9" y="1011717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Compound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How much money will I have if... And how much interest will I earn if...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 invests $500 at 10% APR for 8 years, compounded continuously?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28657E-1B70-3F5A-FD30-3BB8363930DD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D6E66AF8-97F6-C794-4F42-16FB1BFF3C9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1521903D-4E33-9B7B-4BC2-F6E9BEC8982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5D343BEE-D0CB-6997-A948-2224E8A80CC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86B4FED2-6A24-A772-6933-37F12A330D84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F7427F-C8B0-AC01-B00D-B92DB9E23DF9}"/>
                  </a:ext>
                </a:extLst>
              </p:cNvPr>
              <p:cNvSpPr txBox="1"/>
              <p:nvPr/>
            </p:nvSpPr>
            <p:spPr>
              <a:xfrm>
                <a:off x="1505355" y="3399822"/>
                <a:ext cx="4576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F7427F-C8B0-AC01-B00D-B92DB9E2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55" y="3399822"/>
                <a:ext cx="45765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2113-67B1-5F01-83C8-335720CED69D}"/>
                  </a:ext>
                </a:extLst>
              </p:cNvPr>
              <p:cNvSpPr txBox="1"/>
              <p:nvPr/>
            </p:nvSpPr>
            <p:spPr>
              <a:xfrm>
                <a:off x="4177665" y="3421755"/>
                <a:ext cx="1657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0.1∗8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2113-67B1-5F01-83C8-335720CE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665" y="3421755"/>
                <a:ext cx="16573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3DDA7-D259-C512-F3B2-98F37118F4C9}"/>
                  </a:ext>
                </a:extLst>
              </p:cNvPr>
              <p:cNvSpPr txBox="1"/>
              <p:nvPr/>
            </p:nvSpPr>
            <p:spPr>
              <a:xfrm>
                <a:off x="2718054" y="3813020"/>
                <a:ext cx="4576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$1,112.77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3DDA7-D259-C512-F3B2-98F37118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54" y="3813020"/>
                <a:ext cx="45765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1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Percentage Yield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Percentage Yield (APY)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77" name="Google Shape;277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CC6138-35BC-D847-8038-70026D9F50DA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272" name="Google Shape;272;p18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274;p18">
                <a:extLst>
                  <a:ext uri="{FF2B5EF4-FFF2-40B4-BE49-F238E27FC236}">
                    <a16:creationId xmlns:a16="http://schemas.microsoft.com/office/drawing/2014/main" id="{50990AC8-88A1-9F4C-AF7A-2DC879083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606" y="1605425"/>
                <a:ext cx="6993327" cy="314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dirty="0"/>
                  <a:t>When compounding interest, the rate of interest earned is not the same as the stated APR.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Why is this true?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Annual Percentage Yield (APY) is the effective annual interest rate</a:t>
                </a:r>
              </a:p>
              <a:p>
                <a:pPr marL="533400" lvl="1" indent="0">
                  <a:spcBef>
                    <a:spcPts val="0"/>
                  </a:spcBef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5334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𝐴𝑃𝑌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Google Shape;274;p18">
                <a:extLst>
                  <a:ext uri="{FF2B5EF4-FFF2-40B4-BE49-F238E27FC236}">
                    <a16:creationId xmlns:a16="http://schemas.microsoft.com/office/drawing/2014/main" id="{50990AC8-88A1-9F4C-AF7A-2DC87908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6" y="1605425"/>
                <a:ext cx="6993327" cy="3145500"/>
              </a:xfrm>
              <a:prstGeom prst="rect">
                <a:avLst/>
              </a:prstGeom>
              <a:blipFill>
                <a:blip r:embed="rId3"/>
                <a:stretch>
                  <a:fillRect l="-543" r="-1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Percentage Yield (APY)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90256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Revisit my investment of $500 at 10% APR for 8 years. What is his APY </a:t>
            </a:r>
            <a:r>
              <a:rPr lang="en-US" sz="2000"/>
              <a:t>if this </a:t>
            </a:r>
            <a:r>
              <a:rPr lang="en-US" sz="2000" dirty="0"/>
              <a:t>investment is compounded monthly?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BA110A-F177-E5D0-B9E0-28924B672659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4" name="Google Shape;272;p18">
              <a:extLst>
                <a:ext uri="{FF2B5EF4-FFF2-40B4-BE49-F238E27FC236}">
                  <a16:creationId xmlns:a16="http://schemas.microsoft.com/office/drawing/2014/main" id="{E433C5F1-D6EE-69EF-43BC-1476D9DA98B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" name="Google Shape;282;p18">
              <a:extLst>
                <a:ext uri="{FF2B5EF4-FFF2-40B4-BE49-F238E27FC236}">
                  <a16:creationId xmlns:a16="http://schemas.microsoft.com/office/drawing/2014/main" id="{490B4BE0-D623-9126-085D-FC0A5A4CB212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83;p18">
              <a:extLst>
                <a:ext uri="{FF2B5EF4-FFF2-40B4-BE49-F238E27FC236}">
                  <a16:creationId xmlns:a16="http://schemas.microsoft.com/office/drawing/2014/main" id="{73A2F03F-1EAC-2FC4-CC81-91821EF0C5FB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01094DD2-36BE-8F05-6E8E-19838F1348C9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30860-A406-381C-B3B3-E5C702A0C227}"/>
                  </a:ext>
                </a:extLst>
              </p:cNvPr>
              <p:cNvSpPr txBox="1"/>
              <p:nvPr/>
            </p:nvSpPr>
            <p:spPr>
              <a:xfrm>
                <a:off x="3560475" y="2894319"/>
                <a:ext cx="4576572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30860-A406-381C-B3B3-E5C702A0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75" y="2894319"/>
                <a:ext cx="4576572" cy="66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310C5E-0ADC-B4D9-6F4C-0FF957591201}"/>
                  </a:ext>
                </a:extLst>
              </p:cNvPr>
              <p:cNvSpPr txBox="1"/>
              <p:nvPr/>
            </p:nvSpPr>
            <p:spPr>
              <a:xfrm>
                <a:off x="814275" y="2916121"/>
                <a:ext cx="4015523" cy="826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𝐴𝑃𝑌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𝑚𝑜𝑛𝑡h𝑙𝑦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∗100%=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310C5E-0ADC-B4D9-6F4C-0FF95759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916121"/>
                <a:ext cx="4015523" cy="826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E38706-FF39-B992-413A-1D99024C5D48}"/>
                  </a:ext>
                </a:extLst>
              </p:cNvPr>
              <p:cNvSpPr txBox="1"/>
              <p:nvPr/>
            </p:nvSpPr>
            <p:spPr>
              <a:xfrm>
                <a:off x="4297680" y="3622684"/>
                <a:ext cx="1207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10.47%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E38706-FF39-B992-413A-1D99024C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0" y="3622684"/>
                <a:ext cx="12078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5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Suppose Gavin wants to borrow $200 for five weeks. The amount of interest he ends up paying is $20 per $100 borrowed. What is the APR at which Gavin is borrowing money?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7468567" y="3115735"/>
            <a:ext cx="1460916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208%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Suppose that Casey deposited $13,000 for eight years at 4% APR. How much interest did Casey earn if the interest is compounded weekly? Round your answer to the nearest cent.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790267" y="3115735"/>
            <a:ext cx="2139216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$4,900.46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1649800" y="1815621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Interest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5231200" y="1815621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3427000" y="1815621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Annual Percentage Yield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524680" y="1997771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323930" y="1997771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6123168" y="1997771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Terms We Need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6508833" cy="3217457"/>
          </a:xfrm>
        </p:spPr>
        <p:txBody>
          <a:bodyPr anchor="t"/>
          <a:lstStyle/>
          <a:p>
            <a:r>
              <a:rPr lang="en-US" b="1" dirty="0"/>
              <a:t>Principal – </a:t>
            </a:r>
            <a:r>
              <a:rPr lang="en-US" dirty="0"/>
              <a:t>the sum of money on which interest is charged (the initial investment)</a:t>
            </a:r>
          </a:p>
          <a:p>
            <a:r>
              <a:rPr lang="en-US" b="1" dirty="0"/>
              <a:t>Interest rate – </a:t>
            </a:r>
            <a:r>
              <a:rPr lang="en-US" dirty="0"/>
              <a:t>the amount charged to the borrower expressed as a percentage of the principal OR the amount you earn on an investment (still as a percentage)</a:t>
            </a:r>
          </a:p>
          <a:p>
            <a:r>
              <a:rPr lang="en-US" b="1" dirty="0"/>
              <a:t>Annual Percentage Rate (APR) – </a:t>
            </a:r>
            <a:r>
              <a:rPr lang="en-US" dirty="0"/>
              <a:t>the yearly interest rate that is charged for borrowing</a:t>
            </a:r>
            <a:endParaRPr lang="en-US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C27167-E05C-7A24-A2E4-3D7F989C2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1" r="9801"/>
          <a:stretch/>
        </p:blipFill>
        <p:spPr>
          <a:xfrm>
            <a:off x="6745908" y="2157383"/>
            <a:ext cx="2069084" cy="18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Interest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Interest calculated only based on the principal</a:t>
                </a:r>
              </a:p>
              <a:p>
                <a:pPr lvl="1"/>
                <a:r>
                  <a:rPr lang="en-US" dirty="0"/>
                  <a:t>I = interest</a:t>
                </a:r>
              </a:p>
              <a:p>
                <a:pPr lvl="1"/>
                <a:r>
                  <a:rPr lang="en-US" dirty="0"/>
                  <a:t>P = Principal</a:t>
                </a:r>
              </a:p>
              <a:p>
                <a:pPr lvl="1"/>
                <a:r>
                  <a:rPr lang="en-US" dirty="0"/>
                  <a:t>r = Rate (as a decimal)</a:t>
                </a:r>
              </a:p>
              <a:p>
                <a:pPr lvl="1"/>
                <a:r>
                  <a:rPr lang="en-US" dirty="0"/>
                  <a:t>t = Time (years)</a:t>
                </a:r>
              </a:p>
              <a:p>
                <a:pPr marL="762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𝑃𝑟𝑡</m:t>
                      </m:r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D8EB12DA-7154-B34B-AFCA-B604F4E5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93" y="3063817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5BD5E82B-FDF9-1F45-B750-C0F93E36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43" y="2336285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8E9DDDE-C4EB-9597-F626-7E6F6D9ADBDF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F58C3ACD-DA56-DF27-A427-A3466543461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2FD2341C-690D-59CD-0593-9BC749AE3A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69E37BE1-4C23-2FBB-88C7-8C9EB002DA5F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8CA4A3F3-F5F3-0DE2-E2C3-54A69CAE71CC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How much money will I have if... And how much interest will I earn if...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I invest $500 at 10% APR for 8 years (with simple interest). 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6F015A-BAF8-DB59-C288-6749EFE727EF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DD93DBC8-1D89-AC0F-E15D-B79B7B0ECB27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7CC25247-80D0-B4F0-1B45-D6F4C00FC685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F7E6593D-F680-906A-9D7B-B16F567DBE5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E4BA1A0E-571D-19A3-DB98-F0FD62E621BA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77B634-0D38-8DC0-7173-1D73B431DF04}"/>
                  </a:ext>
                </a:extLst>
              </p:cNvPr>
              <p:cNvSpPr txBox="1"/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𝑃𝑟𝑡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77B634-0D38-8DC0-7173-1D73B431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1C049-79CA-E9E8-3217-923630218770}"/>
                  </a:ext>
                </a:extLst>
              </p:cNvPr>
              <p:cNvSpPr txBox="1"/>
              <p:nvPr/>
            </p:nvSpPr>
            <p:spPr>
              <a:xfrm>
                <a:off x="1281998" y="3709974"/>
                <a:ext cx="29940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500∗0.10∗8=$400</m:t>
                      </m:r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1C049-79CA-E9E8-3217-92363021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98" y="3709974"/>
                <a:ext cx="29940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1079B-433D-C95B-24BF-90304ECF82DB}"/>
                  </a:ext>
                </a:extLst>
              </p:cNvPr>
              <p:cNvSpPr txBox="1"/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1079B-433D-C95B-24BF-90304ECF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C8C3F8-8F9F-966B-101A-E4D1D2B36056}"/>
                  </a:ext>
                </a:extLst>
              </p:cNvPr>
              <p:cNvSpPr txBox="1"/>
              <p:nvPr/>
            </p:nvSpPr>
            <p:spPr>
              <a:xfrm>
                <a:off x="5182398" y="3677040"/>
                <a:ext cx="25738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=500+400=$900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C8C3F8-8F9F-966B-101A-E4D1D2B3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98" y="3677040"/>
                <a:ext cx="257384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16" y="1618840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How much money will I have if... And how much interest will I earn if...</a:t>
            </a:r>
          </a:p>
          <a:p>
            <a:pPr marL="76200" indent="0">
              <a:buNone/>
            </a:pPr>
            <a:r>
              <a:rPr lang="en-US" dirty="0"/>
              <a:t>I invest $500 at 10% APR for 6 months (with simple interest). 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49D3-4884-3E43-21FE-59C00F465F7C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3899436E-7A3E-BADD-86BB-78EC4CAB4F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64574786-480F-96FA-6498-C411634D6F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4DF374FD-4A58-2358-D54E-2ED2BDF792D7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34D0E582-8C90-233C-D313-62EC982F02B1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07CE0-4C0E-A5BC-49E1-507F9FBE78D0}"/>
                  </a:ext>
                </a:extLst>
              </p:cNvPr>
              <p:cNvSpPr txBox="1"/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𝑃𝑟𝑡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07CE0-4C0E-A5BC-49E1-507F9FBE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A65211-F674-5CFF-0E5B-7CD93333994C}"/>
                  </a:ext>
                </a:extLst>
              </p:cNvPr>
              <p:cNvSpPr txBox="1"/>
              <p:nvPr/>
            </p:nvSpPr>
            <p:spPr>
              <a:xfrm>
                <a:off x="1186462" y="3696725"/>
                <a:ext cx="2994025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500∗0.10∗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=$25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A65211-F674-5CFF-0E5B-7CD933339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462" y="3696725"/>
                <a:ext cx="2994025" cy="668516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AA3FB2-82E8-E0AB-AB56-EDF3E094B2A7}"/>
                  </a:ext>
                </a:extLst>
              </p:cNvPr>
              <p:cNvSpPr txBox="1"/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AA3FB2-82E8-E0AB-AB56-EDF3E094B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B89B37-0721-DD91-18B3-B4F7DBEC2078}"/>
                  </a:ext>
                </a:extLst>
              </p:cNvPr>
              <p:cNvSpPr txBox="1"/>
              <p:nvPr/>
            </p:nvSpPr>
            <p:spPr>
              <a:xfrm>
                <a:off x="5182398" y="3677040"/>
                <a:ext cx="2431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=500+25=$525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B89B37-0721-DD91-18B3-B4F7DBEC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98" y="3677040"/>
                <a:ext cx="243117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Compound Interest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sz="2000" dirty="0"/>
                  <a:t>Interest calculated based on principal and accrued interest</a:t>
                </a:r>
              </a:p>
              <a:p>
                <a:pPr lvl="1"/>
                <a:r>
                  <a:rPr lang="en-US" sz="2000" dirty="0"/>
                  <a:t>A = Total (future) amount</a:t>
                </a:r>
              </a:p>
              <a:p>
                <a:pPr lvl="1"/>
                <a:r>
                  <a:rPr lang="en-US" sz="2000" dirty="0"/>
                  <a:t>n = # of compound intervals</a:t>
                </a:r>
              </a:p>
              <a:p>
                <a:pPr marL="76200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5BD5E82B-FDF9-1F45-B750-C0F93E36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00" y="1404668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28D4D848-F980-BE49-ABFD-D890FF8A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67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C45F33-1BBC-0E91-4D6A-9259FF1D7F8A}"/>
              </a:ext>
            </a:extLst>
          </p:cNvPr>
          <p:cNvGrpSpPr/>
          <p:nvPr/>
        </p:nvGrpSpPr>
        <p:grpSpPr>
          <a:xfrm>
            <a:off x="6513100" y="2462544"/>
            <a:ext cx="2209800" cy="2593777"/>
            <a:chOff x="6513100" y="2462544"/>
            <a:chExt cx="2209800" cy="2593777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21A06E67-A980-6942-91A5-D623E0CF1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100" y="2770321"/>
              <a:ext cx="2209800" cy="2286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9BC344-DC31-E135-BE7D-DEABFA70CE60}"/>
                </a:ext>
              </a:extLst>
            </p:cNvPr>
            <p:cNvSpPr txBox="1"/>
            <p:nvPr/>
          </p:nvSpPr>
          <p:spPr>
            <a:xfrm>
              <a:off x="7135026" y="2462544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n</a:t>
              </a:r>
              <a:r>
                <a:rPr lang="en-US" dirty="0"/>
                <a:t> values)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F93DB2-02DC-E9D4-AE4B-D30A8BE17E67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8" name="Google Shape;257;p16">
              <a:extLst>
                <a:ext uri="{FF2B5EF4-FFF2-40B4-BE49-F238E27FC236}">
                  <a16:creationId xmlns:a16="http://schemas.microsoft.com/office/drawing/2014/main" id="{19CFF541-F8BD-5808-3715-D4DD89F1FAB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58;p16">
              <a:extLst>
                <a:ext uri="{FF2B5EF4-FFF2-40B4-BE49-F238E27FC236}">
                  <a16:creationId xmlns:a16="http://schemas.microsoft.com/office/drawing/2014/main" id="{4CF9EA3D-91E0-034C-5D4F-DF9DA5D97C13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259;p16">
              <a:extLst>
                <a:ext uri="{FF2B5EF4-FFF2-40B4-BE49-F238E27FC236}">
                  <a16:creationId xmlns:a16="http://schemas.microsoft.com/office/drawing/2014/main" id="{7E475908-31E2-D549-B0E7-B369EDA9672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" name="Google Shape;260;p16">
              <a:extLst>
                <a:ext uri="{FF2B5EF4-FFF2-40B4-BE49-F238E27FC236}">
                  <a16:creationId xmlns:a16="http://schemas.microsoft.com/office/drawing/2014/main" id="{278AE309-80A0-B5D2-3FEE-A41421B18D35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4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Compound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1486525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How much money will I have if... And how much interest will I earn if...</a:t>
            </a:r>
          </a:p>
          <a:p>
            <a:pPr marL="76200" indent="0">
              <a:buNone/>
            </a:pPr>
            <a:r>
              <a:rPr lang="en-US" sz="2000" dirty="0"/>
              <a:t>I invests $500 at 10% APR for 8 years compounded monthly? Quarterly?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24ED54-8C79-504B-BA67-7DD2F2E8519D}"/>
              </a:ext>
            </a:extLst>
          </p:cNvPr>
          <p:cNvSpPr/>
          <p:nvPr/>
        </p:nvSpPr>
        <p:spPr>
          <a:xfrm>
            <a:off x="7331103" y="2870421"/>
            <a:ext cx="1774297" cy="1486525"/>
          </a:xfrm>
          <a:prstGeom prst="wedgeRoundRectCallout">
            <a:avLst>
              <a:gd name="adj1" fmla="val -82984"/>
              <a:gd name="adj2" fmla="val 28465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you notice about the relationship between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D60841-711D-4F27-7991-4E0B461E2556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6" name="Google Shape;257;p16">
              <a:extLst>
                <a:ext uri="{FF2B5EF4-FFF2-40B4-BE49-F238E27FC236}">
                  <a16:creationId xmlns:a16="http://schemas.microsoft.com/office/drawing/2014/main" id="{74F764BA-26D2-0545-7089-BBA3462BFB05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8;p16">
              <a:extLst>
                <a:ext uri="{FF2B5EF4-FFF2-40B4-BE49-F238E27FC236}">
                  <a16:creationId xmlns:a16="http://schemas.microsoft.com/office/drawing/2014/main" id="{1A19722F-3469-8F53-BF88-D54411898F8B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59;p16">
              <a:extLst>
                <a:ext uri="{FF2B5EF4-FFF2-40B4-BE49-F238E27FC236}">
                  <a16:creationId xmlns:a16="http://schemas.microsoft.com/office/drawing/2014/main" id="{340027E6-69AD-D35D-D793-DDBEC3439EC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60;p16">
              <a:extLst>
                <a:ext uri="{FF2B5EF4-FFF2-40B4-BE49-F238E27FC236}">
                  <a16:creationId xmlns:a16="http://schemas.microsoft.com/office/drawing/2014/main" id="{6FB632C1-91FC-3432-0381-5BC763865C50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C784CA-102B-EB01-3C4A-EDE0032D8DEF}"/>
                  </a:ext>
                </a:extLst>
              </p:cNvPr>
              <p:cNvSpPr txBox="1"/>
              <p:nvPr/>
            </p:nvSpPr>
            <p:spPr>
              <a:xfrm>
                <a:off x="3662204" y="2833260"/>
                <a:ext cx="1452381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𝑞𝑢𝑎𝑟𝑡𝑒𝑟𝑙𝑦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C784CA-102B-EB01-3C4A-EDE0032D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04" y="2833260"/>
                <a:ext cx="1452381" cy="391261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D0BE8A-1553-4494-4A36-C34FD2752D38}"/>
                  </a:ext>
                </a:extLst>
              </p:cNvPr>
              <p:cNvSpPr txBox="1"/>
              <p:nvPr/>
            </p:nvSpPr>
            <p:spPr>
              <a:xfrm>
                <a:off x="4754879" y="2698954"/>
                <a:ext cx="2576224" cy="95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500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∗8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1,101.88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D0BE8A-1553-4494-4A36-C34FD2752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79" y="2698954"/>
                <a:ext cx="2576224" cy="950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83728-F693-315A-0705-AE64C94578E0}"/>
                  </a:ext>
                </a:extLst>
              </p:cNvPr>
              <p:cNvSpPr txBox="1"/>
              <p:nvPr/>
            </p:nvSpPr>
            <p:spPr>
              <a:xfrm>
                <a:off x="814275" y="2734869"/>
                <a:ext cx="2306401" cy="559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𝑚𝑜𝑛𝑡h𝑙𝑦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83728-F693-315A-0705-AE64C945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734869"/>
                <a:ext cx="2306401" cy="559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0DB49-0C54-5B4E-B4BA-C7834592CA43}"/>
                  </a:ext>
                </a:extLst>
              </p:cNvPr>
              <p:cNvSpPr txBox="1"/>
              <p:nvPr/>
            </p:nvSpPr>
            <p:spPr>
              <a:xfrm>
                <a:off x="1564083" y="3196227"/>
                <a:ext cx="1995803" cy="608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=500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12∗8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0DB49-0C54-5B4E-B4BA-C7834592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83" y="3196227"/>
                <a:ext cx="1995803" cy="6087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2CA81-23DF-15A7-2A52-1668452962EF}"/>
                  </a:ext>
                </a:extLst>
              </p:cNvPr>
              <p:cNvSpPr txBox="1"/>
              <p:nvPr/>
            </p:nvSpPr>
            <p:spPr>
              <a:xfrm>
                <a:off x="1564083" y="3782805"/>
                <a:ext cx="13360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$1,109.09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2CA81-23DF-15A7-2A52-166845296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83" y="3782805"/>
                <a:ext cx="13360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212AD-1E96-01FF-EACC-2D48C4A9CEE1}"/>
                  </a:ext>
                </a:extLst>
              </p:cNvPr>
              <p:cNvSpPr txBox="1"/>
              <p:nvPr/>
            </p:nvSpPr>
            <p:spPr>
              <a:xfrm>
                <a:off x="3627327" y="4215955"/>
                <a:ext cx="1264577" cy="35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𝑞𝑢𝑎𝑟𝑡𝑒𝑟𝑙𝑦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212AD-1E96-01FF-EACC-2D48C4A9C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27" y="4215955"/>
                <a:ext cx="1264577" cy="357983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DF106F-8E6C-4425-3F63-6CB8F843A375}"/>
                  </a:ext>
                </a:extLst>
              </p:cNvPr>
              <p:cNvSpPr txBox="1"/>
              <p:nvPr/>
            </p:nvSpPr>
            <p:spPr>
              <a:xfrm>
                <a:off x="4716688" y="4205764"/>
                <a:ext cx="7957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DF106F-8E6C-4425-3F63-6CB8F843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88" y="4205764"/>
                <a:ext cx="795795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6E86D-51D5-6B32-0E82-83D40B561529}"/>
                  </a:ext>
                </a:extLst>
              </p:cNvPr>
              <p:cNvSpPr txBox="1"/>
              <p:nvPr/>
            </p:nvSpPr>
            <p:spPr>
              <a:xfrm>
                <a:off x="4495972" y="4569710"/>
                <a:ext cx="26846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=1,101.88−500=601.88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6E86D-51D5-6B32-0E82-83D40B56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72" y="4569710"/>
                <a:ext cx="268464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71B597-814D-9377-68F8-B215E3ED4F78}"/>
                  </a:ext>
                </a:extLst>
              </p:cNvPr>
              <p:cNvSpPr txBox="1"/>
              <p:nvPr/>
            </p:nvSpPr>
            <p:spPr>
              <a:xfrm>
                <a:off x="713055" y="4208494"/>
                <a:ext cx="1163588" cy="35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𝑚𝑜𝑛𝑡h𝑙𝑦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71B597-814D-9377-68F8-B215E3ED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5" y="4208494"/>
                <a:ext cx="1163588" cy="35798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D63D7C-7724-5396-6812-BF69A3EC5480}"/>
                  </a:ext>
                </a:extLst>
              </p:cNvPr>
              <p:cNvSpPr txBox="1"/>
              <p:nvPr/>
            </p:nvSpPr>
            <p:spPr>
              <a:xfrm>
                <a:off x="1802416" y="4198303"/>
                <a:ext cx="7957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D63D7C-7724-5396-6812-BF69A3EC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16" y="4198303"/>
                <a:ext cx="795795" cy="33855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CFDF98-AF42-A5B4-F3FF-E1A1F49B5A68}"/>
                  </a:ext>
                </a:extLst>
              </p:cNvPr>
              <p:cNvSpPr txBox="1"/>
              <p:nvPr/>
            </p:nvSpPr>
            <p:spPr>
              <a:xfrm>
                <a:off x="1581700" y="4562249"/>
                <a:ext cx="26846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=1,109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−500=60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CFDF98-AF42-A5B4-F3FF-E1A1F49B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00" y="4562249"/>
                <a:ext cx="26846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27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Continuously Compounded Interest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sz="2000" dirty="0"/>
                  <a:t>The smaller the compounding interval, the more money earned.</a:t>
                </a:r>
              </a:p>
              <a:p>
                <a:r>
                  <a:rPr lang="en-US" sz="2000" dirty="0"/>
                  <a:t>Based on a continuous compounding of the interest (literally every moment of every day)</a:t>
                </a:r>
              </a:p>
              <a:p>
                <a:pPr lvl="1"/>
                <a:r>
                  <a:rPr lang="en-US" sz="2000" dirty="0"/>
                  <a:t>e = the irrational constant</a:t>
                </a:r>
              </a:p>
              <a:p>
                <a:pPr marL="76200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28D4D848-F980-BE49-ABFD-D890FF8A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01" y="2850395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8E7C10-E05C-2560-5319-C226E10FC072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5615B994-CC43-0509-DADF-515027A36B7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398E085A-0782-B732-9265-62FFBEEF42D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924A8B93-0EE7-6FB7-2CAF-E0917D2CACB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CF6DE466-CB71-0861-66F6-744EF85A826A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53393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636</Words>
  <Application>Microsoft Macintosh PowerPoint</Application>
  <PresentationFormat>On-screen Show (16:9)</PresentationFormat>
  <Paragraphs>124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Cambria Math</vt:lpstr>
      <vt:lpstr>Calibri</vt:lpstr>
      <vt:lpstr>Roboto Condensed Light</vt:lpstr>
      <vt:lpstr>Arvo</vt:lpstr>
      <vt:lpstr>Arial</vt:lpstr>
      <vt:lpstr>Roboto Condensed</vt:lpstr>
      <vt:lpstr>Salerio template</vt:lpstr>
      <vt:lpstr>6.1  Understanding Interest</vt:lpstr>
      <vt:lpstr>Goals for the Day</vt:lpstr>
      <vt:lpstr>Some Terms We Need</vt:lpstr>
      <vt:lpstr>Simple Interest</vt:lpstr>
      <vt:lpstr>Simple Interest</vt:lpstr>
      <vt:lpstr>Simple Interest</vt:lpstr>
      <vt:lpstr>Compound Interest</vt:lpstr>
      <vt:lpstr>Compound Interest</vt:lpstr>
      <vt:lpstr>Continuously Compounded Interest</vt:lpstr>
      <vt:lpstr>Compound Interest</vt:lpstr>
      <vt:lpstr>Annual Percentage Yield</vt:lpstr>
      <vt:lpstr>Annual Percentage Yield (APY)</vt:lpstr>
      <vt:lpstr>Annual Percentage Yield (APY)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11</cp:revision>
  <dcterms:modified xsi:type="dcterms:W3CDTF">2024-01-23T00:55:34Z</dcterms:modified>
</cp:coreProperties>
</file>