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379" r:id="rId5"/>
    <p:sldId id="344" r:id="rId6"/>
    <p:sldId id="381" r:id="rId7"/>
    <p:sldId id="260" r:id="rId8"/>
    <p:sldId id="319" r:id="rId9"/>
    <p:sldId id="262" r:id="rId10"/>
    <p:sldId id="357" r:id="rId11"/>
    <p:sldId id="371" r:id="rId12"/>
    <p:sldId id="385" r:id="rId13"/>
    <p:sldId id="386" r:id="rId14"/>
    <p:sldId id="389" r:id="rId15"/>
    <p:sldId id="390" r:id="rId16"/>
  </p:sldIdLst>
  <p:sldSz cx="9144000" cy="5143500" type="screen16x9"/>
  <p:notesSz cx="6858000" cy="9144000"/>
  <p:embeddedFontLst>
    <p:embeddedFont>
      <p:font typeface="Arvo" panose="02000000000000000000" pitchFamily="2" charset="77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Roboto Condensed" panose="020F0502020204030204" pitchFamily="34" charset="0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B8B8-0F45-DF46-8B1A-F0F9A5EAF90F}" v="3532" dt="2023-02-23T19:20:03.50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3715"/>
  </p:normalViewPr>
  <p:slideViewPr>
    <p:cSldViewPr snapToGrid="0">
      <p:cViewPr varScale="1">
        <p:scale>
          <a:sx n="155" d="100"/>
          <a:sy n="155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8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6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5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80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6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56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10.2 Counting</a:t>
            </a:r>
            <a:br>
              <a:rPr lang="en-US" sz="3200"/>
            </a:br>
            <a:r>
              <a:rPr lang="en-US" sz="3200"/>
              <a:t>Outcomes</a:t>
            </a:r>
            <a:endParaRPr sz="68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 idx="4294967295"/>
          </p:nvPr>
        </p:nvSpPr>
        <p:spPr>
          <a:xfrm>
            <a:off x="5458120" y="4052650"/>
            <a:ext cx="363923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Selecting Fr</a:t>
            </a:r>
            <a:r>
              <a:rPr lang="en-US" dirty="0"/>
              <a:t>om</a:t>
            </a:r>
            <a:r>
              <a:rPr lang="en" dirty="0"/>
              <a:t> a Group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dirty="0"/>
              <a:t>Often useful to count the number of ways to </a:t>
            </a:r>
            <a:r>
              <a:rPr lang="en-US" u="sng" dirty="0"/>
              <a:t>choose objects from a group (without replacement)</a:t>
            </a:r>
          </a:p>
          <a:p>
            <a:pPr lvl="1"/>
            <a:r>
              <a:rPr lang="en-US" sz="2000" dirty="0"/>
              <a:t>“Selecting </a:t>
            </a:r>
            <a:r>
              <a:rPr lang="en-US" sz="2000" i="1" dirty="0"/>
              <a:t>r</a:t>
            </a:r>
            <a:r>
              <a:rPr lang="en-US" sz="2000" dirty="0"/>
              <a:t> objects from a total of </a:t>
            </a:r>
            <a:r>
              <a:rPr lang="en-US" sz="2000" i="1" dirty="0"/>
              <a:t>n</a:t>
            </a:r>
            <a:r>
              <a:rPr lang="en-US" sz="2000" dirty="0"/>
              <a:t> objects”</a:t>
            </a:r>
          </a:p>
          <a:p>
            <a:r>
              <a:rPr lang="en-US" dirty="0"/>
              <a:t>Two methods</a:t>
            </a:r>
          </a:p>
          <a:p>
            <a:pPr lvl="1"/>
            <a:r>
              <a:rPr lang="en-US" sz="2000" dirty="0"/>
              <a:t>Permutation – </a:t>
            </a:r>
            <a:r>
              <a:rPr lang="en-US" sz="2000" b="1" u="sng" dirty="0"/>
              <a:t>order matters</a:t>
            </a:r>
            <a:r>
              <a:rPr lang="en-US" sz="2000" b="1" dirty="0"/>
              <a:t> </a:t>
            </a:r>
            <a:r>
              <a:rPr lang="en-US" sz="2000" dirty="0"/>
              <a:t>(e.g., first place, second place, …)</a:t>
            </a:r>
          </a:p>
          <a:p>
            <a:pPr lvl="1"/>
            <a:r>
              <a:rPr lang="en-US" sz="2000" dirty="0"/>
              <a:t>Combinations – </a:t>
            </a:r>
            <a:r>
              <a:rPr lang="en-US" sz="2000" b="1" u="sng" dirty="0"/>
              <a:t>order doesn’t matter</a:t>
            </a:r>
            <a:r>
              <a:rPr lang="en-US" sz="2000" b="1" dirty="0"/>
              <a:t> </a:t>
            </a:r>
            <a:r>
              <a:rPr lang="en-US" sz="2000" dirty="0"/>
              <a:t>(e.g., being picked for a team)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B3128-4C70-30CB-DCCB-DA6EF062D513}"/>
                  </a:ext>
                </a:extLst>
              </p:cNvPr>
              <p:cNvSpPr txBox="1"/>
              <p:nvPr/>
            </p:nvSpPr>
            <p:spPr>
              <a:xfrm>
                <a:off x="6062835" y="2402473"/>
                <a:ext cx="733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B3128-4C70-30CB-DCCB-DA6EF062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35" y="2402473"/>
                <a:ext cx="73308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9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sz="2000" b="1" u="sng" dirty="0"/>
              <a:t>Order matters</a:t>
            </a:r>
          </a:p>
          <a:p>
            <a:pPr lvl="1"/>
            <a:r>
              <a:rPr lang="en-US" sz="2000" i="1" u="sng" dirty="0"/>
              <a:t>When</a:t>
            </a:r>
            <a:r>
              <a:rPr lang="en-US" sz="2000" dirty="0"/>
              <a:t> you are selected is important; </a:t>
            </a:r>
            <a:r>
              <a:rPr lang="en-US" sz="2000" b="1" dirty="0"/>
              <a:t>position has meaning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Ranking favorite movies</a:t>
            </a:r>
          </a:p>
          <a:p>
            <a:pPr lvl="1"/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C623AE6-810F-A94F-9E01-9E02A1759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3" y="3635033"/>
            <a:ext cx="4326792" cy="7848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BC968FB-DC09-E750-66E3-F75A03BFB01C}"/>
              </a:ext>
            </a:extLst>
          </p:cNvPr>
          <p:cNvGrpSpPr/>
          <p:nvPr/>
        </p:nvGrpSpPr>
        <p:grpSpPr>
          <a:xfrm>
            <a:off x="1388787" y="4164584"/>
            <a:ext cx="2935827" cy="450317"/>
            <a:chOff x="1388787" y="4164584"/>
            <a:chExt cx="2935827" cy="4503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8A1C3A-83C0-3520-F8B3-208D79319EA7}"/>
                </a:ext>
              </a:extLst>
            </p:cNvPr>
            <p:cNvSpPr txBox="1"/>
            <p:nvPr/>
          </p:nvSpPr>
          <p:spPr>
            <a:xfrm>
              <a:off x="1388787" y="4307124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#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31DD3D-B2E4-841A-C44A-2A9B26736F90}"/>
                </a:ext>
              </a:extLst>
            </p:cNvPr>
            <p:cNvSpPr txBox="1"/>
            <p:nvPr/>
          </p:nvSpPr>
          <p:spPr>
            <a:xfrm>
              <a:off x="2536945" y="4307123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many selecting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514246-084B-B547-B546-ED4501CCF958}"/>
                </a:ext>
              </a:extLst>
            </p:cNvPr>
            <p:cNvCxnSpPr/>
            <p:nvPr/>
          </p:nvCxnSpPr>
          <p:spPr>
            <a:xfrm flipH="1">
              <a:off x="1841441" y="4181954"/>
              <a:ext cx="243151" cy="177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F74CCD-9B6B-9CE0-0B71-EFD65E0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572430" y="4164584"/>
              <a:ext cx="268749" cy="201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sz="2000" b="1" u="sng" dirty="0"/>
              <a:t>Order does not matter</a:t>
            </a:r>
          </a:p>
          <a:p>
            <a:pPr lvl="1"/>
            <a:r>
              <a:rPr lang="en-US" sz="2000" dirty="0"/>
              <a:t>When you are selected is unimportant; only matters </a:t>
            </a:r>
            <a:r>
              <a:rPr lang="en-US" sz="2000" i="1" u="sng" dirty="0"/>
              <a:t>that</a:t>
            </a:r>
            <a:r>
              <a:rPr lang="en-US" sz="2000" dirty="0"/>
              <a:t> you were selected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Picking pizza toppings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4FAD519E-F0FA-8A4D-BC6F-AD781E1D6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66" y="3656075"/>
            <a:ext cx="4249457" cy="7708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D0F67C8-18E9-CAD5-3ED5-757DE48E48F7}"/>
              </a:ext>
            </a:extLst>
          </p:cNvPr>
          <p:cNvSpPr/>
          <p:nvPr/>
        </p:nvSpPr>
        <p:spPr>
          <a:xfrm>
            <a:off x="5090160" y="4064000"/>
            <a:ext cx="264160" cy="2032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and Combinations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Examples</a:t>
            </a:r>
            <a:endParaRPr lang="en-US" sz="2000" dirty="0"/>
          </a:p>
          <a:p>
            <a:pPr marL="533400" indent="-457200">
              <a:buFont typeface="+mj-lt"/>
              <a:buAutoNum type="alphaLcParenR"/>
            </a:pPr>
            <a:r>
              <a:rPr lang="en-US" sz="1400" dirty="0"/>
              <a:t>There are 8 runners in a race. How many ways can they place 1</a:t>
            </a:r>
            <a:r>
              <a:rPr lang="en-US" sz="1400" baseline="30000" dirty="0"/>
              <a:t>st</a:t>
            </a:r>
            <a:r>
              <a:rPr lang="en-US" sz="1400" dirty="0"/>
              <a:t>, 2</a:t>
            </a:r>
            <a:r>
              <a:rPr lang="en-US" sz="1400" baseline="30000" dirty="0"/>
              <a:t>nd</a:t>
            </a:r>
            <a:r>
              <a:rPr lang="en-US" sz="1400" dirty="0"/>
              <a:t>, and 3</a:t>
            </a:r>
            <a:r>
              <a:rPr lang="en-US" sz="1400" baseline="30000" dirty="0"/>
              <a:t>rd</a:t>
            </a:r>
            <a:r>
              <a:rPr lang="en-US" sz="1400" dirty="0"/>
              <a:t>?</a:t>
            </a:r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r>
              <a:rPr lang="en-US" sz="1400" dirty="0"/>
              <a:t>Out of 12 students, how many ways can we select a committee of 4 students?</a:t>
            </a:r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r>
              <a:rPr lang="en-US" sz="1400" dirty="0"/>
              <a:t>We are forming a committee, and we need to select a president, vice president, and secretary. If there are 10 members, how many ways can this be done?</a:t>
            </a:r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b="0" i="1" dirty="0">
              <a:latin typeface="Cambria Math" panose="02040503050406030204" pitchFamily="18" charset="0"/>
            </a:endParaRP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502B6-26E4-F637-D297-AB20B1E6414C}"/>
              </a:ext>
            </a:extLst>
          </p:cNvPr>
          <p:cNvSpPr txBox="1"/>
          <p:nvPr/>
        </p:nvSpPr>
        <p:spPr>
          <a:xfrm>
            <a:off x="3599073" y="2291887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matters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Permutation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E446A-27EF-1D8D-340C-851BAC7CC81F}"/>
              </a:ext>
            </a:extLst>
          </p:cNvPr>
          <p:cNvSpPr txBox="1"/>
          <p:nvPr/>
        </p:nvSpPr>
        <p:spPr>
          <a:xfrm>
            <a:off x="1424940" y="3160482"/>
            <a:ext cx="315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doesn’t matter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Combination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01276-D500-375B-751C-0C0B4EA9800D}"/>
              </a:ext>
            </a:extLst>
          </p:cNvPr>
          <p:cNvSpPr txBox="1"/>
          <p:nvPr/>
        </p:nvSpPr>
        <p:spPr>
          <a:xfrm>
            <a:off x="3906016" y="4204198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matters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Permutation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9861A-C38D-78DD-5F46-38C578AEB272}"/>
              </a:ext>
            </a:extLst>
          </p:cNvPr>
          <p:cNvSpPr txBox="1"/>
          <p:nvPr/>
        </p:nvSpPr>
        <p:spPr>
          <a:xfrm>
            <a:off x="6538979" y="229572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8 </a:t>
            </a: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F3687-372B-C3E4-8F59-59BE132B3CB8}"/>
              </a:ext>
            </a:extLst>
          </p:cNvPr>
          <p:cNvSpPr txBox="1"/>
          <p:nvPr/>
        </p:nvSpPr>
        <p:spPr>
          <a:xfrm>
            <a:off x="7154001" y="22957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3AA3D-831A-9088-70BA-92904D417FDE}"/>
              </a:ext>
            </a:extLst>
          </p:cNvPr>
          <p:cNvSpPr txBox="1"/>
          <p:nvPr/>
        </p:nvSpPr>
        <p:spPr>
          <a:xfrm>
            <a:off x="4651978" y="3118191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12 </a:t>
            </a:r>
            <a:r>
              <a:rPr lang="en-US" dirty="0"/>
              <a:t>C </a:t>
            </a:r>
            <a:r>
              <a:rPr lang="en-US" baseline="-25000" dirty="0"/>
              <a:t>4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6CF5E-1A81-C6AA-1403-DB9890B52859}"/>
              </a:ext>
            </a:extLst>
          </p:cNvPr>
          <p:cNvSpPr txBox="1"/>
          <p:nvPr/>
        </p:nvSpPr>
        <p:spPr>
          <a:xfrm>
            <a:off x="5267000" y="311819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7DBB3-D783-F604-AF83-0CA2C88C3546}"/>
              </a:ext>
            </a:extLst>
          </p:cNvPr>
          <p:cNvSpPr txBox="1"/>
          <p:nvPr/>
        </p:nvSpPr>
        <p:spPr>
          <a:xfrm>
            <a:off x="6701443" y="4234753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10 </a:t>
            </a: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B9942-134A-658D-DC84-555172199F99}"/>
              </a:ext>
            </a:extLst>
          </p:cNvPr>
          <p:cNvSpPr txBox="1"/>
          <p:nvPr/>
        </p:nvSpPr>
        <p:spPr>
          <a:xfrm>
            <a:off x="7316465" y="423475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A4D09-2BC8-824E-14DA-B22C7C5C8933}"/>
              </a:ext>
            </a:extLst>
          </p:cNvPr>
          <p:cNvSpPr txBox="1"/>
          <p:nvPr/>
        </p:nvSpPr>
        <p:spPr>
          <a:xfrm>
            <a:off x="1172744" y="2225242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_____    _____     _____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1B6CD-397C-C647-F98E-84A07D7AFE88}"/>
              </a:ext>
            </a:extLst>
          </p:cNvPr>
          <p:cNvSpPr txBox="1"/>
          <p:nvPr/>
        </p:nvSpPr>
        <p:spPr>
          <a:xfrm>
            <a:off x="1357472" y="2472060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       2</a:t>
            </a:r>
            <a:r>
              <a:rPr lang="en-US" baseline="30000" dirty="0"/>
              <a:t>nd</a:t>
            </a:r>
            <a:r>
              <a:rPr lang="en-US" dirty="0"/>
              <a:t>          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B62D9-0B0B-9BF3-447D-3289A1F9589E}"/>
              </a:ext>
            </a:extLst>
          </p:cNvPr>
          <p:cNvSpPr txBox="1"/>
          <p:nvPr/>
        </p:nvSpPr>
        <p:spPr>
          <a:xfrm>
            <a:off x="1248198" y="4341946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_____    _____     _____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C3ED0-76DC-7FFD-3D29-D77DA5772528}"/>
              </a:ext>
            </a:extLst>
          </p:cNvPr>
          <p:cNvSpPr txBox="1"/>
          <p:nvPr/>
        </p:nvSpPr>
        <p:spPr>
          <a:xfrm>
            <a:off x="1259752" y="467778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         VP         Sec</a:t>
            </a:r>
          </a:p>
        </p:txBody>
      </p:sp>
    </p:spTree>
    <p:extLst>
      <p:ext uri="{BB962C8B-B14F-4D97-AF65-F5344CB8AC3E}">
        <p14:creationId xmlns:p14="http://schemas.microsoft.com/office/powerpoint/2010/main" val="20973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with Repeated Objects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</p:spPr>
            <p:txBody>
              <a:bodyPr anchor="t"/>
              <a:lstStyle/>
              <a:p>
                <a:r>
                  <a:rPr lang="en-US" sz="2000" b="1" dirty="0"/>
                  <a:t>Permutations with Repeated Objects:</a:t>
                </a:r>
                <a:r>
                  <a:rPr lang="en-US" sz="2000" dirty="0"/>
                  <a:t> Counting the number of distinct ways we can arrange all </a:t>
                </a:r>
                <a:r>
                  <a:rPr lang="en-US" sz="2000" i="1" dirty="0"/>
                  <a:t>n</a:t>
                </a:r>
                <a:r>
                  <a:rPr lang="en-US" sz="2000" dirty="0"/>
                  <a:t> objects when some of the objects are the same (repeated, specifically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alike,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alike, and so on).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  <a:blipFill>
                <a:blip r:embed="rId3"/>
                <a:stretch>
                  <a:fillRect l="-473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131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and Combinations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Harmony was born on 05/19/1991. How many eight-digit codes could she make using the digits in her birthday?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A07C3-3872-825B-4C16-03386C7B2EAE}"/>
                  </a:ext>
                </a:extLst>
              </p:cNvPr>
              <p:cNvSpPr txBox="1"/>
              <p:nvPr/>
            </p:nvSpPr>
            <p:spPr>
              <a:xfrm>
                <a:off x="5943600" y="3349770"/>
                <a:ext cx="11063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=1,120</m:t>
                      </m:r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A07C3-3872-825B-4C16-03386C7B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349770"/>
                <a:ext cx="110639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0C676-A477-7F30-A40E-14550E8C16AE}"/>
                  </a:ext>
                </a:extLst>
              </p:cNvPr>
              <p:cNvSpPr txBox="1"/>
              <p:nvPr/>
            </p:nvSpPr>
            <p:spPr>
              <a:xfrm>
                <a:off x="4088605" y="3203479"/>
                <a:ext cx="1471044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3! 3! 1! 1!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0C676-A477-7F30-A40E-14550E8C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05" y="3203479"/>
                <a:ext cx="1471044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1BD1F67-4741-9DEB-1F15-C7023E6E7222}"/>
              </a:ext>
            </a:extLst>
          </p:cNvPr>
          <p:cNvSpPr txBox="1"/>
          <p:nvPr/>
        </p:nvSpPr>
        <p:spPr>
          <a:xfrm>
            <a:off x="1456758" y="3398711"/>
            <a:ext cx="28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64279-6311-43CC-5688-E5AB0CFCC14D}"/>
              </a:ext>
            </a:extLst>
          </p:cNvPr>
          <p:cNvSpPr txBox="1"/>
          <p:nvPr/>
        </p:nvSpPr>
        <p:spPr>
          <a:xfrm>
            <a:off x="1417320" y="303276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8 total digits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2808B-71CC-1F59-5B96-DDCEB38CDAED}"/>
              </a:ext>
            </a:extLst>
          </p:cNvPr>
          <p:cNvSpPr txBox="1"/>
          <p:nvPr/>
        </p:nvSpPr>
        <p:spPr>
          <a:xfrm>
            <a:off x="1701006" y="3398711"/>
            <a:ext cx="1152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----&gt; 3 times</a:t>
            </a:r>
          </a:p>
          <a:p>
            <a:r>
              <a:rPr lang="en-US" dirty="0"/>
              <a:t>----&gt; 3 times</a:t>
            </a:r>
          </a:p>
          <a:p>
            <a:r>
              <a:rPr lang="en-US" dirty="0"/>
              <a:t>----&gt; 1</a:t>
            </a:r>
          </a:p>
          <a:p>
            <a:r>
              <a:rPr lang="en-US" dirty="0"/>
              <a:t>----&gt; 1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9A440-1EBE-6CF9-A89C-0282BDD99AB6}"/>
              </a:ext>
            </a:extLst>
          </p:cNvPr>
          <p:cNvGrpSpPr/>
          <p:nvPr/>
        </p:nvGrpSpPr>
        <p:grpSpPr>
          <a:xfrm>
            <a:off x="2094007" y="3265025"/>
            <a:ext cx="2081753" cy="1203960"/>
            <a:chOff x="2094007" y="3265025"/>
            <a:chExt cx="2081753" cy="12039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59373D-CF43-EA84-80D3-2739F2909BD8}"/>
                </a:ext>
              </a:extLst>
            </p:cNvPr>
            <p:cNvSpPr/>
            <p:nvPr/>
          </p:nvSpPr>
          <p:spPr>
            <a:xfrm>
              <a:off x="2094007" y="3265025"/>
              <a:ext cx="349586" cy="12039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8B1F80-0F8A-645B-0C2A-FFA36DFFA598}"/>
                </a:ext>
              </a:extLst>
            </p:cNvPr>
            <p:cNvCxnSpPr/>
            <p:nvPr/>
          </p:nvCxnSpPr>
          <p:spPr>
            <a:xfrm flipV="1">
              <a:off x="2443593" y="3771900"/>
              <a:ext cx="1732167" cy="22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172860" y="185797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Factorials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379504" y="185797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Counting Principle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933904" y="185797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Permutations and Combinations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259429" y="19639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058679" y="19639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857917" y="19639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336497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Counting Principle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Fundamental Counting Principle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2000" dirty="0"/>
                  <a:t>The </a:t>
                </a:r>
                <a:r>
                  <a:rPr lang="en-US" sz="2000" b="1" u="sng" dirty="0"/>
                  <a:t>Fundamental Counting Principle</a:t>
                </a:r>
                <a:r>
                  <a:rPr lang="en-US" sz="2000" dirty="0"/>
                  <a:t>: If a job consists of </a:t>
                </a:r>
                <a:r>
                  <a:rPr lang="en-US" sz="2000" i="1" dirty="0"/>
                  <a:t>n</a:t>
                </a:r>
                <a:r>
                  <a:rPr lang="en-US" sz="2000" dirty="0"/>
                  <a:t> separate tasks, the first of which can be done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ways, the second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ways, and so on, then the total job can be done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ways.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You can find the </a:t>
                </a:r>
                <a:r>
                  <a:rPr lang="en-US" sz="2000" u="sng" dirty="0"/>
                  <a:t>total number of outcomes</a:t>
                </a:r>
                <a:r>
                  <a:rPr lang="en-US" sz="2000" dirty="0"/>
                  <a:t> by </a:t>
                </a:r>
                <a:r>
                  <a:rPr lang="en-US" sz="2000" u="sng" dirty="0"/>
                  <a:t>multiplying the number of options together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7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3033C-BF1D-072C-A1F4-92C72A85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38" y="2749800"/>
            <a:ext cx="4802501" cy="8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Determining Number of Outcomes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01625"/>
            <a:ext cx="8566233" cy="3217457"/>
          </a:xfrm>
        </p:spPr>
        <p:txBody>
          <a:bodyPr anchor="t"/>
          <a:lstStyle/>
          <a:p>
            <a:r>
              <a:rPr lang="en-US" sz="2000" dirty="0"/>
              <a:t>Example: Flip a coin and roll a 4-sided die.</a:t>
            </a:r>
          </a:p>
          <a:p>
            <a:pPr marL="76200" indent="0">
              <a:buNone/>
            </a:pPr>
            <a:r>
              <a:rPr lang="en-US" sz="2000" dirty="0"/>
              <a:t>       How many total outcomes are there?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r>
              <a:rPr lang="en-US" sz="2000" dirty="0"/>
              <a:t>Example: Sally has 6 pairs of socks, 4 shorts, 5 shirts and 3 sunglasses. How many ways can she get dressed?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DFA797-391A-7660-E8E3-123A642452D9}"/>
              </a:ext>
            </a:extLst>
          </p:cNvPr>
          <p:cNvGrpSpPr/>
          <p:nvPr/>
        </p:nvGrpSpPr>
        <p:grpSpPr>
          <a:xfrm>
            <a:off x="5122266" y="1240917"/>
            <a:ext cx="2429009" cy="2446853"/>
            <a:chOff x="5235208" y="1827809"/>
            <a:chExt cx="2429009" cy="24468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85BB8E-9311-99BB-B44B-E0D589E0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5208" y="2105272"/>
              <a:ext cx="2142934" cy="21693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9C464-E6E7-1884-0BFD-FD4F04ECEDEC}"/>
                </a:ext>
              </a:extLst>
            </p:cNvPr>
            <p:cNvSpPr txBox="1"/>
            <p:nvPr/>
          </p:nvSpPr>
          <p:spPr>
            <a:xfrm>
              <a:off x="5521283" y="1827809"/>
              <a:ext cx="2142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1             Task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8355D2-4C0B-F6E8-1D15-16F231A0D9EE}"/>
                  </a:ext>
                </a:extLst>
              </p:cNvPr>
              <p:cNvSpPr txBox="1"/>
              <p:nvPr/>
            </p:nvSpPr>
            <p:spPr>
              <a:xfrm flipH="1">
                <a:off x="6989935" y="2449186"/>
                <a:ext cx="17667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×4=8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𝑜𝑢𝑡𝑐𝑜𝑚𝑒𝑠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8355D2-4C0B-F6E8-1D15-16F231A0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89935" y="2449186"/>
                <a:ext cx="1766759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205AFF-58DC-FE93-0C89-DAC8541A13E3}"/>
              </a:ext>
            </a:extLst>
          </p:cNvPr>
          <p:cNvSpPr txBox="1"/>
          <p:nvPr/>
        </p:nvSpPr>
        <p:spPr>
          <a:xfrm>
            <a:off x="1723869" y="4443148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_____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98547-00DD-4D8C-68AD-775406D47D76}"/>
              </a:ext>
            </a:extLst>
          </p:cNvPr>
          <p:cNvSpPr txBox="1"/>
          <p:nvPr/>
        </p:nvSpPr>
        <p:spPr>
          <a:xfrm>
            <a:off x="1723869" y="4461932"/>
            <a:ext cx="3272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Socks     Shorts    Shirts    Sunglasses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81581-17E0-061E-9B93-45048B80D24C}"/>
              </a:ext>
            </a:extLst>
          </p:cNvPr>
          <p:cNvSpPr txBox="1"/>
          <p:nvPr/>
        </p:nvSpPr>
        <p:spPr>
          <a:xfrm>
            <a:off x="1892536" y="4351611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6            4             5            3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4EF49-000B-E208-01DD-3E0D34651004}"/>
              </a:ext>
            </a:extLst>
          </p:cNvPr>
          <p:cNvSpPr txBox="1"/>
          <p:nvPr/>
        </p:nvSpPr>
        <p:spPr>
          <a:xfrm>
            <a:off x="2287235" y="435161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           x             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7AFD5-A16C-67F9-8632-EE18B38F8D66}"/>
              </a:ext>
            </a:extLst>
          </p:cNvPr>
          <p:cNvSpPr txBox="1"/>
          <p:nvPr/>
        </p:nvSpPr>
        <p:spPr>
          <a:xfrm>
            <a:off x="4572000" y="4388768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360 total outcomes</a:t>
            </a: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Replacement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CA3F-BAAA-54FD-FD20-962E4A65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377" y="1454045"/>
            <a:ext cx="8177222" cy="3396627"/>
          </a:xfrm>
        </p:spPr>
        <p:txBody>
          <a:bodyPr/>
          <a:lstStyle/>
          <a:p>
            <a:r>
              <a:rPr lang="en-US" sz="2000" b="1" dirty="0"/>
              <a:t>With or without replacement</a:t>
            </a:r>
            <a:r>
              <a:rPr lang="en-US" sz="2000" dirty="0"/>
              <a:t>: We need to take into account whether or not objects can be repeated in our calculations.</a:t>
            </a:r>
          </a:p>
          <a:p>
            <a:endParaRPr lang="en-US" b="1" dirty="0"/>
          </a:p>
          <a:p>
            <a:r>
              <a:rPr lang="en-US" sz="2000" dirty="0"/>
              <a:t>Examples: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How many passwords can you make if it requires 4 digits?</a:t>
            </a:r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How many passwords can you make if it requires 4 digits, but you cannot repeat digits?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E7FB0-AFE5-B48E-5955-B0474E2C54D4}"/>
              </a:ext>
            </a:extLst>
          </p:cNvPr>
          <p:cNvSpPr txBox="1"/>
          <p:nvPr/>
        </p:nvSpPr>
        <p:spPr>
          <a:xfrm>
            <a:off x="1654214" y="3669825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_____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19B2-A95F-72CE-7FCD-8A05C02D05A2}"/>
              </a:ext>
            </a:extLst>
          </p:cNvPr>
          <p:cNvSpPr txBox="1"/>
          <p:nvPr/>
        </p:nvSpPr>
        <p:spPr>
          <a:xfrm>
            <a:off x="1752467" y="3566651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x    10    x     10    x    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C6BFE-05D2-E1C1-E65E-1912DFB363F4}"/>
              </a:ext>
            </a:extLst>
          </p:cNvPr>
          <p:cNvSpPr txBox="1"/>
          <p:nvPr/>
        </p:nvSpPr>
        <p:spPr>
          <a:xfrm>
            <a:off x="2816113" y="4695911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_____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6FE08-A831-7DFC-6A97-7EC918566730}"/>
              </a:ext>
            </a:extLst>
          </p:cNvPr>
          <p:cNvSpPr txBox="1"/>
          <p:nvPr/>
        </p:nvSpPr>
        <p:spPr>
          <a:xfrm>
            <a:off x="2914366" y="4592737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x      9      x     8     x    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54017A-9CAF-4A33-F5B2-F8329FCDFA3F}"/>
                  </a:ext>
                </a:extLst>
              </p:cNvPr>
              <p:cNvSpPr txBox="1"/>
              <p:nvPr/>
            </p:nvSpPr>
            <p:spPr>
              <a:xfrm>
                <a:off x="4497523" y="3592445"/>
                <a:ext cx="23246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=10,000</m:t>
                    </m:r>
                  </m:oMath>
                </a14:m>
                <a:r>
                  <a:rPr lang="en-US" dirty="0"/>
                  <a:t> passwords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54017A-9CAF-4A33-F5B2-F8329FCD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23" y="3592445"/>
                <a:ext cx="2324675" cy="307777"/>
              </a:xfrm>
              <a:prstGeom prst="rect">
                <a:avLst/>
              </a:prstGeom>
              <a:blipFill>
                <a:blip r:embed="rId3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B102F1-951E-21EC-6BBA-EA42D72E366E}"/>
              </a:ext>
            </a:extLst>
          </p:cNvPr>
          <p:cNvSpPr txBox="1"/>
          <p:nvPr/>
        </p:nvSpPr>
        <p:spPr>
          <a:xfrm>
            <a:off x="6858209" y="307189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65145-8CC3-6A87-225D-23D378E7098A}"/>
              </a:ext>
            </a:extLst>
          </p:cNvPr>
          <p:cNvSpPr txBox="1"/>
          <p:nvPr/>
        </p:nvSpPr>
        <p:spPr>
          <a:xfrm>
            <a:off x="7031809" y="3977602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DA57E-4DBE-D644-EEA0-BB660CA8BDC5}"/>
                  </a:ext>
                </a:extLst>
              </p:cNvPr>
              <p:cNvSpPr txBox="1"/>
              <p:nvPr/>
            </p:nvSpPr>
            <p:spPr>
              <a:xfrm>
                <a:off x="5553699" y="4618531"/>
                <a:ext cx="8533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=5,040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DA57E-4DBE-D644-EEA0-BB660CA8B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99" y="4618531"/>
                <a:ext cx="85331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Factorials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Factorials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i="1" dirty="0"/>
                  <a:t>n! </a:t>
                </a:r>
                <a:r>
                  <a:rPr lang="en-US" dirty="0"/>
                  <a:t>(read “n factorial”) is the product of all numbers less than and including n</a:t>
                </a:r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76200" indent="0">
                  <a:buNone/>
                </a:pPr>
                <a:endParaRPr lang="en-US" dirty="0"/>
              </a:p>
              <a:p>
                <a:r>
                  <a:rPr lang="en-US" sz="2000" dirty="0"/>
                  <a:t>Example: For the 9 starting players on a baseball team, how many different  batting orders are possible?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D2637-ACEF-2CF4-A07E-63A5F541CDB3}"/>
              </a:ext>
            </a:extLst>
          </p:cNvPr>
          <p:cNvSpPr txBox="1"/>
          <p:nvPr/>
        </p:nvSpPr>
        <p:spPr>
          <a:xfrm>
            <a:off x="2341425" y="444771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            _____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B37F-CB7A-CF22-3116-7CD737BC23D3}"/>
              </a:ext>
            </a:extLst>
          </p:cNvPr>
          <p:cNvSpPr txBox="1"/>
          <p:nvPr/>
        </p:nvSpPr>
        <p:spPr>
          <a:xfrm>
            <a:off x="2439678" y="434453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     x     8      x     7      x    …    x 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E3210-5953-87AD-5021-A7EE1BDDC437}"/>
                  </a:ext>
                </a:extLst>
              </p:cNvPr>
              <p:cNvSpPr txBox="1"/>
              <p:nvPr/>
            </p:nvSpPr>
            <p:spPr>
              <a:xfrm>
                <a:off x="5704356" y="4344536"/>
                <a:ext cx="60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9!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E3210-5953-87AD-5021-A7EE1BDD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356" y="4344536"/>
                <a:ext cx="609654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B81B033-4DC9-0357-1EB0-1760C0B7DD94}"/>
              </a:ext>
            </a:extLst>
          </p:cNvPr>
          <p:cNvSpPr txBox="1"/>
          <p:nvPr/>
        </p:nvSpPr>
        <p:spPr>
          <a:xfrm>
            <a:off x="5904615" y="3924075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310372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and Combinations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681</Words>
  <Application>Microsoft Macintosh PowerPoint</Application>
  <PresentationFormat>On-screen Show (16:9)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 Math</vt:lpstr>
      <vt:lpstr>Wingdings</vt:lpstr>
      <vt:lpstr>Roboto Condensed Light</vt:lpstr>
      <vt:lpstr>Arvo</vt:lpstr>
      <vt:lpstr>Arial</vt:lpstr>
      <vt:lpstr>Roboto Condensed</vt:lpstr>
      <vt:lpstr>Salerio template</vt:lpstr>
      <vt:lpstr>10.2 Counting Outcomes</vt:lpstr>
      <vt:lpstr>Goals for the Day</vt:lpstr>
      <vt:lpstr>Fundamental Counting Principle</vt:lpstr>
      <vt:lpstr>The Fundamental Counting Principle</vt:lpstr>
      <vt:lpstr>Determining Number of Outcomes</vt:lpstr>
      <vt:lpstr>Replacement</vt:lpstr>
      <vt:lpstr>Factorials</vt:lpstr>
      <vt:lpstr>Factorials</vt:lpstr>
      <vt:lpstr>Permutations and Combinations</vt:lpstr>
      <vt:lpstr>Selecting From a Group</vt:lpstr>
      <vt:lpstr>Permutations</vt:lpstr>
      <vt:lpstr>Combinations</vt:lpstr>
      <vt:lpstr>Permutations and Combinations</vt:lpstr>
      <vt:lpstr>Permutations with Repeated Objects</vt:lpstr>
      <vt:lpstr>Permutations and 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9</cp:revision>
  <dcterms:modified xsi:type="dcterms:W3CDTF">2024-01-25T18:21:40Z</dcterms:modified>
</cp:coreProperties>
</file>