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344" r:id="rId5"/>
    <p:sldId id="362" r:id="rId6"/>
    <p:sldId id="364" r:id="rId7"/>
    <p:sldId id="345" r:id="rId8"/>
    <p:sldId id="260" r:id="rId9"/>
    <p:sldId id="319" r:id="rId10"/>
    <p:sldId id="365" r:id="rId11"/>
    <p:sldId id="367" r:id="rId12"/>
    <p:sldId id="368" r:id="rId13"/>
    <p:sldId id="369" r:id="rId14"/>
    <p:sldId id="357" r:id="rId15"/>
    <p:sldId id="371" r:id="rId16"/>
    <p:sldId id="372" r:id="rId17"/>
    <p:sldId id="377" r:id="rId18"/>
    <p:sldId id="378" r:id="rId19"/>
    <p:sldId id="264" r:id="rId20"/>
    <p:sldId id="333" r:id="rId21"/>
  </p:sldIdLst>
  <p:sldSz cx="9144000" cy="5143500" type="screen16x9"/>
  <p:notesSz cx="6858000" cy="9144000"/>
  <p:embeddedFontLst>
    <p:embeddedFont>
      <p:font typeface="Arvo" panose="02000000000000000000" pitchFamily="2" charset="77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Roboto Condensed" panose="020F0502020204030204" pitchFamily="34" charset="0"/>
      <p:regular r:id="rId28"/>
      <p:bold r:id="rId29"/>
      <p:italic r:id="rId30"/>
      <p:boldItalic r:id="rId31"/>
    </p:embeddedFont>
    <p:embeddedFont>
      <p:font typeface="Roboto Condensed Light" panose="020F03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A7495-3C09-1447-B65B-25D3EB6FD444}" v="2005" dt="2023-02-19T18:04:44.758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2"/>
    <p:restoredTop sz="92318"/>
  </p:normalViewPr>
  <p:slideViewPr>
    <p:cSldViewPr snapToGrid="0">
      <p:cViewPr varScale="1">
        <p:scale>
          <a:sx n="133" d="100"/>
          <a:sy n="133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70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21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76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1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2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87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2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5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820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00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1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4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10.1 Intro to </a:t>
            </a:r>
            <a:br>
              <a:rPr lang="en-US" sz="3200" dirty="0"/>
            </a:br>
            <a:r>
              <a:rPr lang="en-US" sz="3200" dirty="0"/>
              <a:t>Probability</a:t>
            </a:r>
            <a:endParaRPr sz="6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(Theoretical)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pPr marL="76200" indent="0">
                  <a:buNone/>
                </a:pPr>
                <a:r>
                  <a:rPr lang="en-US" b="1" u="sng" dirty="0"/>
                  <a:t>Classical (Theoretical) Probability</a:t>
                </a:r>
                <a:endParaRPr lang="en-US" dirty="0"/>
              </a:p>
              <a:p>
                <a:r>
                  <a:rPr lang="en-US" sz="2000" dirty="0"/>
                  <a:t>If all outcomes are </a:t>
                </a:r>
                <a:r>
                  <a:rPr lang="en-US" sz="2000" b="1" u="sng" dirty="0"/>
                  <a:t>equally likely</a:t>
                </a:r>
                <a:r>
                  <a:rPr lang="en-US" sz="2000" dirty="0"/>
                  <a:t>, </a:t>
                </a:r>
              </a:p>
              <a:p>
                <a:pPr marL="7620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𝐸𝑣𝑒𝑛𝑡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den>
                      </m:f>
                    </m:oMath>
                  </m:oMathPara>
                </a14:m>
                <a:br>
                  <a:rPr lang="en-US" sz="1800" b="0" i="1" dirty="0">
                    <a:latin typeface="Cambria Math" panose="02040503050406030204" pitchFamily="18" charset="0"/>
                  </a:rPr>
                </a:b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533400" lvl="1" indent="0">
                  <a:buNone/>
                </a:pPr>
                <a:endParaRPr lang="en-US" sz="500" i="1" dirty="0">
                  <a:latin typeface="Cambria Math" panose="02040503050406030204" pitchFamily="18" charset="0"/>
                </a:endParaRPr>
              </a:p>
              <a:p>
                <a:pPr marL="533400" lvl="1" indent="0">
                  <a:buNone/>
                </a:pPr>
                <a:r>
                  <a:rPr lang="en-US" sz="2000" b="0" dirty="0"/>
                  <a:t>		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𝑠𝑢𝑐𝑐𝑒𝑠𝑠𝑒𝑠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𝑝𝑜𝑠𝑠𝑖𝑏𝑖𝑙𝑖𝑡𝑖𝑒𝑠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874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(Theoretical)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384142"/>
            <a:ext cx="8187861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r>
              <a:rPr lang="en-US" dirty="0"/>
              <a:t>Suppose you are randomly selecting cards from a standard 52-card deck of playing cards.</a:t>
            </a: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0A31B-8F39-4945-A60F-DF33D73F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49" y="2810665"/>
            <a:ext cx="5189702" cy="21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(Theoretical)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384142"/>
            <a:ext cx="8187861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</a:p>
          <a:p>
            <a:endParaRPr lang="en-US" sz="2000" b="0" i="1" dirty="0">
              <a:latin typeface="Cambria Math" panose="02040503050406030204" pitchFamily="18" charset="0"/>
            </a:endParaRPr>
          </a:p>
          <a:p>
            <a:r>
              <a:rPr lang="en-US" sz="2000" dirty="0"/>
              <a:t>Find the probability of drawing a red card.</a:t>
            </a:r>
          </a:p>
          <a:p>
            <a:endParaRPr lang="en-US" sz="2000" b="0" i="1" dirty="0">
              <a:latin typeface="Cambria Math" panose="02040503050406030204" pitchFamily="18" charset="0"/>
            </a:endParaRPr>
          </a:p>
          <a:p>
            <a:endParaRPr lang="en-US" sz="2000" b="0" i="1" dirty="0">
              <a:latin typeface="Cambria Math" panose="02040503050406030204" pitchFamily="18" charset="0"/>
            </a:endParaRPr>
          </a:p>
          <a:p>
            <a:r>
              <a:rPr lang="en-US" sz="2000" dirty="0"/>
              <a:t>Find the probability of a King.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0A31B-8F39-4945-A60F-DF33D73F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19" y="840516"/>
            <a:ext cx="3276262" cy="1351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0043E-2A15-BBD2-1DDF-2D49B359D609}"/>
                  </a:ext>
                </a:extLst>
              </p:cNvPr>
              <p:cNvSpPr txBox="1"/>
              <p:nvPr/>
            </p:nvSpPr>
            <p:spPr>
              <a:xfrm>
                <a:off x="1619865" y="2837701"/>
                <a:ext cx="1359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0043E-2A15-BBD2-1DDF-2D49B359D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65" y="2837701"/>
                <a:ext cx="135930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87EF4-A077-7917-EE1B-D77FD2315A02}"/>
                  </a:ext>
                </a:extLst>
              </p:cNvPr>
              <p:cNvSpPr txBox="1"/>
              <p:nvPr/>
            </p:nvSpPr>
            <p:spPr>
              <a:xfrm>
                <a:off x="1971173" y="3980744"/>
                <a:ext cx="12091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𝐾𝑖𝑛𝑔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87EF4-A077-7917-EE1B-D77FD231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73" y="3980744"/>
                <a:ext cx="1209177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959D98-D98D-8F10-CEE6-9B5518BF9ED0}"/>
                  </a:ext>
                </a:extLst>
              </p:cNvPr>
              <p:cNvSpPr txBox="1"/>
              <p:nvPr/>
            </p:nvSpPr>
            <p:spPr>
              <a:xfrm>
                <a:off x="2793629" y="2789813"/>
                <a:ext cx="1366720" cy="49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𝑃𝑜𝑠𝑠𝑖𝑏𝑙𝑒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959D98-D98D-8F10-CEE6-9B5518BF9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29" y="2789813"/>
                <a:ext cx="1366720" cy="497124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F0827F-9351-8DDD-BB3D-3A84AB39D358}"/>
                  </a:ext>
                </a:extLst>
              </p:cNvPr>
              <p:cNvSpPr txBox="1"/>
              <p:nvPr/>
            </p:nvSpPr>
            <p:spPr>
              <a:xfrm>
                <a:off x="4037772" y="2789813"/>
                <a:ext cx="1267848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F0827F-9351-8DDD-BB3D-3A84AB39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72" y="2789813"/>
                <a:ext cx="1267848" cy="712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EE1EF7-7AA8-7A40-AF05-199B725041D0}"/>
                  </a:ext>
                </a:extLst>
              </p:cNvPr>
              <p:cNvSpPr txBox="1"/>
              <p:nvPr/>
            </p:nvSpPr>
            <p:spPr>
              <a:xfrm>
                <a:off x="3111462" y="3908973"/>
                <a:ext cx="1744773" cy="533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𝑐𝑎𝑟𝑑𝑠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EE1EF7-7AA8-7A40-AF05-199B72504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62" y="3908973"/>
                <a:ext cx="1744773" cy="533544"/>
              </a:xfrm>
              <a:prstGeom prst="rect">
                <a:avLst/>
              </a:prstGeom>
              <a:blipFill>
                <a:blip r:embed="rId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C84EE-4DA8-266A-EA0B-FBE8F063ADBE}"/>
                  </a:ext>
                </a:extLst>
              </p:cNvPr>
              <p:cNvSpPr txBox="1"/>
              <p:nvPr/>
            </p:nvSpPr>
            <p:spPr>
              <a:xfrm>
                <a:off x="4671696" y="3923997"/>
                <a:ext cx="1673407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≈0.077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C84EE-4DA8-266A-EA0B-FBE8F063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96" y="3923997"/>
                <a:ext cx="1673407" cy="7125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(Theoretical)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384142"/>
            <a:ext cx="8187861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</a:p>
          <a:p>
            <a:pPr marL="533400" lvl="1" indent="0">
              <a:buNone/>
            </a:pPr>
            <a:endParaRPr lang="en-US" sz="2000" i="1" dirty="0">
              <a:latin typeface="Cambria Math" panose="02040503050406030204" pitchFamily="18" charset="0"/>
            </a:endParaRPr>
          </a:p>
          <a:p>
            <a:r>
              <a:rPr lang="en-US" sz="2000" dirty="0"/>
              <a:t>Find the probability of drawing a Heart or a 10.</a:t>
            </a:r>
          </a:p>
          <a:p>
            <a:endParaRPr lang="en-US" sz="2000" dirty="0">
              <a:latin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</a:endParaRPr>
          </a:p>
          <a:p>
            <a:r>
              <a:rPr lang="en-US" sz="2000" dirty="0"/>
              <a:t>Find the probability of drawing a card that is not a Club.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0A31B-8F39-4945-A60F-DF33D73F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84" y="917641"/>
            <a:ext cx="3321597" cy="1370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EEEE9-4D9E-8BCC-C189-D9F140E620D0}"/>
                  </a:ext>
                </a:extLst>
              </p:cNvPr>
              <p:cNvSpPr txBox="1"/>
              <p:nvPr/>
            </p:nvSpPr>
            <p:spPr>
              <a:xfrm>
                <a:off x="1751340" y="2788163"/>
                <a:ext cx="203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𝐻𝑒𝑎𝑟𝑡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EEEE9-4D9E-8BCC-C189-D9F140E62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40" y="2788163"/>
                <a:ext cx="2038891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76AD8-83FA-D321-491C-6C1E9755C9C6}"/>
                  </a:ext>
                </a:extLst>
              </p:cNvPr>
              <p:cNvSpPr txBox="1"/>
              <p:nvPr/>
            </p:nvSpPr>
            <p:spPr>
              <a:xfrm>
                <a:off x="1710813" y="3917624"/>
                <a:ext cx="197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𝑁𝑂𝑇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𝑐𝑙𝑢𝑏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76AD8-83FA-D321-491C-6C1E9755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813" y="3917624"/>
                <a:ext cx="1970219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AC1A7B-5996-EDD9-28C2-D0A0EACC45B1}"/>
                  </a:ext>
                </a:extLst>
              </p:cNvPr>
              <p:cNvSpPr txBox="1"/>
              <p:nvPr/>
            </p:nvSpPr>
            <p:spPr>
              <a:xfrm>
                <a:off x="2283542" y="2773087"/>
                <a:ext cx="4576916" cy="534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𝐻𝑒𝑎𝑟𝑡𝑠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𝑐𝑎𝑟𝑑𝑠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AC1A7B-5996-EDD9-28C2-D0A0EACC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42" y="2773087"/>
                <a:ext cx="4576916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9EB1F-2B25-F96A-3581-0242F83DFC00}"/>
                  </a:ext>
                </a:extLst>
              </p:cNvPr>
              <p:cNvSpPr txBox="1"/>
              <p:nvPr/>
            </p:nvSpPr>
            <p:spPr>
              <a:xfrm>
                <a:off x="3886431" y="2769781"/>
                <a:ext cx="4576916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13+3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9EB1F-2B25-F96A-3581-0242F83D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31" y="2769781"/>
                <a:ext cx="4576916" cy="497059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EC81-866C-1A07-9647-3AE0E3B9A241}"/>
                  </a:ext>
                </a:extLst>
              </p:cNvPr>
              <p:cNvSpPr txBox="1"/>
              <p:nvPr/>
            </p:nvSpPr>
            <p:spPr>
              <a:xfrm>
                <a:off x="2062316" y="3868966"/>
                <a:ext cx="4576916" cy="501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𝐶𝑙𝑢𝑏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EC81-866C-1A07-9647-3AE0E3B9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316" y="3868966"/>
                <a:ext cx="4576916" cy="501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D2C553-8637-0C49-576C-00E3D63DB29A}"/>
                  </a:ext>
                </a:extLst>
              </p:cNvPr>
              <p:cNvSpPr txBox="1"/>
              <p:nvPr/>
            </p:nvSpPr>
            <p:spPr>
              <a:xfrm>
                <a:off x="2922314" y="3868966"/>
                <a:ext cx="4576916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D2C553-8637-0C49-576C-00E3D63DB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4" y="3868966"/>
                <a:ext cx="4576916" cy="501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A97BCD-54DC-EB3B-5A94-81E7DF04E526}"/>
                  </a:ext>
                </a:extLst>
              </p:cNvPr>
              <p:cNvSpPr txBox="1"/>
              <p:nvPr/>
            </p:nvSpPr>
            <p:spPr>
              <a:xfrm>
                <a:off x="3748658" y="3903867"/>
                <a:ext cx="4576916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52−13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A97BCD-54DC-EB3B-5A94-81E7DF04E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658" y="3903867"/>
                <a:ext cx="4576916" cy="5014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1"/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</p:spPr>
            <p:txBody>
              <a:bodyPr anchor="t"/>
              <a:lstStyle/>
              <a:p>
                <a:pPr marL="76200" indent="0">
                  <a:buNone/>
                </a:pPr>
                <a:r>
                  <a:rPr lang="en-US" b="1" u="sng" dirty="0"/>
                  <a:t>Empirical probability</a:t>
                </a:r>
                <a:endParaRPr lang="en-US" dirty="0"/>
              </a:p>
              <a:p>
                <a:r>
                  <a:rPr lang="en-US" dirty="0"/>
                  <a:t>Based on experiments (DATA).</a:t>
                </a:r>
              </a:p>
              <a:p>
                <a:pPr marL="7620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8620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𝐸𝑣𝑒𝑛𝑡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𝑒𝑥𝑝𝑒𝑟𝑖𝑚𝑒𝑛𝑡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𝑝𝑒𝑟𝑓𝑜𝑟𝑚𝑒𝑑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862013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862013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𝑡𝑟𝑖𝑎𝑙𝑠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  <a:blipFill>
                <a:blip r:embed="rId3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282;p18">
              <a:extLst>
                <a:ext uri="{FF2B5EF4-FFF2-40B4-BE49-F238E27FC236}">
                  <a16:creationId xmlns:a16="http://schemas.microsoft.com/office/drawing/2014/main" id="{46BF0AB2-E94D-FA4A-B767-3DD4A117C19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0739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  <a:endParaRPr lang="en-US" dirty="0"/>
          </a:p>
          <a:p>
            <a:r>
              <a:rPr lang="en-US" dirty="0"/>
              <a:t>Suppose we collected data on MATH 125 students and are selecting a single student randomly.</a:t>
            </a:r>
          </a:p>
          <a:p>
            <a:r>
              <a:rPr lang="en-US" dirty="0"/>
              <a:t>Find the probability the student is a Math major.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DE7EA3-FD2F-A6A5-FE43-1238803C750A}"/>
              </a:ext>
            </a:extLst>
          </p:cNvPr>
          <p:cNvGrpSpPr/>
          <p:nvPr/>
        </p:nvGrpSpPr>
        <p:grpSpPr>
          <a:xfrm>
            <a:off x="7218250" y="48924"/>
            <a:ext cx="1399349" cy="654600"/>
            <a:chOff x="7218250" y="48924"/>
            <a:chExt cx="1399349" cy="654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E0A8C-D489-BDD1-B4DF-28196FDBF96D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6" name="Google Shape;256;p16">
                <a:extLst>
                  <a:ext uri="{FF2B5EF4-FFF2-40B4-BE49-F238E27FC236}">
                    <a16:creationId xmlns:a16="http://schemas.microsoft.com/office/drawing/2014/main" id="{D26E0C38-FFD4-6F5F-F9DA-75856A4C411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" name="Google Shape;258;p16">
                <a:extLst>
                  <a:ext uri="{FF2B5EF4-FFF2-40B4-BE49-F238E27FC236}">
                    <a16:creationId xmlns:a16="http://schemas.microsoft.com/office/drawing/2014/main" id="{208F7F30-A2D0-AAC1-8DDD-6B54434916C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59;p16">
                <a:extLst>
                  <a:ext uri="{FF2B5EF4-FFF2-40B4-BE49-F238E27FC236}">
                    <a16:creationId xmlns:a16="http://schemas.microsoft.com/office/drawing/2014/main" id="{E66BDC67-8B37-CF65-3C18-A9E9FECAD7E6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31" name="Google Shape;284;p18">
              <a:extLst>
                <a:ext uri="{FF2B5EF4-FFF2-40B4-BE49-F238E27FC236}">
                  <a16:creationId xmlns:a16="http://schemas.microsoft.com/office/drawing/2014/main" id="{3EAFB95F-6367-2D41-B191-477D0DFFCCA6}"/>
                </a:ext>
              </a:extLst>
            </p:cNvPr>
            <p:cNvSpPr txBox="1"/>
            <p:nvPr/>
          </p:nvSpPr>
          <p:spPr>
            <a:xfrm>
              <a:off x="7744078" y="48924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759E4BE-9B43-26EA-2E2D-E9D8DB35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56" y="3241827"/>
            <a:ext cx="3110544" cy="127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DCEEBD-176F-ACF0-6439-9ECB931755B4}"/>
                  </a:ext>
                </a:extLst>
              </p:cNvPr>
              <p:cNvSpPr txBox="1"/>
              <p:nvPr/>
            </p:nvSpPr>
            <p:spPr>
              <a:xfrm>
                <a:off x="1150375" y="3608438"/>
                <a:ext cx="1242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DCEEBD-176F-ACF0-6439-9ECB9317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75" y="3608438"/>
                <a:ext cx="124284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6FD7CD-6F48-2878-5C69-EC9A9B19EDB1}"/>
                  </a:ext>
                </a:extLst>
              </p:cNvPr>
              <p:cNvSpPr txBox="1"/>
              <p:nvPr/>
            </p:nvSpPr>
            <p:spPr>
              <a:xfrm>
                <a:off x="2276755" y="3464277"/>
                <a:ext cx="1107547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𝑆𝑡𝑢𝑑𝑒𝑛𝑡𝑠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6FD7CD-6F48-2878-5C69-EC9A9B19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55" y="3464277"/>
                <a:ext cx="1107547" cy="559897"/>
              </a:xfrm>
              <a:prstGeom prst="rect">
                <a:avLst/>
              </a:prstGeom>
              <a:blipFill>
                <a:blip r:embed="rId5"/>
                <a:stretch>
                  <a:fillRect r="-34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A45200-149C-E99A-EEDB-6B67ED254E15}"/>
                  </a:ext>
                </a:extLst>
              </p:cNvPr>
              <p:cNvSpPr txBox="1"/>
              <p:nvPr/>
            </p:nvSpPr>
            <p:spPr>
              <a:xfrm>
                <a:off x="3250372" y="3466745"/>
                <a:ext cx="959471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A45200-149C-E99A-EEDB-6B67ED254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72" y="3466745"/>
                <a:ext cx="959471" cy="554960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1168619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  <a:endParaRPr lang="en-US" dirty="0"/>
          </a:p>
          <a:p>
            <a:r>
              <a:rPr lang="en-US" dirty="0"/>
              <a:t>Find the probability the student is not a Math major.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E9FA91-AF2B-D55D-22ED-835AE498FA5C}"/>
              </a:ext>
            </a:extLst>
          </p:cNvPr>
          <p:cNvGrpSpPr/>
          <p:nvPr/>
        </p:nvGrpSpPr>
        <p:grpSpPr>
          <a:xfrm>
            <a:off x="7218250" y="48924"/>
            <a:ext cx="1399349" cy="654600"/>
            <a:chOff x="7218250" y="48924"/>
            <a:chExt cx="1399349" cy="654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927A7-3022-3A5D-380A-89B868392E3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56;p16">
                <a:extLst>
                  <a:ext uri="{FF2B5EF4-FFF2-40B4-BE49-F238E27FC236}">
                    <a16:creationId xmlns:a16="http://schemas.microsoft.com/office/drawing/2014/main" id="{EB233E01-E100-040B-6296-116065D52E5D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FFB8424C-A38B-7A7F-7D32-1F5E95BAC129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59;p16">
                <a:extLst>
                  <a:ext uri="{FF2B5EF4-FFF2-40B4-BE49-F238E27FC236}">
                    <a16:creationId xmlns:a16="http://schemas.microsoft.com/office/drawing/2014/main" id="{4A1A91EB-AB44-4DE8-8128-B7DEA270EEF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84;p18">
              <a:extLst>
                <a:ext uri="{FF2B5EF4-FFF2-40B4-BE49-F238E27FC236}">
                  <a16:creationId xmlns:a16="http://schemas.microsoft.com/office/drawing/2014/main" id="{BCA0AB1A-C16E-7BDC-9E59-6E5D0E6A814F}"/>
                </a:ext>
              </a:extLst>
            </p:cNvPr>
            <p:cNvSpPr txBox="1"/>
            <p:nvPr/>
          </p:nvSpPr>
          <p:spPr>
            <a:xfrm>
              <a:off x="7744078" y="48924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/>
              <p:nvPr/>
            </p:nvSpPr>
            <p:spPr>
              <a:xfrm>
                <a:off x="1183296" y="2624692"/>
                <a:ext cx="16341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96" y="2624692"/>
                <a:ext cx="1634165" cy="33855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/>
              <p:nvPr/>
            </p:nvSpPr>
            <p:spPr>
              <a:xfrm>
                <a:off x="2864197" y="2528520"/>
                <a:ext cx="1503745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𝑆𝑡𝑢𝑑𝑒𝑛𝑡𝑠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97" y="2528520"/>
                <a:ext cx="1503745" cy="559897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/>
              <p:nvPr/>
            </p:nvSpPr>
            <p:spPr>
              <a:xfrm>
                <a:off x="4230848" y="2553938"/>
                <a:ext cx="1626279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15+18+20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48" y="2553938"/>
                <a:ext cx="1626279" cy="559961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/>
              <p:nvPr/>
            </p:nvSpPr>
            <p:spPr>
              <a:xfrm>
                <a:off x="5709962" y="2536125"/>
                <a:ext cx="1683896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76−23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2" y="2536125"/>
                <a:ext cx="1683896" cy="559961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D854052-F4E7-5B24-A30F-91A4B6571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296" y="3364005"/>
            <a:ext cx="3110544" cy="12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1168619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  <a:endParaRPr lang="en-US" dirty="0"/>
          </a:p>
          <a:p>
            <a:r>
              <a:rPr lang="en-US" dirty="0"/>
              <a:t>Find the probability the student is an Art or Chemistry major.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E9FA91-AF2B-D55D-22ED-835AE498FA5C}"/>
              </a:ext>
            </a:extLst>
          </p:cNvPr>
          <p:cNvGrpSpPr/>
          <p:nvPr/>
        </p:nvGrpSpPr>
        <p:grpSpPr>
          <a:xfrm>
            <a:off x="7218250" y="48924"/>
            <a:ext cx="1399349" cy="654600"/>
            <a:chOff x="7218250" y="48924"/>
            <a:chExt cx="1399349" cy="654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927A7-3022-3A5D-380A-89B868392E3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56;p16">
                <a:extLst>
                  <a:ext uri="{FF2B5EF4-FFF2-40B4-BE49-F238E27FC236}">
                    <a16:creationId xmlns:a16="http://schemas.microsoft.com/office/drawing/2014/main" id="{EB233E01-E100-040B-6296-116065D52E5D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FFB8424C-A38B-7A7F-7D32-1F5E95BAC129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59;p16">
                <a:extLst>
                  <a:ext uri="{FF2B5EF4-FFF2-40B4-BE49-F238E27FC236}">
                    <a16:creationId xmlns:a16="http://schemas.microsoft.com/office/drawing/2014/main" id="{4A1A91EB-AB44-4DE8-8128-B7DEA270EEF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84;p18">
              <a:extLst>
                <a:ext uri="{FF2B5EF4-FFF2-40B4-BE49-F238E27FC236}">
                  <a16:creationId xmlns:a16="http://schemas.microsoft.com/office/drawing/2014/main" id="{BCA0AB1A-C16E-7BDC-9E59-6E5D0E6A814F}"/>
                </a:ext>
              </a:extLst>
            </p:cNvPr>
            <p:cNvSpPr txBox="1"/>
            <p:nvPr/>
          </p:nvSpPr>
          <p:spPr>
            <a:xfrm>
              <a:off x="7744078" y="48924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/>
              <p:nvPr/>
            </p:nvSpPr>
            <p:spPr>
              <a:xfrm>
                <a:off x="1183296" y="2624692"/>
                <a:ext cx="18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𝐴𝑟𝑡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𝐶h𝑒𝑚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96" y="2624692"/>
                <a:ext cx="1883529" cy="33855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/>
              <p:nvPr/>
            </p:nvSpPr>
            <p:spPr>
              <a:xfrm>
                <a:off x="2864197" y="2528520"/>
                <a:ext cx="1753493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𝐴𝑟𝑡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𝐶h𝑒𝑚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𝑆𝑡𝑢𝑑𝑒𝑛𝑡𝑠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97" y="2528520"/>
                <a:ext cx="1753493" cy="559897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/>
              <p:nvPr/>
            </p:nvSpPr>
            <p:spPr>
              <a:xfrm>
                <a:off x="4672312" y="2556082"/>
                <a:ext cx="1153586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18+15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12" y="2556082"/>
                <a:ext cx="1153586" cy="559961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/>
              <p:nvPr/>
            </p:nvSpPr>
            <p:spPr>
              <a:xfrm>
                <a:off x="5171593" y="2563916"/>
                <a:ext cx="1683896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93" y="2563916"/>
                <a:ext cx="1683896" cy="559961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D854052-F4E7-5B24-A30F-91A4B6571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296" y="3364005"/>
            <a:ext cx="3110544" cy="12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1168619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  <a:endParaRPr lang="en-US" dirty="0"/>
          </a:p>
          <a:p>
            <a:r>
              <a:rPr lang="en-US" sz="2000" dirty="0"/>
              <a:t>Find the probability the student is a Math, Chemistry, or English major.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E9FA91-AF2B-D55D-22ED-835AE498FA5C}"/>
              </a:ext>
            </a:extLst>
          </p:cNvPr>
          <p:cNvGrpSpPr/>
          <p:nvPr/>
        </p:nvGrpSpPr>
        <p:grpSpPr>
          <a:xfrm>
            <a:off x="7218250" y="48924"/>
            <a:ext cx="1399349" cy="654600"/>
            <a:chOff x="7218250" y="48924"/>
            <a:chExt cx="1399349" cy="654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927A7-3022-3A5D-380A-89B868392E3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56;p16">
                <a:extLst>
                  <a:ext uri="{FF2B5EF4-FFF2-40B4-BE49-F238E27FC236}">
                    <a16:creationId xmlns:a16="http://schemas.microsoft.com/office/drawing/2014/main" id="{EB233E01-E100-040B-6296-116065D52E5D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FFB8424C-A38B-7A7F-7D32-1F5E95BAC129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59;p16">
                <a:extLst>
                  <a:ext uri="{FF2B5EF4-FFF2-40B4-BE49-F238E27FC236}">
                    <a16:creationId xmlns:a16="http://schemas.microsoft.com/office/drawing/2014/main" id="{4A1A91EB-AB44-4DE8-8128-B7DEA270EEF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84;p18">
              <a:extLst>
                <a:ext uri="{FF2B5EF4-FFF2-40B4-BE49-F238E27FC236}">
                  <a16:creationId xmlns:a16="http://schemas.microsoft.com/office/drawing/2014/main" id="{BCA0AB1A-C16E-7BDC-9E59-6E5D0E6A814F}"/>
                </a:ext>
              </a:extLst>
            </p:cNvPr>
            <p:cNvSpPr txBox="1"/>
            <p:nvPr/>
          </p:nvSpPr>
          <p:spPr>
            <a:xfrm>
              <a:off x="7744078" y="48924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/>
              <p:nvPr/>
            </p:nvSpPr>
            <p:spPr>
              <a:xfrm>
                <a:off x="1183296" y="2624692"/>
                <a:ext cx="2875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𝑀𝑎𝑡h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𝐶h𝑒𝑚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96" y="2624692"/>
                <a:ext cx="2875659" cy="33855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/>
              <p:nvPr/>
            </p:nvSpPr>
            <p:spPr>
              <a:xfrm>
                <a:off x="3884395" y="2571750"/>
                <a:ext cx="1863351" cy="555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𝑃𝑜𝑠𝑠𝑖𝑏𝑖𝑙𝑖𝑡𝑖𝑒𝑠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95" y="2571750"/>
                <a:ext cx="1863351" cy="555024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/>
              <p:nvPr/>
            </p:nvSpPr>
            <p:spPr>
              <a:xfrm>
                <a:off x="5603987" y="2656133"/>
                <a:ext cx="1626279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23+15+20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987" y="2656133"/>
                <a:ext cx="1626279" cy="559961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/>
              <p:nvPr/>
            </p:nvSpPr>
            <p:spPr>
              <a:xfrm>
                <a:off x="6616295" y="2624692"/>
                <a:ext cx="1683896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95" y="2624692"/>
                <a:ext cx="1683896" cy="559961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D854052-F4E7-5B24-A30F-91A4B6571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296" y="3364005"/>
            <a:ext cx="3110544" cy="12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231116" y="1927779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Calculate Probabilities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1453916" y="1927779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5008316" y="1927779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333841" y="2033729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133091" y="2033729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932329" y="2033729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dirty="0"/>
              <a:t>An experiment is performed where a fair 4-sided die is rolled, then a fair 3-color spinner is spun. The possible outcomes for each event are 1, 2, 3, and 4 for the 4-sided die and red (R), blue (B), and yellow (Y) for the 3-color spinner.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Identify the sample space for this experiment.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Find the probability of rolling a 3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Find the probability of rolling an even number AND spinning red. 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Determine if this is classical or empirical probability.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lternate Process 10">
                <a:extLst>
                  <a:ext uri="{FF2B5EF4-FFF2-40B4-BE49-F238E27FC236}">
                    <a16:creationId xmlns:a16="http://schemas.microsoft.com/office/drawing/2014/main" id="{75042BC0-BE00-2440-A29B-4DDC2D2211E1}"/>
                  </a:ext>
                </a:extLst>
              </p:cNvPr>
              <p:cNvSpPr/>
              <p:nvPr/>
            </p:nvSpPr>
            <p:spPr>
              <a:xfrm>
                <a:off x="643334" y="4026116"/>
                <a:ext cx="6032769" cy="1057119"/>
              </a:xfrm>
              <a:prstGeom prst="flowChartAlternateProcess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𝐸𝑣𝑒𝑛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1800" b="0" dirty="0"/>
                  <a:t>d) Classical (Theoretical) Probability</a:t>
                </a:r>
                <a:endParaRPr lang="en-US" sz="1800" dirty="0"/>
              </a:p>
            </p:txBody>
          </p:sp>
        </mc:Choice>
        <mc:Fallback xmlns="">
          <p:sp>
            <p:nvSpPr>
              <p:cNvPr id="11" name="Alternate Process 10">
                <a:extLst>
                  <a:ext uri="{FF2B5EF4-FFF2-40B4-BE49-F238E27FC236}">
                    <a16:creationId xmlns:a16="http://schemas.microsoft.com/office/drawing/2014/main" id="{75042BC0-BE00-2440-A29B-4DDC2D221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4" y="4026116"/>
                <a:ext cx="6032769" cy="1057119"/>
              </a:xfrm>
              <a:prstGeom prst="flowChartAlternateProcess">
                <a:avLst/>
              </a:prstGeom>
              <a:blipFill>
                <a:blip r:embed="rId2"/>
                <a:stretch>
                  <a:fillRect t="-1149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423831" y="194224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821703-3C11-5E8E-57EE-249A92632D56}"/>
              </a:ext>
            </a:extLst>
          </p:cNvPr>
          <p:cNvGrpSpPr/>
          <p:nvPr/>
        </p:nvGrpSpPr>
        <p:grpSpPr>
          <a:xfrm>
            <a:off x="7501482" y="268391"/>
            <a:ext cx="1399349" cy="562200"/>
            <a:chOff x="7218250" y="126225"/>
            <a:chExt cx="1399349" cy="562200"/>
          </a:xfrm>
        </p:grpSpPr>
        <p:sp>
          <p:nvSpPr>
            <p:cNvPr id="18" name="Google Shape;272;p18">
              <a:extLst>
                <a:ext uri="{FF2B5EF4-FFF2-40B4-BE49-F238E27FC236}">
                  <a16:creationId xmlns:a16="http://schemas.microsoft.com/office/drawing/2014/main" id="{324C17F4-89D5-8342-8651-51EBF8C6845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281;p18">
              <a:extLst>
                <a:ext uri="{FF2B5EF4-FFF2-40B4-BE49-F238E27FC236}">
                  <a16:creationId xmlns:a16="http://schemas.microsoft.com/office/drawing/2014/main" id="{358D0C5E-9949-B5F5-8BCC-D521BAAFC019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283;p18">
              <a:extLst>
                <a:ext uri="{FF2B5EF4-FFF2-40B4-BE49-F238E27FC236}">
                  <a16:creationId xmlns:a16="http://schemas.microsoft.com/office/drawing/2014/main" id="{68B71A52-AA12-88B2-9C36-466C0C4AD666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dirty="0"/>
              <a:t>An </a:t>
            </a:r>
            <a:r>
              <a:rPr lang="en-US" b="1" u="sng" dirty="0"/>
              <a:t>experiment</a:t>
            </a:r>
            <a:r>
              <a:rPr lang="en-US" dirty="0"/>
              <a:t> or </a:t>
            </a:r>
            <a:r>
              <a:rPr lang="en-US" b="1" u="sng" dirty="0"/>
              <a:t>trial</a:t>
            </a:r>
            <a:r>
              <a:rPr lang="en-US" dirty="0"/>
              <a:t> is the process by which a random observation or outcome is generated.</a:t>
            </a:r>
          </a:p>
          <a:p>
            <a:pPr lvl="1"/>
            <a:r>
              <a:rPr lang="en-US" sz="2000" dirty="0"/>
              <a:t>Ex: Flipping a coin, rolling a die, determining the sex of a baby</a:t>
            </a:r>
          </a:p>
          <a:p>
            <a:r>
              <a:rPr lang="en-US" dirty="0"/>
              <a:t>An </a:t>
            </a:r>
            <a:r>
              <a:rPr lang="en-US" b="1" u="sng" dirty="0"/>
              <a:t>outcome</a:t>
            </a:r>
            <a:r>
              <a:rPr lang="en-US" dirty="0"/>
              <a:t> is any possible individual observation of that experiment</a:t>
            </a:r>
          </a:p>
          <a:p>
            <a:pPr lvl="1"/>
            <a:r>
              <a:rPr lang="en-US" sz="2000" dirty="0"/>
              <a:t>Ex: If you flip a coin, you have two possible outcomes: heads, or tails. Heads is an outcome, and tails is another outcome.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5728907" cy="3217457"/>
              </a:xfrm>
            </p:spPr>
            <p:txBody>
              <a:bodyPr anchor="t"/>
              <a:lstStyle/>
              <a:p>
                <a:r>
                  <a:rPr lang="en-US" sz="1800" b="1" u="sng" dirty="0"/>
                  <a:t>Sample space </a:t>
                </a:r>
                <a:r>
                  <a:rPr lang="en-US" sz="1800" b="1" i="1" u="sng" dirty="0"/>
                  <a:t>(S)</a:t>
                </a:r>
                <a:r>
                  <a:rPr lang="en-US" sz="1800" i="1" dirty="0"/>
                  <a:t>,</a:t>
                </a:r>
                <a:r>
                  <a:rPr lang="en-US" sz="1800" dirty="0"/>
                  <a:t> which is the set of all possible outcomes of an experiment/trial.</a:t>
                </a:r>
              </a:p>
              <a:p>
                <a:pPr lvl="1"/>
                <a:r>
                  <a:rPr lang="en-US" sz="1800" dirty="0"/>
                  <a:t>EX: If you flip a coin twice,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/>
                  <a:t>A </a:t>
                </a:r>
                <a:r>
                  <a:rPr lang="en-US" sz="1800" b="1" u="sng" dirty="0"/>
                  <a:t>tree diagram</a:t>
                </a:r>
                <a:r>
                  <a:rPr lang="en-US" sz="1800" dirty="0"/>
                  <a:t> uses branches to indicate all possible outcomes at each stage for an experiment.</a:t>
                </a:r>
              </a:p>
              <a:p>
                <a:pPr lvl="1"/>
                <a:r>
                  <a:rPr lang="en-US" sz="1800" dirty="0"/>
                  <a:t>Each path of branches in a tree diagram indicates a single possible outcome for the experiment.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5728907" cy="3217457"/>
              </a:xfrm>
              <a:blipFill>
                <a:blip r:embed="rId3"/>
                <a:stretch>
                  <a:fillRect l="-664" t="-1575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150935-16CE-B745-B103-815C8C93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89" y="1098817"/>
            <a:ext cx="1644671" cy="1644671"/>
          </a:xfrm>
          <a:prstGeom prst="rect">
            <a:avLst/>
          </a:prstGeom>
        </p:spPr>
      </p:pic>
      <p:grpSp>
        <p:nvGrpSpPr>
          <p:cNvPr id="19" name="Google Shape;231;p14">
            <a:extLst>
              <a:ext uri="{FF2B5EF4-FFF2-40B4-BE49-F238E27FC236}">
                <a16:creationId xmlns:a16="http://schemas.microsoft.com/office/drawing/2014/main" id="{F78CDBC2-DBC8-3B46-ACF6-6158AAF6F74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0" name="Google Shape;232;p14">
              <a:extLst>
                <a:ext uri="{FF2B5EF4-FFF2-40B4-BE49-F238E27FC236}">
                  <a16:creationId xmlns:a16="http://schemas.microsoft.com/office/drawing/2014/main" id="{A3FA90A6-274D-814C-AF95-22CB6B9FFD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" name="Google Shape;233;p14">
              <a:extLst>
                <a:ext uri="{FF2B5EF4-FFF2-40B4-BE49-F238E27FC236}">
                  <a16:creationId xmlns:a16="http://schemas.microsoft.com/office/drawing/2014/main" id="{6D8A1D4B-7052-BD47-AA5F-2FD3C54D34A7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35;p14">
              <a:extLst>
                <a:ext uri="{FF2B5EF4-FFF2-40B4-BE49-F238E27FC236}">
                  <a16:creationId xmlns:a16="http://schemas.microsoft.com/office/drawing/2014/main" id="{FF43DB02-64CC-834F-8D96-F50378C33A7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36;p14">
            <a:extLst>
              <a:ext uri="{FF2B5EF4-FFF2-40B4-BE49-F238E27FC236}">
                <a16:creationId xmlns:a16="http://schemas.microsoft.com/office/drawing/2014/main" id="{10577349-B28A-EA4C-A464-9FC5C1151D4B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26" name="Picture 2" descr="Consider a fair coin tossed twice. Let event A be first toss is heads, B be  second toss is heads, C be first toss is not tails, and D be the two">
            <a:extLst>
              <a:ext uri="{FF2B5EF4-FFF2-40B4-BE49-F238E27FC236}">
                <a16:creationId xmlns:a16="http://schemas.microsoft.com/office/drawing/2014/main" id="{FC8B8E67-47C7-68B5-D35C-F2C7EB1A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91" y="2940814"/>
            <a:ext cx="2053108" cy="13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2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5492400" cy="3217457"/>
              </a:xfrm>
            </p:spPr>
            <p:txBody>
              <a:bodyPr anchor="t"/>
              <a:lstStyle/>
              <a:p>
                <a:r>
                  <a:rPr lang="en-US" dirty="0"/>
                  <a:t>An </a:t>
                </a:r>
                <a:r>
                  <a:rPr lang="en-US" b="1" u="sng" dirty="0"/>
                  <a:t>event </a:t>
                </a:r>
                <a:r>
                  <a:rPr lang="en-US" b="1" i="1" u="sng" dirty="0"/>
                  <a:t>(E)</a:t>
                </a:r>
                <a:r>
                  <a:rPr lang="en-US" i="1" dirty="0"/>
                  <a:t>, </a:t>
                </a:r>
                <a:r>
                  <a:rPr lang="en-US" dirty="0"/>
                  <a:t>is any collection of possible outcomes of an experiment (i.e., any subset of </a:t>
                </a:r>
                <a:r>
                  <a:rPr lang="en-US" i="1" dirty="0"/>
                  <a:t>S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sz="2000" dirty="0"/>
                  <a:t>Ex: If you flip a coin twice, you might be interested in getting two heads, which would be notated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Ex: …getting at least one head, which is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5492400" cy="3217457"/>
              </a:xfrm>
              <a:blipFill>
                <a:blip r:embed="rId3"/>
                <a:stretch>
                  <a:fillRect l="-691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03CA08A-C832-854E-9951-CB19DF37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32" y="1828800"/>
            <a:ext cx="2180301" cy="2180301"/>
          </a:xfrm>
          <a:prstGeom prst="rect">
            <a:avLst/>
          </a:prstGeom>
        </p:spPr>
      </p:pic>
      <p:grpSp>
        <p:nvGrpSpPr>
          <p:cNvPr id="18" name="Google Shape;231;p14">
            <a:extLst>
              <a:ext uri="{FF2B5EF4-FFF2-40B4-BE49-F238E27FC236}">
                <a16:creationId xmlns:a16="http://schemas.microsoft.com/office/drawing/2014/main" id="{ECEB0EF7-24EF-994F-8C5D-35132C8689B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9" name="Google Shape;232;p14">
              <a:extLst>
                <a:ext uri="{FF2B5EF4-FFF2-40B4-BE49-F238E27FC236}">
                  <a16:creationId xmlns:a16="http://schemas.microsoft.com/office/drawing/2014/main" id="{E11EB41F-5F12-F746-9092-EB958839B3C7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233;p14">
              <a:extLst>
                <a:ext uri="{FF2B5EF4-FFF2-40B4-BE49-F238E27FC236}">
                  <a16:creationId xmlns:a16="http://schemas.microsoft.com/office/drawing/2014/main" id="{393974C3-55F3-A64E-BD4A-541F20EE8840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235;p14">
              <a:extLst>
                <a:ext uri="{FF2B5EF4-FFF2-40B4-BE49-F238E27FC236}">
                  <a16:creationId xmlns:a16="http://schemas.microsoft.com/office/drawing/2014/main" id="{F47BEEFD-FA8A-074B-94C1-A2F5AF5B4E0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0" name="Google Shape;236;p14">
            <a:extLst>
              <a:ext uri="{FF2B5EF4-FFF2-40B4-BE49-F238E27FC236}">
                <a16:creationId xmlns:a16="http://schemas.microsoft.com/office/drawing/2014/main" id="{E0505AC4-7E09-C744-99DC-309FD3701273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5174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086C589-F71F-E648-A315-20B2F051FBFC}"/>
              </a:ext>
            </a:extLst>
          </p:cNvPr>
          <p:cNvSpPr txBox="1">
            <a:spLocks/>
          </p:cNvSpPr>
          <p:nvPr/>
        </p:nvSpPr>
        <p:spPr>
          <a:xfrm>
            <a:off x="651721" y="1469464"/>
            <a:ext cx="7988466" cy="321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2000" dirty="0"/>
              <a:t>You are playing a game in which you roll a pair of 4-sided die. To determine your next move, you need to know the sum of the two die.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Using proper notation:</a:t>
            </a:r>
          </a:p>
          <a:p>
            <a:r>
              <a:rPr lang="en-US" sz="2000" dirty="0"/>
              <a:t>Write the sample space:</a:t>
            </a:r>
          </a:p>
          <a:p>
            <a:r>
              <a:rPr lang="en-US" sz="2000" dirty="0"/>
              <a:t>Write the event of rolling a sum that is even:</a:t>
            </a:r>
          </a:p>
          <a:p>
            <a:r>
              <a:rPr lang="en-US" sz="2000" dirty="0"/>
              <a:t>Write the event of rolling a sum that less than 6:	</a:t>
            </a:r>
          </a:p>
        </p:txBody>
      </p:sp>
      <p:grpSp>
        <p:nvGrpSpPr>
          <p:cNvPr id="24" name="Google Shape;231;p14">
            <a:extLst>
              <a:ext uri="{FF2B5EF4-FFF2-40B4-BE49-F238E27FC236}">
                <a16:creationId xmlns:a16="http://schemas.microsoft.com/office/drawing/2014/main" id="{5CA53BFF-543E-0E43-A549-BA7FA74212A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32;p14">
              <a:extLst>
                <a:ext uri="{FF2B5EF4-FFF2-40B4-BE49-F238E27FC236}">
                  <a16:creationId xmlns:a16="http://schemas.microsoft.com/office/drawing/2014/main" id="{6B9DB3CD-ABCE-194E-977D-E8D0B0B77DD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3;p14">
              <a:extLst>
                <a:ext uri="{FF2B5EF4-FFF2-40B4-BE49-F238E27FC236}">
                  <a16:creationId xmlns:a16="http://schemas.microsoft.com/office/drawing/2014/main" id="{9289BC02-050A-BF46-8036-3FA071AF11AD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" name="Google Shape;235;p14">
              <a:extLst>
                <a:ext uri="{FF2B5EF4-FFF2-40B4-BE49-F238E27FC236}">
                  <a16:creationId xmlns:a16="http://schemas.microsoft.com/office/drawing/2014/main" id="{A9CDF4D2-533D-474D-AF63-56C8E10FFBE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9" name="Google Shape;236;p14">
            <a:extLst>
              <a:ext uri="{FF2B5EF4-FFF2-40B4-BE49-F238E27FC236}">
                <a16:creationId xmlns:a16="http://schemas.microsoft.com/office/drawing/2014/main" id="{19AD3590-DAAA-7D4E-81BB-AF1DAB33514F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FBD8A-C90D-DE1F-64A7-EBADCB45BBB2}"/>
                  </a:ext>
                </a:extLst>
              </p:cNvPr>
              <p:cNvSpPr txBox="1"/>
              <p:nvPr/>
            </p:nvSpPr>
            <p:spPr>
              <a:xfrm>
                <a:off x="3921069" y="3020602"/>
                <a:ext cx="21287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={2,3,4,5,6,7,8}</m:t>
                      </m:r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FBD8A-C90D-DE1F-64A7-EBADCB45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069" y="3020602"/>
                <a:ext cx="212878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12102-02A6-CF25-C843-5F0E158CBCB2}"/>
                  </a:ext>
                </a:extLst>
              </p:cNvPr>
              <p:cNvSpPr txBox="1"/>
              <p:nvPr/>
            </p:nvSpPr>
            <p:spPr>
              <a:xfrm>
                <a:off x="5576825" y="3390662"/>
                <a:ext cx="17176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={2,4,6,8}</m:t>
                      </m:r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12102-02A6-CF25-C843-5F0E158C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825" y="3390662"/>
                <a:ext cx="171765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6AF1D2-2BC8-FED1-E097-FE1A3C200F3F}"/>
                  </a:ext>
                </a:extLst>
              </p:cNvPr>
              <p:cNvSpPr txBox="1"/>
              <p:nvPr/>
            </p:nvSpPr>
            <p:spPr>
              <a:xfrm>
                <a:off x="5775467" y="3815639"/>
                <a:ext cx="17568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={2,3,4,5}</m:t>
                      </m:r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6AF1D2-2BC8-FED1-E097-FE1A3C20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467" y="3815639"/>
                <a:ext cx="175689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2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Calculating Probabilities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Probability = likelihood of event occurring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1" dirty="0"/>
                  <a:t>0 </a:t>
                </a:r>
                <a:r>
                  <a:rPr lang="en-US" sz="2000" dirty="0"/>
                  <a:t>= NEVER occurs; </a:t>
                </a:r>
                <a:r>
                  <a:rPr lang="en-US" sz="2000" b="1" dirty="0"/>
                  <a:t>1</a:t>
                </a:r>
                <a:r>
                  <a:rPr lang="en-US" sz="2000" dirty="0"/>
                  <a:t> = ALWAYS occurs</a:t>
                </a:r>
              </a:p>
              <a:p>
                <a:pPr lvl="1"/>
                <a:r>
                  <a:rPr lang="en-US" dirty="0"/>
                  <a:t>The probability of an event </a:t>
                </a:r>
                <a:r>
                  <a:rPr lang="en-US" i="1" dirty="0"/>
                  <a:t>A</a:t>
                </a:r>
                <a:r>
                  <a:rPr lang="en-US" dirty="0"/>
                  <a:t> happening is notated </a:t>
                </a:r>
                <a:r>
                  <a:rPr lang="en-US" i="1" dirty="0"/>
                  <a:t>P(A)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787</Words>
  <Application>Microsoft Macintosh PowerPoint</Application>
  <PresentationFormat>On-screen Show (16:9)</PresentationFormat>
  <Paragraphs>160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Roboto Condensed Light</vt:lpstr>
      <vt:lpstr>Arvo</vt:lpstr>
      <vt:lpstr>Arial</vt:lpstr>
      <vt:lpstr>Roboto Condensed</vt:lpstr>
      <vt:lpstr>Salerio template</vt:lpstr>
      <vt:lpstr>10.1 Intro to  Probability</vt:lpstr>
      <vt:lpstr>Goals for the Day</vt:lpstr>
      <vt:lpstr>Definitions</vt:lpstr>
      <vt:lpstr>Definitions</vt:lpstr>
      <vt:lpstr>Definitions</vt:lpstr>
      <vt:lpstr>Definitions</vt:lpstr>
      <vt:lpstr>Example</vt:lpstr>
      <vt:lpstr>Calculating Probabilities</vt:lpstr>
      <vt:lpstr>Probability</vt:lpstr>
      <vt:lpstr>Classical (Theoretical) Probability</vt:lpstr>
      <vt:lpstr>Classical (Theoretical) Probability</vt:lpstr>
      <vt:lpstr>Classical (Theoretical) Probability</vt:lpstr>
      <vt:lpstr>Classical (Theoretical) Probability</vt:lpstr>
      <vt:lpstr>Empirical Probability</vt:lpstr>
      <vt:lpstr>Empirical Probability</vt:lpstr>
      <vt:lpstr>Empirical Probability</vt:lpstr>
      <vt:lpstr>Empirical Probability</vt:lpstr>
      <vt:lpstr>Empirical Probability</vt:lpstr>
      <vt:lpstr>Examples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10</cp:revision>
  <dcterms:modified xsi:type="dcterms:W3CDTF">2024-01-28T21:58:03Z</dcterms:modified>
</cp:coreProperties>
</file>