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344" r:id="rId5"/>
    <p:sldId id="431" r:id="rId6"/>
    <p:sldId id="437" r:id="rId7"/>
    <p:sldId id="432" r:id="rId8"/>
    <p:sldId id="434" r:id="rId9"/>
    <p:sldId id="436" r:id="rId10"/>
    <p:sldId id="438" r:id="rId11"/>
    <p:sldId id="264" r:id="rId12"/>
    <p:sldId id="439" r:id="rId13"/>
    <p:sldId id="440" r:id="rId14"/>
    <p:sldId id="443" r:id="rId15"/>
    <p:sldId id="441" r:id="rId16"/>
    <p:sldId id="442" r:id="rId17"/>
  </p:sldIdLst>
  <p:sldSz cx="9144000" cy="5143500" type="screen16x9"/>
  <p:notesSz cx="6858000" cy="9144000"/>
  <p:embeddedFontLst>
    <p:embeddedFont>
      <p:font typeface="Arvo" panose="02000000000000000000" pitchFamily="2" charset="77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Roboto Condensed" panose="020F0502020204030204" pitchFamily="34" charset="0"/>
      <p:regular r:id="rId24"/>
      <p:bold r:id="rId25"/>
      <p:italic r:id="rId26"/>
      <p:boldItalic r:id="rId27"/>
    </p:embeddedFont>
    <p:embeddedFont>
      <p:font typeface="Roboto Condensed Light" panose="020F03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/>
    <p:restoredTop sz="94832"/>
  </p:normalViewPr>
  <p:slideViewPr>
    <p:cSldViewPr snapToGrid="0">
      <p:cViewPr>
        <p:scale>
          <a:sx n="165" d="100"/>
          <a:sy n="165" d="100"/>
        </p:scale>
        <p:origin x="5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3125766D-75D0-5E87-2265-99486BA02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1149EE32-B926-3F40-C36C-1BB087E415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B09FD6C6-C770-DB46-5520-7279E7472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54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DF51F5A6-BDAC-C637-753E-D4CA3FDD2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40805E0D-9DEE-392C-3FB0-B2DAC55FC6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6FAA6198-B37F-FCE1-95C4-69D3985E1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572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686D9FAE-9656-065F-9E4C-117B7D10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3B9A7264-B5E3-4A30-4309-B089F46E61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FA59CD1A-75FC-01EC-4B46-B7F4D2CD8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9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70A34A27-2707-6BB8-B834-F53AF4F4B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88F87367-2A30-BF5A-8483-F869A30706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85E07051-E8A8-DE84-9162-D11EDA6EF9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530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D48D0349-4B9E-A5A8-72A8-15B81635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E6E6200C-0886-8DB1-2111-EA8D3057CE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4678D25B-AC29-87D1-8F36-71F7BDB0C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0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A899425F-31EB-4F56-F08E-F6741982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CBF7E331-DEFE-E2C5-B248-94B8C05FC6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BE5EE0CF-42B4-FAA8-9A9F-D5B1537C6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25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92562CB2-3363-0C32-EFF6-66D53C59F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8DF99387-E1E7-01CD-4F0D-796611FF01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1D51EB8F-341D-9D51-0C3F-E3276D1AC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64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>
          <a:extLst>
            <a:ext uri="{FF2B5EF4-FFF2-40B4-BE49-F238E27FC236}">
              <a16:creationId xmlns:a16="http://schemas.microsoft.com/office/drawing/2014/main" id="{205EE13D-DCA9-51D7-B4FC-90D6A3992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>
            <a:extLst>
              <a:ext uri="{FF2B5EF4-FFF2-40B4-BE49-F238E27FC236}">
                <a16:creationId xmlns:a16="http://schemas.microsoft.com/office/drawing/2014/main" id="{EBEE3E86-6896-25B0-97D6-EE2328B05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>
            <a:extLst>
              <a:ext uri="{FF2B5EF4-FFF2-40B4-BE49-F238E27FC236}">
                <a16:creationId xmlns:a16="http://schemas.microsoft.com/office/drawing/2014/main" id="{F7C3A93B-3D97-57B3-264B-DA2D8D524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31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1E07D4B9-2199-0B53-378A-E61CA13BF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0ECAADA6-0EDA-8DA1-7246-083AAFC26F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A393458E-7B31-047E-75EC-7E39680E5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25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3246B042-9D21-AC2A-6F17-D7663A1F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31C46CBA-4E53-AA2E-A292-031EE1FC49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D97BFFFF-3B9B-6164-8F98-1A70676EDE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56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91A991E2-E117-F497-E850-00B3FB56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1756C3C0-6AC6-AF85-8651-8AC5F4F9C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A5E825F1-56E6-38E3-CD05-0BEB9334A1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02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11.5 Confidence</a:t>
            </a:r>
            <a:br>
              <a:rPr lang="en-US" sz="3200" dirty="0"/>
            </a:br>
            <a:r>
              <a:rPr lang="en-US" sz="3200" dirty="0"/>
              <a:t>Intervals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14E10ECA-BA20-9B53-994F-3157FAD18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3ED626A7-3602-4A5B-44FF-ABF6C27926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Margin of Error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A009EA8-4EF0-20A0-4F56-07226EB1CF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215572"/>
                <a:ext cx="8024876" cy="3217457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sz="1400" b="1" u="sng" dirty="0"/>
                  <a:t>Surveys</a:t>
                </a:r>
                <a:endParaRPr lang="en-US" sz="1200" u="sng" dirty="0"/>
              </a:p>
              <a:p>
                <a:r>
                  <a:rPr lang="en-US" sz="1200" dirty="0"/>
                  <a:t>A common use of confidence intervals is for estimating proportions based on surveys.</a:t>
                </a:r>
              </a:p>
              <a:p>
                <a:r>
                  <a:rPr lang="en-US" sz="1200" dirty="0"/>
                  <a:t>In this context, we can approximate the margin of error based on the sample size.</a:t>
                </a:r>
              </a:p>
              <a:p>
                <a:endParaRPr lang="en-US" sz="1200" dirty="0"/>
              </a:p>
              <a:p>
                <a:r>
                  <a:rPr lang="en-US" sz="1200" b="1" dirty="0"/>
                  <a:t>Rule of thumb for margin of error in a survey</a:t>
                </a:r>
              </a:p>
              <a:p>
                <a:pPr lvl="1"/>
                <a:r>
                  <a:rPr lang="en-US" sz="1200" dirty="0"/>
                  <a:t>With 95% confidence, the margin of error,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200" dirty="0"/>
                  <a:t>, is approximately</a:t>
                </a:r>
              </a:p>
              <a:p>
                <a:pPr marL="533400" lvl="1" indent="0">
                  <a:buNone/>
                </a:pPr>
                <a:r>
                  <a:rPr lang="en-US" sz="1200" dirty="0"/>
                  <a:t>	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⋅100%</m:t>
                    </m:r>
                  </m:oMath>
                </a14:m>
                <a:r>
                  <a:rPr lang="en-US" sz="1200" dirty="0"/>
                  <a:t>          for a sample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200" dirty="0"/>
              </a:p>
              <a:p>
                <a:pPr marL="533400" lvl="1" indent="0">
                  <a:buNone/>
                </a:pPr>
                <a:endParaRPr lang="en-US" sz="1200" dirty="0"/>
              </a:p>
              <a:p>
                <a:r>
                  <a:rPr lang="en-US" sz="1200" b="1" dirty="0"/>
                  <a:t>Example 2</a:t>
                </a:r>
                <a:r>
                  <a:rPr lang="en-US" sz="1200" dirty="0"/>
                  <a:t>:  A </a:t>
                </a:r>
                <a:r>
                  <a:rPr lang="en-US" sz="1200" dirty="0" err="1"/>
                  <a:t>NatGeo</a:t>
                </a:r>
                <a:r>
                  <a:rPr lang="en-US" sz="1200" dirty="0"/>
                  <a:t> Poll interviewed 1200 hiking enthusiasts and asked “Are you more afraid of spiders or snakes???” Out of the 1200 people, 768 responded “</a:t>
                </a:r>
                <a:r>
                  <a:rPr lang="en-US" sz="1200" dirty="0" err="1"/>
                  <a:t>Ewww</a:t>
                </a:r>
                <a:r>
                  <a:rPr lang="en-US" sz="1200" dirty="0"/>
                  <a:t>, snakes….”. Calculate the corresponding margin of error.</a:t>
                </a: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A009EA8-4EF0-20A0-4F56-07226EB1C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215572"/>
                <a:ext cx="8024876" cy="3217457"/>
              </a:xfr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C9C50A04-34E2-F592-813B-70FEE371A7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AEA27CBC-2B4A-E4ED-E9CE-5F46D051B114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1CE673C5-39A0-679D-D3C7-288B5953447F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4452B065-D914-065F-9F36-B6E0BCAA2A22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4624AAF4-9DF7-D10C-11C6-4C869DAA77D3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B37F693F-EB81-179E-3C9E-E6BD7A4D0B1B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13D279-5721-93B0-8BC0-63DA2ABD9BDD}"/>
                  </a:ext>
                </a:extLst>
              </p:cNvPr>
              <p:cNvSpPr txBox="1"/>
              <p:nvPr/>
            </p:nvSpPr>
            <p:spPr>
              <a:xfrm>
                <a:off x="1011472" y="4251063"/>
                <a:ext cx="1339341" cy="53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1200</m:t>
                              </m:r>
                            </m:e>
                          </m:rad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⋅100%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13D279-5721-93B0-8BC0-63DA2ABD9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72" y="4251063"/>
                <a:ext cx="1339341" cy="537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B3F2D9-DE41-FFB8-F805-FE5961780101}"/>
                  </a:ext>
                </a:extLst>
              </p:cNvPr>
              <p:cNvSpPr txBox="1"/>
              <p:nvPr/>
            </p:nvSpPr>
            <p:spPr>
              <a:xfrm>
                <a:off x="2310585" y="4347925"/>
                <a:ext cx="911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2.89%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B3F2D9-DE41-FFB8-F805-FE5961780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585" y="4347925"/>
                <a:ext cx="91101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3CD3E33-2709-F1CF-E1D7-C1859172C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693" y="4061120"/>
            <a:ext cx="4045582" cy="96649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C6A7AFF-F0E5-98F7-74EC-B453996A3F6D}"/>
              </a:ext>
            </a:extLst>
          </p:cNvPr>
          <p:cNvGrpSpPr/>
          <p:nvPr/>
        </p:nvGrpSpPr>
        <p:grpSpPr>
          <a:xfrm>
            <a:off x="7240837" y="91493"/>
            <a:ext cx="1399349" cy="660492"/>
            <a:chOff x="7215238" y="70756"/>
            <a:chExt cx="1399349" cy="66049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DB1466-7E46-9B50-B310-C528971175EF}"/>
                </a:ext>
              </a:extLst>
            </p:cNvPr>
            <p:cNvGrpSpPr/>
            <p:nvPr/>
          </p:nvGrpSpPr>
          <p:grpSpPr>
            <a:xfrm>
              <a:off x="7215238" y="169048"/>
              <a:ext cx="1399349" cy="562200"/>
              <a:chOff x="7218250" y="126225"/>
              <a:chExt cx="1399349" cy="562200"/>
            </a:xfrm>
          </p:grpSpPr>
          <p:sp>
            <p:nvSpPr>
              <p:cNvPr id="42" name="Google Shape;256;p16">
                <a:extLst>
                  <a:ext uri="{FF2B5EF4-FFF2-40B4-BE49-F238E27FC236}">
                    <a16:creationId xmlns:a16="http://schemas.microsoft.com/office/drawing/2014/main" id="{E468A1CF-AA30-DC93-7BF0-14B20456A998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3" name="Google Shape;258;p16">
                <a:extLst>
                  <a:ext uri="{FF2B5EF4-FFF2-40B4-BE49-F238E27FC236}">
                    <a16:creationId xmlns:a16="http://schemas.microsoft.com/office/drawing/2014/main" id="{D096B650-97F0-7078-CBCD-EFDCF409E2FA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44" name="Google Shape;259;p16">
                <a:extLst>
                  <a:ext uri="{FF2B5EF4-FFF2-40B4-BE49-F238E27FC236}">
                    <a16:creationId xmlns:a16="http://schemas.microsoft.com/office/drawing/2014/main" id="{46003409-2800-8FA5-09F3-644F5E874A30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39" name="Google Shape;260;p16">
              <a:extLst>
                <a:ext uri="{FF2B5EF4-FFF2-40B4-BE49-F238E27FC236}">
                  <a16:creationId xmlns:a16="http://schemas.microsoft.com/office/drawing/2014/main" id="{23E59592-C4C8-40D0-BD26-CB593837BE53}"/>
                </a:ext>
              </a:extLst>
            </p:cNvPr>
            <p:cNvSpPr txBox="1"/>
            <p:nvPr/>
          </p:nvSpPr>
          <p:spPr>
            <a:xfrm>
              <a:off x="7745788" y="70756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3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Interpret a Confidence Interval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1F5DA6ED-FECF-BB75-3C0E-1E148E317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0847D91F-A709-2255-971B-D92BD3BE00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56E1A-C6FE-7E6E-511C-5AF60527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215572"/>
            <a:ext cx="8644808" cy="3217457"/>
          </a:xfrm>
        </p:spPr>
        <p:txBody>
          <a:bodyPr anchor="t"/>
          <a:lstStyle/>
          <a:p>
            <a:r>
              <a:rPr lang="en-US" sz="1400" dirty="0"/>
              <a:t>A General Structure</a:t>
            </a:r>
          </a:p>
          <a:p>
            <a:pPr lvl="1"/>
            <a:r>
              <a:rPr lang="en-US" sz="1400" dirty="0"/>
              <a:t>I am </a:t>
            </a:r>
            <a:r>
              <a:rPr lang="en-US" sz="1400" u="sng" dirty="0"/>
              <a:t>C% confident</a:t>
            </a:r>
            <a:r>
              <a:rPr lang="en-US" sz="1400" dirty="0"/>
              <a:t> that the </a:t>
            </a:r>
            <a:r>
              <a:rPr lang="en-US" sz="1400" u="sng" dirty="0"/>
              <a:t>true/population parameter + context</a:t>
            </a:r>
            <a:r>
              <a:rPr lang="en-US" sz="1400" dirty="0"/>
              <a:t> is between </a:t>
            </a:r>
            <a:r>
              <a:rPr lang="en-US" sz="1400" u="sng" dirty="0"/>
              <a:t>(lower bound) and (upper bound)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Example</a:t>
            </a:r>
          </a:p>
          <a:p>
            <a:pPr lvl="1"/>
            <a:r>
              <a:rPr lang="en-US" sz="1400" dirty="0"/>
              <a:t>Trying to estimate the proportion of all Muncie residents who enjoy running → 95% CI = (0.05, 0.25)</a:t>
            </a:r>
          </a:p>
          <a:p>
            <a:pPr lvl="1"/>
            <a:r>
              <a:rPr lang="en-US" sz="1400" dirty="0"/>
              <a:t>We are </a:t>
            </a:r>
            <a:r>
              <a:rPr lang="en-US" sz="1400" dirty="0">
                <a:solidFill>
                  <a:srgbClr val="0070C0"/>
                </a:solidFill>
              </a:rPr>
              <a:t>95% confident </a:t>
            </a:r>
            <a:r>
              <a:rPr lang="en-US" sz="1400" dirty="0"/>
              <a:t>that the </a:t>
            </a:r>
            <a:r>
              <a:rPr lang="en-US" sz="1400" dirty="0">
                <a:solidFill>
                  <a:srgbClr val="C00000"/>
                </a:solidFill>
              </a:rPr>
              <a:t>true (population) proportion of all Muncie residents who enjoy running</a:t>
            </a:r>
            <a:r>
              <a:rPr lang="en-US" sz="1400" dirty="0"/>
              <a:t> is between </a:t>
            </a:r>
            <a:r>
              <a:rPr lang="en-US" sz="1400" dirty="0">
                <a:solidFill>
                  <a:srgbClr val="FFC000"/>
                </a:solidFill>
              </a:rPr>
              <a:t>0.05 and 0.25</a:t>
            </a:r>
            <a:r>
              <a:rPr lang="en-US" sz="1400" dirty="0"/>
              <a:t>.</a:t>
            </a:r>
          </a:p>
          <a:p>
            <a:endParaRPr lang="en-US" sz="1200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4C4C873C-F81B-993C-7ED7-AC1D88A410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DA9CAA68-E94C-28BB-6D47-C75774B747E0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ED967831-4A55-6F44-2A33-317300AA9DAC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7125D0A6-6EB7-054E-0E67-77BEF2D30B6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2FCE1E34-E8CB-56FE-E744-4C26DDD13E17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4C59F126-2311-24F5-CC8E-3277AE4745C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D4034A-DFDB-CDE8-F523-43DA735DBEF6}"/>
              </a:ext>
            </a:extLst>
          </p:cNvPr>
          <p:cNvGrpSpPr/>
          <p:nvPr/>
        </p:nvGrpSpPr>
        <p:grpSpPr>
          <a:xfrm>
            <a:off x="7218250" y="62774"/>
            <a:ext cx="1441938" cy="654600"/>
            <a:chOff x="7218250" y="62774"/>
            <a:chExt cx="1441938" cy="654600"/>
          </a:xfrm>
        </p:grpSpPr>
        <p:sp>
          <p:nvSpPr>
            <p:cNvPr id="23" name="Google Shape;236;p14">
              <a:extLst>
                <a:ext uri="{FF2B5EF4-FFF2-40B4-BE49-F238E27FC236}">
                  <a16:creationId xmlns:a16="http://schemas.microsoft.com/office/drawing/2014/main" id="{860829D3-8C65-35C0-6844-11CF82E22919}"/>
                </a:ext>
              </a:extLst>
            </p:cNvPr>
            <p:cNvSpPr txBox="1"/>
            <p:nvPr/>
          </p:nvSpPr>
          <p:spPr>
            <a:xfrm>
              <a:off x="8146588" y="62774"/>
              <a:ext cx="5136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3220F35-F571-B86B-DB8D-30B29EEB109E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9" name="Google Shape;272;p18">
                <a:extLst>
                  <a:ext uri="{FF2B5EF4-FFF2-40B4-BE49-F238E27FC236}">
                    <a16:creationId xmlns:a16="http://schemas.microsoft.com/office/drawing/2014/main" id="{A90369DF-772B-4225-C2CA-A4B95A4FFAC1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81;p18">
                <a:extLst>
                  <a:ext uri="{FF2B5EF4-FFF2-40B4-BE49-F238E27FC236}">
                    <a16:creationId xmlns:a16="http://schemas.microsoft.com/office/drawing/2014/main" id="{1FB19E41-CC68-4D0C-1CD4-52D582BA5167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1" name="Google Shape;283;p18">
                <a:extLst>
                  <a:ext uri="{FF2B5EF4-FFF2-40B4-BE49-F238E27FC236}">
                    <a16:creationId xmlns:a16="http://schemas.microsoft.com/office/drawing/2014/main" id="{7213EA06-3CD9-AEA8-627C-25F5FCC4C93C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25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E26C0CC2-3950-45DD-B3B8-F3798DFBD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80229734-206C-4C77-6E73-DF9303470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Comparing Confidence Intervals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8045DC-3670-C032-2BC4-D2F10E963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215572"/>
            <a:ext cx="8644808" cy="3217457"/>
          </a:xfrm>
        </p:spPr>
        <p:txBody>
          <a:bodyPr anchor="t"/>
          <a:lstStyle/>
          <a:p>
            <a:r>
              <a:rPr lang="en-US" sz="1400" dirty="0"/>
              <a:t>When comparing confidence intervals to a particular value, or other intervals, we need to look at the ENTIRE interval to see if it is COMPLETELY below or above our comparison.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A3E8E39B-450B-F5C1-E29F-D86BB8A046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A993DCF6-0A93-AF83-2E7D-680D089AFD28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3E5EF336-B854-CF71-261B-9F3BC2DC6385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3FB542CB-A182-31A8-23E9-B6EC93C7517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BD97CC56-B102-2FE0-F287-C48F307F3A3C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4472A498-A7BC-5024-F59F-14101552719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B4CAFCD-30B0-AACD-FAE4-4C68121F653F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2BCCC1-E324-3926-F34C-A7E849776F72}"/>
              </a:ext>
            </a:extLst>
          </p:cNvPr>
          <p:cNvGrpSpPr/>
          <p:nvPr/>
        </p:nvGrpSpPr>
        <p:grpSpPr>
          <a:xfrm>
            <a:off x="7218250" y="62774"/>
            <a:ext cx="1441938" cy="654600"/>
            <a:chOff x="7218250" y="62774"/>
            <a:chExt cx="1441938" cy="654600"/>
          </a:xfrm>
        </p:grpSpPr>
        <p:sp>
          <p:nvSpPr>
            <p:cNvPr id="7" name="Google Shape;236;p14">
              <a:extLst>
                <a:ext uri="{FF2B5EF4-FFF2-40B4-BE49-F238E27FC236}">
                  <a16:creationId xmlns:a16="http://schemas.microsoft.com/office/drawing/2014/main" id="{1F8C7920-55E5-9A03-14A5-1BA29C8D94E6}"/>
                </a:ext>
              </a:extLst>
            </p:cNvPr>
            <p:cNvSpPr txBox="1"/>
            <p:nvPr/>
          </p:nvSpPr>
          <p:spPr>
            <a:xfrm>
              <a:off x="8146588" y="62774"/>
              <a:ext cx="5136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394B97-9E76-68F6-669D-361C88D8AA62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9" name="Google Shape;272;p18">
                <a:extLst>
                  <a:ext uri="{FF2B5EF4-FFF2-40B4-BE49-F238E27FC236}">
                    <a16:creationId xmlns:a16="http://schemas.microsoft.com/office/drawing/2014/main" id="{5B6E668F-7FA5-CD29-97E0-C266815C9CF7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81;p18">
                <a:extLst>
                  <a:ext uri="{FF2B5EF4-FFF2-40B4-BE49-F238E27FC236}">
                    <a16:creationId xmlns:a16="http://schemas.microsoft.com/office/drawing/2014/main" id="{1063DEFE-F791-7782-AF42-FBF41F6803B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1" name="Google Shape;283;p18">
                <a:extLst>
                  <a:ext uri="{FF2B5EF4-FFF2-40B4-BE49-F238E27FC236}">
                    <a16:creationId xmlns:a16="http://schemas.microsoft.com/office/drawing/2014/main" id="{60C5E94B-B117-DD4D-BDB6-F9EE4906ACBD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D5D229-FE19-F056-7127-33970862AA50}"/>
              </a:ext>
            </a:extLst>
          </p:cNvPr>
          <p:cNvGrpSpPr/>
          <p:nvPr/>
        </p:nvGrpSpPr>
        <p:grpSpPr>
          <a:xfrm>
            <a:off x="814275" y="1850955"/>
            <a:ext cx="2750949" cy="2025915"/>
            <a:chOff x="1976034" y="2050137"/>
            <a:chExt cx="2750949" cy="20259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0DC410-3869-28EE-7E8E-6D1179BC11A7}"/>
                </a:ext>
              </a:extLst>
            </p:cNvPr>
            <p:cNvGrpSpPr/>
            <p:nvPr/>
          </p:nvGrpSpPr>
          <p:grpSpPr>
            <a:xfrm>
              <a:off x="1976034" y="2050137"/>
              <a:ext cx="2750949" cy="2025915"/>
              <a:chOff x="1666068" y="2158627"/>
              <a:chExt cx="2239505" cy="164432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9862B3C-C756-5AF5-9449-255F0303D906}"/>
                  </a:ext>
                </a:extLst>
              </p:cNvPr>
              <p:cNvGrpSpPr/>
              <p:nvPr/>
            </p:nvGrpSpPr>
            <p:grpSpPr>
              <a:xfrm>
                <a:off x="1666068" y="2158627"/>
                <a:ext cx="2239505" cy="1331346"/>
                <a:chOff x="1666068" y="2158627"/>
                <a:chExt cx="2239505" cy="1331346"/>
              </a:xfrm>
            </p:grpSpPr>
            <p:pic>
              <p:nvPicPr>
                <p:cNvPr id="15" name="Picture 2" descr="Figure 1. Example Scenarios Comparing the Confidence Interval to the MID. A line graph where vertical lines are 1 and MID and horizontal lines are scenarios A through I. Notes: The figure shows a non-inferiority comparison of test intervention to active comparator. Only the right-side MID line is shown because it is non-inferiority; if it had been equivalence, both the right-side MID and the left-side MID would appear. Also the example involves a dichotomous outcome and a relative effect size metric (e.g., relative risk). If the outcome were continuous, the vertical line of no difference were be 0 and the MID would be set at on that scale. Scenario A: comparison showing superiority; B and C: comparisons showing non-inferiority; D and E: comparison showing inconclusive evidence, and non-inferiority cannot be claimed; F: comparison showing inferiority; H: comparison apparently showing non-inferiority; due to the small events or sample size, however, the conclusion is unstable, and could easily be overturned by new evidence (e.g., I).">
                  <a:extLst>
                    <a:ext uri="{FF2B5EF4-FFF2-40B4-BE49-F238E27FC236}">
                      <a16:creationId xmlns:a16="http://schemas.microsoft.com/office/drawing/2014/main" id="{9D9C9BDE-68FB-D41D-2C23-5CD1BEF017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924" t="-535" r="36184" b="59191"/>
                <a:stretch/>
              </p:blipFill>
              <p:spPr bwMode="auto">
                <a:xfrm>
                  <a:off x="1666068" y="2158627"/>
                  <a:ext cx="2162013" cy="1331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ED6D12D-3A8C-DB7E-56F0-F25ABB922624}"/>
                    </a:ext>
                  </a:extLst>
                </p:cNvPr>
                <p:cNvCxnSpPr/>
                <p:nvPr/>
              </p:nvCxnSpPr>
              <p:spPr>
                <a:xfrm>
                  <a:off x="1666068" y="3489973"/>
                  <a:ext cx="2239505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4EFEBD-B545-B585-C7D2-349D9B63EBBD}"/>
                  </a:ext>
                </a:extLst>
              </p:cNvPr>
              <p:cNvSpPr txBox="1"/>
              <p:nvPr/>
            </p:nvSpPr>
            <p:spPr>
              <a:xfrm>
                <a:off x="3045417" y="349517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60</a:t>
                </a:r>
              </a:p>
            </p:txBody>
          </p:sp>
        </p:grpSp>
        <p:pic>
          <p:nvPicPr>
            <p:cNvPr id="20" name="Picture 2" descr="Figure 1. Example Scenarios Comparing the Confidence Interval to the MID. A line graph where vertical lines are 1 and MID and horizontal lines are scenarios A through I. Notes: The figure shows a non-inferiority comparison of test intervention to active comparator. Only the right-side MID line is shown because it is non-inferiority; if it had been equivalence, both the right-side MID and the left-side MID would appear. Also the example involves a dichotomous outcome and a relative effect size metric (e.g., relative risk). If the outcome were continuous, the vertical line of no difference were be 0 and the MID would be set at on that scale. Scenario A: comparison showing superiority; B and C: comparisons showing non-inferiority; D and E: comparison showing inconclusive evidence, and non-inferiority cannot be claimed; F: comparison showing inferiority; H: comparison apparently showing non-inferiority; due to the small events or sample size, however, the conclusion is unstable, and could easily be overturned by new evidence (e.g., I).">
              <a:extLst>
                <a:ext uri="{FF2B5EF4-FFF2-40B4-BE49-F238E27FC236}">
                  <a16:creationId xmlns:a16="http://schemas.microsoft.com/office/drawing/2014/main" id="{E746D32E-836D-830F-4115-6F1048A5C1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t="-535" r="56987" b="77908"/>
            <a:stretch/>
          </p:blipFill>
          <p:spPr bwMode="auto">
            <a:xfrm>
              <a:off x="1976034" y="2050137"/>
              <a:ext cx="1584441" cy="89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35B820-9952-4844-B630-72DA4E2D79AD}"/>
              </a:ext>
            </a:extLst>
          </p:cNvPr>
          <p:cNvSpPr txBox="1"/>
          <p:nvPr/>
        </p:nvSpPr>
        <p:spPr>
          <a:xfrm>
            <a:off x="4438010" y="2086831"/>
            <a:ext cx="12394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Comparisons</a:t>
            </a:r>
          </a:p>
          <a:p>
            <a:endParaRPr lang="en-US" dirty="0"/>
          </a:p>
          <a:p>
            <a:r>
              <a:rPr lang="en-US" dirty="0"/>
              <a:t>A          60</a:t>
            </a:r>
          </a:p>
          <a:p>
            <a:r>
              <a:rPr lang="en-US" dirty="0"/>
              <a:t>B          60</a:t>
            </a:r>
          </a:p>
          <a:p>
            <a:r>
              <a:rPr lang="en-US" dirty="0"/>
              <a:t>C          60</a:t>
            </a:r>
          </a:p>
          <a:p>
            <a:endParaRPr lang="en-US" dirty="0"/>
          </a:p>
          <a:p>
            <a:r>
              <a:rPr lang="en-US" dirty="0"/>
              <a:t>A           B</a:t>
            </a:r>
          </a:p>
          <a:p>
            <a:r>
              <a:rPr lang="en-US" dirty="0"/>
              <a:t>A           C</a:t>
            </a:r>
          </a:p>
          <a:p>
            <a:r>
              <a:rPr lang="en-US" dirty="0"/>
              <a:t>B          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28ED-39D2-B1B1-0E37-BFDBAD0CEF39}"/>
              </a:ext>
            </a:extLst>
          </p:cNvPr>
          <p:cNvSpPr txBox="1"/>
          <p:nvPr/>
        </p:nvSpPr>
        <p:spPr>
          <a:xfrm>
            <a:off x="4701765" y="249929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A3C995-9974-98CE-6B1E-73F7450F3036}"/>
              </a:ext>
            </a:extLst>
          </p:cNvPr>
          <p:cNvSpPr txBox="1"/>
          <p:nvPr/>
        </p:nvSpPr>
        <p:spPr>
          <a:xfrm>
            <a:off x="4711383" y="27486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BF73F3-49EE-6F5A-8B17-6A2B91B2647A}"/>
              </a:ext>
            </a:extLst>
          </p:cNvPr>
          <p:cNvSpPr txBox="1"/>
          <p:nvPr/>
        </p:nvSpPr>
        <p:spPr>
          <a:xfrm>
            <a:off x="4731881" y="296805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B2B18D-1EE1-D35D-FBC0-9213AB9097E7}"/>
              </a:ext>
            </a:extLst>
          </p:cNvPr>
          <p:cNvSpPr txBox="1"/>
          <p:nvPr/>
        </p:nvSpPr>
        <p:spPr>
          <a:xfrm>
            <a:off x="4736690" y="337054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E34A5-C17F-5D26-225F-11C5357F7317}"/>
              </a:ext>
            </a:extLst>
          </p:cNvPr>
          <p:cNvSpPr txBox="1"/>
          <p:nvPr/>
        </p:nvSpPr>
        <p:spPr>
          <a:xfrm>
            <a:off x="4727072" y="359866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8DB4D-BDB7-BEEA-6C89-A76CB23FD419}"/>
              </a:ext>
            </a:extLst>
          </p:cNvPr>
          <p:cNvSpPr txBox="1"/>
          <p:nvPr/>
        </p:nvSpPr>
        <p:spPr>
          <a:xfrm>
            <a:off x="4736690" y="38103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0804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7C2420C6-6E17-3D05-4648-2C94D305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F6D4FABD-5939-2075-5170-F3C8D5F0F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470107-9E63-D516-878C-212139B6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215572"/>
            <a:ext cx="8644808" cy="3217457"/>
          </a:xfrm>
        </p:spPr>
        <p:txBody>
          <a:bodyPr anchor="t"/>
          <a:lstStyle/>
          <a:p>
            <a:r>
              <a:rPr lang="en-US" sz="1400" dirty="0"/>
              <a:t>Determine the total number of </a:t>
            </a:r>
            <a:r>
              <a:rPr lang="en-US" sz="1400" b="1" dirty="0"/>
              <a:t>significant</a:t>
            </a:r>
            <a:r>
              <a:rPr lang="en-US" sz="1400" dirty="0"/>
              <a:t> comparisons that we can conclude from the given confidence intervals.</a:t>
            </a:r>
          </a:p>
          <a:p>
            <a:pPr lvl="1"/>
            <a:r>
              <a:rPr lang="en-US" sz="1400" dirty="0"/>
              <a:t>In other words, how many confidence intervals are below / above 15 and/or below / above each other?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E85ACC74-5107-0C98-E466-5DC124BAC2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C37D7615-744E-5E8E-1667-EE8FC926C438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C390DD10-8D4E-B7E7-FC57-2ECA6FA9CA0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C2D77733-38C2-796C-337E-677E270BB51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E6447C01-BD07-5653-CF7E-44F3BCC6062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F7A23F34-E599-BCBC-1E21-4C0CADBF0FF7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15518F46-6CC6-243C-164C-6C68A1ABBA67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136A15-467D-7168-1469-C6426410F944}"/>
              </a:ext>
            </a:extLst>
          </p:cNvPr>
          <p:cNvGrpSpPr/>
          <p:nvPr/>
        </p:nvGrpSpPr>
        <p:grpSpPr>
          <a:xfrm>
            <a:off x="7218250" y="62774"/>
            <a:ext cx="1441938" cy="654600"/>
            <a:chOff x="7218250" y="62774"/>
            <a:chExt cx="1441938" cy="654600"/>
          </a:xfrm>
        </p:grpSpPr>
        <p:sp>
          <p:nvSpPr>
            <p:cNvPr id="7" name="Google Shape;236;p14">
              <a:extLst>
                <a:ext uri="{FF2B5EF4-FFF2-40B4-BE49-F238E27FC236}">
                  <a16:creationId xmlns:a16="http://schemas.microsoft.com/office/drawing/2014/main" id="{95BCF55E-79F0-8554-76AA-1ADC01CCCAB8}"/>
                </a:ext>
              </a:extLst>
            </p:cNvPr>
            <p:cNvSpPr txBox="1"/>
            <p:nvPr/>
          </p:nvSpPr>
          <p:spPr>
            <a:xfrm>
              <a:off x="8146588" y="62774"/>
              <a:ext cx="5136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A33D97-F94A-62BB-4BDB-AF363C93E3AF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9" name="Google Shape;272;p18">
                <a:extLst>
                  <a:ext uri="{FF2B5EF4-FFF2-40B4-BE49-F238E27FC236}">
                    <a16:creationId xmlns:a16="http://schemas.microsoft.com/office/drawing/2014/main" id="{E9B6991D-8055-6616-94E9-F1BDC4F3F438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81;p18">
                <a:extLst>
                  <a:ext uri="{FF2B5EF4-FFF2-40B4-BE49-F238E27FC236}">
                    <a16:creationId xmlns:a16="http://schemas.microsoft.com/office/drawing/2014/main" id="{83AF825D-44BD-59B9-C060-5E4AE5FAF39E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1" name="Google Shape;283;p18">
                <a:extLst>
                  <a:ext uri="{FF2B5EF4-FFF2-40B4-BE49-F238E27FC236}">
                    <a16:creationId xmlns:a16="http://schemas.microsoft.com/office/drawing/2014/main" id="{899A998E-3185-53C2-520C-3687FAC91058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FEBBCF-A349-C7AC-4C82-BAF67D4D0C08}"/>
              </a:ext>
            </a:extLst>
          </p:cNvPr>
          <p:cNvGrpSpPr/>
          <p:nvPr/>
        </p:nvGrpSpPr>
        <p:grpSpPr>
          <a:xfrm>
            <a:off x="762495" y="2344593"/>
            <a:ext cx="3383324" cy="1995446"/>
            <a:chOff x="1010446" y="2190458"/>
            <a:chExt cx="3383324" cy="1995446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7E3F29-EBF5-CB3B-7ED3-0F7E7297F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2" t="16297" r="5255" b="18778"/>
            <a:stretch/>
          </p:blipFill>
          <p:spPr bwMode="auto">
            <a:xfrm>
              <a:off x="2030277" y="2247255"/>
              <a:ext cx="236349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911175-E17F-A1B3-62AA-ABD792EC36F2}"/>
                </a:ext>
              </a:extLst>
            </p:cNvPr>
            <p:cNvSpPr txBox="1"/>
            <p:nvPr/>
          </p:nvSpPr>
          <p:spPr>
            <a:xfrm>
              <a:off x="2890434" y="360387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74B0BA-AACE-E30E-1AD0-C2DA660DB5E7}"/>
                </a:ext>
              </a:extLst>
            </p:cNvPr>
            <p:cNvSpPr txBox="1"/>
            <p:nvPr/>
          </p:nvSpPr>
          <p:spPr>
            <a:xfrm>
              <a:off x="2502507" y="3878127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Healthy rating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E96FE9-EF1E-A7F9-F823-F69850B93D46}"/>
                </a:ext>
              </a:extLst>
            </p:cNvPr>
            <p:cNvGrpSpPr/>
            <p:nvPr/>
          </p:nvGrpSpPr>
          <p:grpSpPr>
            <a:xfrm>
              <a:off x="1010446" y="2190458"/>
              <a:ext cx="1165704" cy="1432666"/>
              <a:chOff x="1010446" y="2190458"/>
              <a:chExt cx="1165704" cy="143266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59339E-AE6E-FF5E-13F3-3FE83BB19FA7}"/>
                  </a:ext>
                </a:extLst>
              </p:cNvPr>
              <p:cNvSpPr txBox="1"/>
              <p:nvPr/>
            </p:nvSpPr>
            <p:spPr>
              <a:xfrm>
                <a:off x="1010446" y="2190458"/>
                <a:ext cx="1165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Fruity Pebbles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B0DE2C-7BE9-7D94-341A-D54E72569010}"/>
                  </a:ext>
                </a:extLst>
              </p:cNvPr>
              <p:cNvSpPr txBox="1"/>
              <p:nvPr/>
            </p:nvSpPr>
            <p:spPr>
              <a:xfrm>
                <a:off x="1021696" y="2454505"/>
                <a:ext cx="952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Fruit Loops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352CD-1196-5589-0A56-5231CBA5B70C}"/>
                  </a:ext>
                </a:extLst>
              </p:cNvPr>
              <p:cNvSpPr txBox="1"/>
              <p:nvPr/>
            </p:nvSpPr>
            <p:spPr>
              <a:xfrm>
                <a:off x="1023299" y="3114627"/>
                <a:ext cx="10278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Raison Bran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EEB8F0-073E-AF4F-FAA8-57CC90638378}"/>
                  </a:ext>
                </a:extLst>
              </p:cNvPr>
              <p:cNvSpPr txBox="1"/>
              <p:nvPr/>
            </p:nvSpPr>
            <p:spPr>
              <a:xfrm>
                <a:off x="1021696" y="2903942"/>
                <a:ext cx="797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Cheerios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BBDCB1-03D3-C4A1-293F-377F3AE733BA}"/>
                  </a:ext>
                </a:extLst>
              </p:cNvPr>
              <p:cNvSpPr txBox="1"/>
              <p:nvPr/>
            </p:nvSpPr>
            <p:spPr>
              <a:xfrm>
                <a:off x="1021696" y="3346125"/>
                <a:ext cx="1120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Cap’n</a:t>
                </a:r>
                <a:r>
                  <a:rPr lang="en-US" sz="1200" dirty="0"/>
                  <a:t> Crunch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E3A3DC-6456-FD98-E4F3-BB70C99E88FF}"/>
                  </a:ext>
                </a:extLst>
              </p:cNvPr>
              <p:cNvSpPr txBox="1"/>
              <p:nvPr/>
            </p:nvSpPr>
            <p:spPr>
              <a:xfrm>
                <a:off x="1021696" y="2672444"/>
                <a:ext cx="1011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Apple Jacks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E56CA0-D279-062B-F38D-08BBC3E3925D}"/>
              </a:ext>
            </a:extLst>
          </p:cNvPr>
          <p:cNvGrpSpPr/>
          <p:nvPr/>
        </p:nvGrpSpPr>
        <p:grpSpPr>
          <a:xfrm>
            <a:off x="5400142" y="2427106"/>
            <a:ext cx="2968510" cy="1118655"/>
            <a:chOff x="975699" y="2805793"/>
            <a:chExt cx="4018649" cy="239034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8DA3D82-AF6D-1041-BF08-4410A64A748D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0" name="Text Placeholder 2">
              <a:extLst>
                <a:ext uri="{FF2B5EF4-FFF2-40B4-BE49-F238E27FC236}">
                  <a16:creationId xmlns:a16="http://schemas.microsoft.com/office/drawing/2014/main" id="{A872B505-CBA3-ADE6-4A29-4B26E1A583EE}"/>
                </a:ext>
              </a:extLst>
            </p:cNvPr>
            <p:cNvSpPr txBox="1">
              <a:spLocks/>
            </p:cNvSpPr>
            <p:nvPr/>
          </p:nvSpPr>
          <p:spPr>
            <a:xfrm>
              <a:off x="1226563" y="2839420"/>
              <a:ext cx="3516919" cy="2217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1400" u="sng" dirty="0">
                  <a:solidFill>
                    <a:schemeClr val="bg1"/>
                  </a:solidFill>
                </a:rPr>
                <a:t>Comparisons</a:t>
              </a:r>
            </a:p>
            <a:p>
              <a:pPr marL="76200" indent="0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Raison Bran &gt;&gt; 15</a:t>
              </a:r>
            </a:p>
            <a:p>
              <a:pPr marL="76200" indent="0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Raison Bran &gt;&gt; Fruity Pebbles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4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82162FB0-745F-7FA3-7B35-75994EF08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6067743B-4FDB-7D5E-E995-F40090ADAD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of Confidence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8006DBA-72BE-8574-CF94-A417B74DBE0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215572"/>
                <a:ext cx="8644808" cy="3217457"/>
              </a:xfrm>
            </p:spPr>
            <p:txBody>
              <a:bodyPr anchor="t"/>
              <a:lstStyle/>
              <a:p>
                <a:r>
                  <a:rPr lang="en-US" sz="1400" dirty="0"/>
                  <a:t>The </a:t>
                </a:r>
                <a:r>
                  <a:rPr lang="en-US" sz="1400" b="1" dirty="0"/>
                  <a:t>level of confidence</a:t>
                </a:r>
                <a:r>
                  <a:rPr lang="en-US" sz="1400" dirty="0"/>
                  <a:t>, denoted by 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400" dirty="0"/>
                  <a:t>, is the percentage of all possible samples of a given size that will produce interval estimates that contain the actual parameter.</a:t>
                </a:r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Very Important!</a:t>
                </a:r>
              </a:p>
              <a:p>
                <a:r>
                  <a:rPr lang="en-US" sz="1400" dirty="0"/>
                  <a:t>The confidence level is NOT the probability the parameter is in the interval.</a:t>
                </a:r>
              </a:p>
              <a:p>
                <a:r>
                  <a:rPr lang="en-US" sz="1400" dirty="0"/>
                  <a:t>It refers to the long run capture rate (i.e. over many, many intervals constructed in the same way).</a:t>
                </a:r>
              </a:p>
              <a:p>
                <a:r>
                  <a:rPr lang="en-US" sz="1400" dirty="0"/>
                  <a:t>Either the interval contains the parameter, or it does not.</a:t>
                </a:r>
              </a:p>
              <a:p>
                <a:endParaRPr lang="en-US" sz="1400" dirty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8006DBA-72BE-8574-CF94-A417B74DB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215572"/>
                <a:ext cx="8644808" cy="3217457"/>
              </a:xfrm>
              <a:blipFill>
                <a:blip r:embed="rId3"/>
                <a:stretch>
                  <a:fillRect l="-441" t="-3150" b="-25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461DA14C-217D-FE62-430E-C4A3F730DA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53718501-D5F0-D605-5CE2-2F002C74CFA9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8D2937E6-D49B-318D-31A0-65E4669D241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E4EA0340-065F-195C-068F-6036199C7BA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E525136B-46CC-F9FA-E435-94C35095312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BB0830C7-F872-87E8-4739-C205D76FB394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6F1190FB-97B8-D6D8-2D39-9A5CB7CDA8E8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CDCC5-3DE9-3946-0C6C-B55D0CC00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970" y="1928774"/>
            <a:ext cx="4319565" cy="20988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59E0B3F-1655-D925-2A44-2247B72268CB}"/>
              </a:ext>
            </a:extLst>
          </p:cNvPr>
          <p:cNvGrpSpPr/>
          <p:nvPr/>
        </p:nvGrpSpPr>
        <p:grpSpPr>
          <a:xfrm>
            <a:off x="7218250" y="62774"/>
            <a:ext cx="1441938" cy="654600"/>
            <a:chOff x="7218250" y="62774"/>
            <a:chExt cx="1441938" cy="654600"/>
          </a:xfrm>
        </p:grpSpPr>
        <p:sp>
          <p:nvSpPr>
            <p:cNvPr id="7" name="Google Shape;236;p14">
              <a:extLst>
                <a:ext uri="{FF2B5EF4-FFF2-40B4-BE49-F238E27FC236}">
                  <a16:creationId xmlns:a16="http://schemas.microsoft.com/office/drawing/2014/main" id="{B7F8AB25-07A5-04BD-94A8-F906A9A51656}"/>
                </a:ext>
              </a:extLst>
            </p:cNvPr>
            <p:cNvSpPr txBox="1"/>
            <p:nvPr/>
          </p:nvSpPr>
          <p:spPr>
            <a:xfrm>
              <a:off x="8146588" y="62774"/>
              <a:ext cx="5136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CE630A-3B7F-8216-31C9-DFC591B4ED03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9" name="Google Shape;272;p18">
                <a:extLst>
                  <a:ext uri="{FF2B5EF4-FFF2-40B4-BE49-F238E27FC236}">
                    <a16:creationId xmlns:a16="http://schemas.microsoft.com/office/drawing/2014/main" id="{CFBA5A0C-500C-D2E8-8311-C9EF9018F37B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81;p18">
                <a:extLst>
                  <a:ext uri="{FF2B5EF4-FFF2-40B4-BE49-F238E27FC236}">
                    <a16:creationId xmlns:a16="http://schemas.microsoft.com/office/drawing/2014/main" id="{2D5D9562-BCDD-CA4C-93C0-C43E1450223B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1" name="Google Shape;283;p18">
                <a:extLst>
                  <a:ext uri="{FF2B5EF4-FFF2-40B4-BE49-F238E27FC236}">
                    <a16:creationId xmlns:a16="http://schemas.microsoft.com/office/drawing/2014/main" id="{E0D46A7C-BC5D-3403-33DA-38820AF5A084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736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88DFBAFE-3323-24F7-7644-EC3AD2AAE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A53E61F3-AAC0-2002-939E-C40FC6FDC5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of Confidence</a:t>
            </a:r>
            <a:endParaRPr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012956AB-E775-6398-1175-4CDBD9914B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F8413080-B537-3352-1BE0-F062F21D93D9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BA48AFF8-3C49-24EE-47A1-C5DEE737B32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F422728A-4045-7F29-E6BE-BCE51941A5C6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7F5C474A-EF88-C91A-56F5-C868E6073EA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E0AC7B26-8B70-1D0D-9B3E-07B90D107781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F77D0C64-4691-24FB-45F8-CFB562E86CD4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B35FE4-3D23-4BDF-800D-0C4C8F122802}"/>
              </a:ext>
            </a:extLst>
          </p:cNvPr>
          <p:cNvGrpSpPr/>
          <p:nvPr/>
        </p:nvGrpSpPr>
        <p:grpSpPr>
          <a:xfrm>
            <a:off x="7218250" y="62774"/>
            <a:ext cx="1441938" cy="654600"/>
            <a:chOff x="7218250" y="62774"/>
            <a:chExt cx="1441938" cy="654600"/>
          </a:xfrm>
        </p:grpSpPr>
        <p:sp>
          <p:nvSpPr>
            <p:cNvPr id="7" name="Google Shape;236;p14">
              <a:extLst>
                <a:ext uri="{FF2B5EF4-FFF2-40B4-BE49-F238E27FC236}">
                  <a16:creationId xmlns:a16="http://schemas.microsoft.com/office/drawing/2014/main" id="{AB6FE51D-4240-2F04-AA55-D558C202B2D8}"/>
                </a:ext>
              </a:extLst>
            </p:cNvPr>
            <p:cNvSpPr txBox="1"/>
            <p:nvPr/>
          </p:nvSpPr>
          <p:spPr>
            <a:xfrm>
              <a:off x="8146588" y="62774"/>
              <a:ext cx="5136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2C1979-0B6E-1B5C-3605-0AEFAD9BBECE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9" name="Google Shape;272;p18">
                <a:extLst>
                  <a:ext uri="{FF2B5EF4-FFF2-40B4-BE49-F238E27FC236}">
                    <a16:creationId xmlns:a16="http://schemas.microsoft.com/office/drawing/2014/main" id="{A20AD7BD-0815-0580-949D-4D6441881E10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81;p18">
                <a:extLst>
                  <a:ext uri="{FF2B5EF4-FFF2-40B4-BE49-F238E27FC236}">
                    <a16:creationId xmlns:a16="http://schemas.microsoft.com/office/drawing/2014/main" id="{BFE59880-3F29-75D7-A984-7CE0C6B6CE2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1" name="Google Shape;283;p18">
                <a:extLst>
                  <a:ext uri="{FF2B5EF4-FFF2-40B4-BE49-F238E27FC236}">
                    <a16:creationId xmlns:a16="http://schemas.microsoft.com/office/drawing/2014/main" id="{C9E947B8-5E93-F0E8-6A2A-4C6F6C0835B2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FF811-E65B-E021-62D9-B2582EE1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919" y="651769"/>
            <a:ext cx="6132600" cy="3145500"/>
          </a:xfrm>
        </p:spPr>
        <p:txBody>
          <a:bodyPr/>
          <a:lstStyle/>
          <a:p>
            <a:pPr marL="76200" indent="0">
              <a:buNone/>
            </a:pPr>
            <a:r>
              <a:rPr lang="en-US" sz="1600" dirty="0"/>
              <a:t>How to choose the level of confidence?</a:t>
            </a:r>
          </a:p>
          <a:p>
            <a:r>
              <a:rPr lang="en-US" sz="1600" dirty="0"/>
              <a:t>Tradeoff between Precision and Confidence</a:t>
            </a:r>
          </a:p>
          <a:p>
            <a:pPr lvl="1"/>
            <a:r>
              <a:rPr lang="en-US" sz="1600" dirty="0"/>
              <a:t>If we want to be more confident, we need to cover more values!</a:t>
            </a:r>
          </a:p>
          <a:p>
            <a:pPr lvl="1"/>
            <a:r>
              <a:rPr lang="en-US" sz="1600" dirty="0"/>
              <a:t>That of course decreases the precision…</a:t>
            </a:r>
          </a:p>
          <a:p>
            <a:pPr lvl="1"/>
            <a:r>
              <a:rPr lang="en-US" sz="1600" dirty="0"/>
              <a:t>So there is a pro / con to being super confident.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95E951-1ADA-F181-C565-6B602FAC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4" y="3576272"/>
            <a:ext cx="5987781" cy="9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0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3285800" y="1694721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Build a Confidence Interval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1508600" y="1694721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Inference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432606" y="180842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231856" y="180842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6031094" y="180842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5063000" y="1694721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Interpreting a Confidence Interval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4098953" cy="3217457"/>
          </a:xfrm>
        </p:spPr>
        <p:txBody>
          <a:bodyPr anchor="t"/>
          <a:lstStyle/>
          <a:p>
            <a:r>
              <a:rPr lang="en-US" sz="1400" b="1" dirty="0"/>
              <a:t>I</a:t>
            </a:r>
            <a:r>
              <a:rPr lang="en-US" sz="1400" b="1" i="0" dirty="0">
                <a:effectLst/>
              </a:rPr>
              <a:t>nferential statistics</a:t>
            </a:r>
            <a:r>
              <a:rPr lang="en-US" sz="1400" b="1" i="0" dirty="0"/>
              <a:t> </a:t>
            </a:r>
            <a:r>
              <a:rPr lang="en-US" sz="1400" dirty="0">
                <a:effectLst/>
              </a:rPr>
              <a:t>involves using descriptive statistics to estimate population parameters.</a:t>
            </a:r>
          </a:p>
          <a:p>
            <a:pPr lvl="1"/>
            <a:r>
              <a:rPr lang="en-US" sz="1400" dirty="0"/>
              <a:t>The GOAL is to learn about a POPULATION.</a:t>
            </a:r>
            <a:br>
              <a:rPr lang="en-US" sz="1400" dirty="0"/>
            </a:br>
            <a:br>
              <a:rPr lang="en-US" sz="1400" dirty="0"/>
            </a:br>
            <a:endParaRPr lang="en-US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1444FE2-3575-3F7C-FB6E-CAB59C1C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92" y="1478942"/>
            <a:ext cx="3147633" cy="26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6B2D5C3A-93D0-577A-BDF6-D13FFE37C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121EAB8C-66AE-E1A8-639F-30DD89EBB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Confidence Intervals?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109444-1965-7502-AEF9-2F14E3283A6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278328"/>
                <a:ext cx="8644022" cy="3217457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sz="1600" dirty="0"/>
                  <a:t>GOAL: </a:t>
                </a:r>
                <a:r>
                  <a:rPr lang="en-US" sz="1600" u="sng" dirty="0">
                    <a:solidFill>
                      <a:srgbClr val="FF0000"/>
                    </a:solidFill>
                  </a:rPr>
                  <a:t>Estimate Parameters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u="sng" dirty="0">
                    <a:solidFill>
                      <a:srgbClr val="FFC000"/>
                    </a:solidFill>
                  </a:rPr>
                  <a:t>Point Estimates</a:t>
                </a:r>
              </a:p>
              <a:p>
                <a:r>
                  <a:rPr lang="en-US" sz="1400" dirty="0"/>
                  <a:t>Using a </a:t>
                </a:r>
                <a:r>
                  <a:rPr lang="en-US" sz="1400" u="sng" dirty="0"/>
                  <a:t>statistic</a:t>
                </a:r>
                <a:r>
                  <a:rPr lang="en-US" sz="1400" dirty="0"/>
                  <a:t> to estimate a </a:t>
                </a:r>
                <a:r>
                  <a:rPr lang="en-US" sz="1400" u="sng" dirty="0"/>
                  <a:t>parameter</a:t>
                </a:r>
                <a:r>
                  <a:rPr lang="en-US" sz="1400" dirty="0"/>
                  <a:t> (this means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4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dirty="0"/>
                  <a:t> to estimate </a:t>
                </a:r>
                <a:r>
                  <a:rPr lang="en-US" sz="1400" i="1" dirty="0"/>
                  <a:t>p or</a:t>
                </a:r>
                <a:r>
                  <a:rPr lang="en-US" sz="1400" dirty="0"/>
                  <a:t> 𝜇, respectively)</a:t>
                </a:r>
              </a:p>
              <a:p>
                <a:r>
                  <a:rPr lang="en-US" sz="1400" dirty="0"/>
                  <a:t>It is a single number that is our </a:t>
                </a:r>
                <a:r>
                  <a:rPr lang="en-US" sz="1400" u="sng" dirty="0"/>
                  <a:t>best guess</a:t>
                </a:r>
                <a:r>
                  <a:rPr lang="en-US" sz="1400" dirty="0"/>
                  <a:t> (estimate).</a:t>
                </a:r>
              </a:p>
              <a:p>
                <a:r>
                  <a:rPr lang="en-US" sz="1400" dirty="0"/>
                  <a:t>Very unlikely that statistics equal the true parameter values they are estimating (remember each sample is different; sampling variability).</a:t>
                </a:r>
              </a:p>
              <a:p>
                <a:r>
                  <a:rPr lang="en-US" sz="1400" dirty="0"/>
                  <a:t>Therefore, in order for the estimate to be useful, we must describe how close it is likely to be.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u="sng" dirty="0">
                    <a:solidFill>
                      <a:srgbClr val="0070C0"/>
                    </a:solidFill>
                  </a:rPr>
                  <a:t>Interval Estimates</a:t>
                </a:r>
              </a:p>
              <a:p>
                <a:r>
                  <a:rPr lang="en-US" sz="1400" dirty="0"/>
                  <a:t>Give a range for what we think the population parameter is.</a:t>
                </a:r>
              </a:p>
              <a:p>
                <a:r>
                  <a:rPr lang="en-US" sz="1400" dirty="0"/>
                  <a:t>Takes into account sampling variability.</a:t>
                </a:r>
              </a:p>
              <a:p>
                <a:pPr marL="76200" indent="0">
                  <a:buNone/>
                </a:pPr>
                <a:br>
                  <a:rPr lang="en-US" sz="1400" dirty="0"/>
                </a:br>
                <a:br>
                  <a:rPr lang="en-US" sz="1400" dirty="0"/>
                </a:br>
                <a:endParaRPr lang="en-US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109444-1965-7502-AEF9-2F14E3283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278328"/>
                <a:ext cx="8644022" cy="3217457"/>
              </a:xfrm>
              <a:blipFill>
                <a:blip r:embed="rId3"/>
                <a:stretch>
                  <a:fillRect l="-441" r="-441" b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190E4CAE-12AA-54E9-8278-D5076C6ACA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9304B7A7-A382-8A35-7DE3-296D84E89BE0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16A692A0-D108-3924-6B3A-E45EC8241EB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3C012E4C-B29E-B4E3-BB0F-ACD905702B9F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567FF338-9A82-0726-7A1A-C851588A563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E7F9EDD3-7ADF-FAA0-EDFF-80B046C2F16C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1284ACDB-8BDD-56E1-30AE-1F4F465FCABF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8875645D-3537-B1D8-940F-482F6D0C2E52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8A926404-FEF1-5EE9-64A9-331B3DF61E7C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4E7A3C9-4AA2-D389-CB7B-309E3985A5DA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903137C8-25CF-E99A-54A8-673FE7BECA25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3695D13-A0F5-3112-54A1-42016E635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75" y="3584875"/>
            <a:ext cx="3058395" cy="10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5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>
          <a:extLst>
            <a:ext uri="{FF2B5EF4-FFF2-40B4-BE49-F238E27FC236}">
              <a16:creationId xmlns:a16="http://schemas.microsoft.com/office/drawing/2014/main" id="{29201379-5AAB-038E-08C6-E377E7F2E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>
            <a:extLst>
              <a:ext uri="{FF2B5EF4-FFF2-40B4-BE49-F238E27FC236}">
                <a16:creationId xmlns:a16="http://schemas.microsoft.com/office/drawing/2014/main" id="{62989B07-5FEC-3A5C-31BD-366AEA0D21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Build a Confidence Interval</a:t>
            </a:r>
            <a:endParaRPr dirty="0"/>
          </a:p>
        </p:txBody>
      </p:sp>
      <p:sp>
        <p:nvSpPr>
          <p:cNvPr id="217" name="Google Shape;217;p13">
            <a:extLst>
              <a:ext uri="{FF2B5EF4-FFF2-40B4-BE49-F238E27FC236}">
                <a16:creationId xmlns:a16="http://schemas.microsoft.com/office/drawing/2014/main" id="{15E4238F-E1FA-40DD-0D8A-7E8C62DF65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8" name="Google Shape;218;p13">
            <a:extLst>
              <a:ext uri="{FF2B5EF4-FFF2-40B4-BE49-F238E27FC236}">
                <a16:creationId xmlns:a16="http://schemas.microsoft.com/office/drawing/2014/main" id="{BF5034F6-D199-B976-AAF8-B5793FDB249F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4388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A3D0654A-73CC-6F96-0222-EC564D61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837D7D63-9227-8741-BCD0-575BB0B30E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 Estimates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68870-77A7-83E6-D71C-B8AA2F03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278328"/>
            <a:ext cx="6762640" cy="3217457"/>
          </a:xfrm>
        </p:spPr>
        <p:txBody>
          <a:bodyPr anchor="t"/>
          <a:lstStyle/>
          <a:p>
            <a:pPr marL="0" indent="0">
              <a:buNone/>
            </a:pPr>
            <a:r>
              <a:rPr lang="en-US" sz="1600" b="1" dirty="0"/>
              <a:t>Example 1</a:t>
            </a:r>
            <a:r>
              <a:rPr lang="en-US" sz="1600" dirty="0"/>
              <a:t>: Calculate the point estimates for the following scenarios.</a:t>
            </a:r>
            <a:endParaRPr lang="en-US" sz="1400" dirty="0"/>
          </a:p>
          <a:p>
            <a:r>
              <a:rPr lang="en-US" sz="1400" dirty="0"/>
              <a:t>The campus bookstore is determining if they need to increase their marketing budget. In order to check this, they took a random sample of 137 students in which 81 students said they buy their books at the campus bookstore.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Scientists discovered a new mountain range under the sea. From a random sample of 13 peaks, there they recorded the following heights.</a:t>
            </a:r>
            <a:br>
              <a:rPr lang="en-US" sz="1400" dirty="0"/>
            </a:br>
            <a:br>
              <a:rPr lang="en-US" sz="1400" dirty="0"/>
            </a:br>
            <a:endParaRPr lang="en-US" b="1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F6C46EBC-8670-AB45-A3EE-6B046AC93D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C42D4DF5-A3D0-20F1-EAA7-0E7E3F8F7FEB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B5809C31-BD2F-AA9E-C6F9-A9CD61D958D5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80BE4C4B-BCCF-0157-8737-70960D7AE108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0F98A832-4CCC-4CD1-205D-FCCADE8D931A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2519C990-362C-AEA1-9CDB-FBBEB97F2C64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90A9EA2-5FA8-425A-211B-B78E439C2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84"/>
          <a:stretch/>
        </p:blipFill>
        <p:spPr>
          <a:xfrm>
            <a:off x="7753308" y="1357779"/>
            <a:ext cx="990600" cy="28643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36A33-9F52-70DA-7592-8D25E1276E9F}"/>
                  </a:ext>
                </a:extLst>
              </p:cNvPr>
              <p:cNvSpPr txBox="1"/>
              <p:nvPr/>
            </p:nvSpPr>
            <p:spPr>
              <a:xfrm>
                <a:off x="1686244" y="2571750"/>
                <a:ext cx="187423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≈0.591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36A33-9F52-70DA-7592-8D25E127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44" y="2571750"/>
                <a:ext cx="1874231" cy="497059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8DFEDE-54BA-A669-4631-F6D0D8931545}"/>
                  </a:ext>
                </a:extLst>
              </p:cNvPr>
              <p:cNvSpPr txBox="1"/>
              <p:nvPr/>
            </p:nvSpPr>
            <p:spPr>
              <a:xfrm>
                <a:off x="1522954" y="3994366"/>
                <a:ext cx="3991156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7,700+11,500+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⋯+6,100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=11,308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8DFEDE-54BA-A669-4631-F6D0D89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54" y="3994366"/>
                <a:ext cx="3991156" cy="50141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6CEDADD-1E73-8FDC-82FC-805DE5C1024F}"/>
              </a:ext>
            </a:extLst>
          </p:cNvPr>
          <p:cNvGrpSpPr/>
          <p:nvPr/>
        </p:nvGrpSpPr>
        <p:grpSpPr>
          <a:xfrm>
            <a:off x="7240837" y="91493"/>
            <a:ext cx="1399349" cy="660492"/>
            <a:chOff x="7215238" y="70756"/>
            <a:chExt cx="1399349" cy="66049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BE523A-1BB9-4557-98C7-205884A53FF6}"/>
                </a:ext>
              </a:extLst>
            </p:cNvPr>
            <p:cNvGrpSpPr/>
            <p:nvPr/>
          </p:nvGrpSpPr>
          <p:grpSpPr>
            <a:xfrm>
              <a:off x="7215238" y="169048"/>
              <a:ext cx="1399349" cy="562200"/>
              <a:chOff x="7218250" y="126225"/>
              <a:chExt cx="1399349" cy="562200"/>
            </a:xfrm>
          </p:grpSpPr>
          <p:sp>
            <p:nvSpPr>
              <p:cNvPr id="12" name="Google Shape;256;p16">
                <a:extLst>
                  <a:ext uri="{FF2B5EF4-FFF2-40B4-BE49-F238E27FC236}">
                    <a16:creationId xmlns:a16="http://schemas.microsoft.com/office/drawing/2014/main" id="{0733BDCA-9DC5-0CD5-E4C5-0B24AC738CDD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3" name="Google Shape;258;p16">
                <a:extLst>
                  <a:ext uri="{FF2B5EF4-FFF2-40B4-BE49-F238E27FC236}">
                    <a16:creationId xmlns:a16="http://schemas.microsoft.com/office/drawing/2014/main" id="{1C5F8ABD-DF59-303D-0E73-D965C46CB9CB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4" name="Google Shape;259;p16">
                <a:extLst>
                  <a:ext uri="{FF2B5EF4-FFF2-40B4-BE49-F238E27FC236}">
                    <a16:creationId xmlns:a16="http://schemas.microsoft.com/office/drawing/2014/main" id="{446AC2FD-C91B-059B-DA64-CFC12C132EFD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1" name="Google Shape;260;p16">
              <a:extLst>
                <a:ext uri="{FF2B5EF4-FFF2-40B4-BE49-F238E27FC236}">
                  <a16:creationId xmlns:a16="http://schemas.microsoft.com/office/drawing/2014/main" id="{1B5CD555-C66F-CA49-B17E-4F32273D46E4}"/>
                </a:ext>
              </a:extLst>
            </p:cNvPr>
            <p:cNvSpPr txBox="1"/>
            <p:nvPr/>
          </p:nvSpPr>
          <p:spPr>
            <a:xfrm>
              <a:off x="7745788" y="70756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7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6543DB72-8894-A5E7-A280-1744F78DC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B083ECED-4B9B-DCF1-0CE6-5741978DF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Margin of Error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968A23-B8CF-F77A-2B17-A925B44C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278328"/>
            <a:ext cx="6762640" cy="3217457"/>
          </a:xfrm>
        </p:spPr>
        <p:txBody>
          <a:bodyPr anchor="t"/>
          <a:lstStyle/>
          <a:p>
            <a:pPr marL="0" indent="0">
              <a:buNone/>
            </a:pPr>
            <a:r>
              <a:rPr lang="en-US" sz="1400" b="1" dirty="0"/>
              <a:t>C.I. = Point Estimate ± Margin of Error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US" sz="1400" b="1" dirty="0"/>
              <a:t>Point Estimate </a:t>
            </a:r>
            <a:r>
              <a:rPr lang="en-US" sz="1400" dirty="0"/>
              <a:t>is your best guess; at the </a:t>
            </a:r>
            <a:r>
              <a:rPr lang="en-US" sz="1400" u="sng" dirty="0"/>
              <a:t>center</a:t>
            </a:r>
            <a:r>
              <a:rPr lang="en-US" sz="1400" dirty="0"/>
              <a:t> of the interval.</a:t>
            </a:r>
          </a:p>
          <a:p>
            <a:pPr lvl="1"/>
            <a:r>
              <a:rPr lang="en-US" sz="1400" dirty="0"/>
              <a:t>Then we </a:t>
            </a:r>
            <a:r>
              <a:rPr lang="en-US" sz="1400" u="sng" dirty="0"/>
              <a:t>extend our guess in both directions</a:t>
            </a:r>
            <a:r>
              <a:rPr lang="en-US" sz="1400" dirty="0"/>
              <a:t> in order to provide a </a:t>
            </a:r>
            <a:r>
              <a:rPr lang="en-US" sz="1400" u="sng" dirty="0"/>
              <a:t>wider range of plausible values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This distance is called the </a:t>
            </a:r>
            <a:r>
              <a:rPr lang="en-US" sz="1400" b="1" dirty="0"/>
              <a:t>Margin of Error</a:t>
            </a:r>
            <a:r>
              <a:rPr lang="en-US" sz="1400" dirty="0"/>
              <a:t>.</a:t>
            </a:r>
          </a:p>
          <a:p>
            <a:r>
              <a:rPr lang="en-US" sz="1400" b="1" dirty="0"/>
              <a:t>Margin of Error (E)</a:t>
            </a:r>
            <a:r>
              <a:rPr lang="en-US" sz="1400" dirty="0"/>
              <a:t> is what makes our estimates </a:t>
            </a:r>
            <a:r>
              <a:rPr lang="en-US" sz="1400" u="sng" dirty="0"/>
              <a:t>intervals</a:t>
            </a:r>
            <a:r>
              <a:rPr lang="en-US" sz="1400" dirty="0"/>
              <a:t> rather than just single points!</a:t>
            </a:r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C878470E-0E8E-1A89-F935-89061DCCA5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4FB724A1-04BE-67B1-D4F6-9332E81FBEC9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CC82BE0C-0573-A1D4-91E0-3EC080B1A955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EC519179-24B0-E144-CE44-83359FB297E2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A64ABDDD-02EA-A0DF-3D0C-81DCAF399F7C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8BF40594-3C81-E78D-EAA8-0FC1DBBB5713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CD93400-E7FA-444F-64EF-9BF04A86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82" y="3607004"/>
            <a:ext cx="2763326" cy="114392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949EA99-3F22-DB8D-0062-01ADFCDC3CC1}"/>
              </a:ext>
            </a:extLst>
          </p:cNvPr>
          <p:cNvGrpSpPr/>
          <p:nvPr/>
        </p:nvGrpSpPr>
        <p:grpSpPr>
          <a:xfrm>
            <a:off x="7240837" y="91493"/>
            <a:ext cx="1399349" cy="660492"/>
            <a:chOff x="7215238" y="70756"/>
            <a:chExt cx="1399349" cy="66049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70A7B95-639E-7D8A-38F6-997431558619}"/>
                </a:ext>
              </a:extLst>
            </p:cNvPr>
            <p:cNvGrpSpPr/>
            <p:nvPr/>
          </p:nvGrpSpPr>
          <p:grpSpPr>
            <a:xfrm>
              <a:off x="7215238" y="169048"/>
              <a:ext cx="1399349" cy="562200"/>
              <a:chOff x="7218250" y="126225"/>
              <a:chExt cx="1399349" cy="562200"/>
            </a:xfrm>
          </p:grpSpPr>
          <p:sp>
            <p:nvSpPr>
              <p:cNvPr id="26" name="Google Shape;256;p16">
                <a:extLst>
                  <a:ext uri="{FF2B5EF4-FFF2-40B4-BE49-F238E27FC236}">
                    <a16:creationId xmlns:a16="http://schemas.microsoft.com/office/drawing/2014/main" id="{2260299E-F291-0CF6-D934-FBF3DDD73A31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8" name="Google Shape;258;p16">
                <a:extLst>
                  <a:ext uri="{FF2B5EF4-FFF2-40B4-BE49-F238E27FC236}">
                    <a16:creationId xmlns:a16="http://schemas.microsoft.com/office/drawing/2014/main" id="{FCA0159C-F23E-8350-92D0-9B0D7FAA79FC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9" name="Google Shape;259;p16">
                <a:extLst>
                  <a:ext uri="{FF2B5EF4-FFF2-40B4-BE49-F238E27FC236}">
                    <a16:creationId xmlns:a16="http://schemas.microsoft.com/office/drawing/2014/main" id="{F1D44A48-54EA-9D55-ABF2-D84CB9FCB7A7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21" name="Google Shape;260;p16">
              <a:extLst>
                <a:ext uri="{FF2B5EF4-FFF2-40B4-BE49-F238E27FC236}">
                  <a16:creationId xmlns:a16="http://schemas.microsoft.com/office/drawing/2014/main" id="{A315EAF4-BFC5-BC4C-5EC0-14DC981B0FE8}"/>
                </a:ext>
              </a:extLst>
            </p:cNvPr>
            <p:cNvSpPr txBox="1"/>
            <p:nvPr/>
          </p:nvSpPr>
          <p:spPr>
            <a:xfrm>
              <a:off x="7745788" y="70756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6A59651-0D66-4442-83F8-188198358A66}"/>
              </a:ext>
            </a:extLst>
          </p:cNvPr>
          <p:cNvSpPr/>
          <p:nvPr/>
        </p:nvSpPr>
        <p:spPr>
          <a:xfrm>
            <a:off x="282216" y="1336154"/>
            <a:ext cx="2891355" cy="4184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282CC081-4CD3-4F35-0541-477E7485D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21277DA4-9FE3-CC5F-7805-914690492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Margin of Error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CB1DC9-323C-69D7-34A8-00F4F2A37C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278328"/>
                <a:ext cx="6762640" cy="3217457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sz="1600" b="1" dirty="0"/>
                  <a:t>Example 1 Continued</a:t>
                </a:r>
                <a:r>
                  <a:rPr lang="en-US" sz="1600" dirty="0"/>
                  <a:t>: Calculate the confidence interval based on the following scenarios.</a:t>
                </a:r>
                <a:endParaRPr lang="en-US" sz="1400" dirty="0"/>
              </a:p>
              <a:p>
                <a:r>
                  <a:rPr lang="en-US" sz="1400" dirty="0"/>
                  <a:t>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=0.591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400" dirty="0"/>
                  <a:t>as the point estimate for the proportion of students who purchase books at the campus bookstore, suppose we know the margin of error is 0.023.</a:t>
                </a:r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Using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=11,308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400" dirty="0"/>
                  <a:t>ft as the point estimate for the mean height of the new underwater mountain range, suppose we know the margin of error 4,500 ft.</a:t>
                </a:r>
                <a:br>
                  <a:rPr lang="en-US" sz="1400" dirty="0"/>
                </a:br>
                <a:endParaRPr lang="en-US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CB1DC9-323C-69D7-34A8-00F4F2A37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278328"/>
                <a:ext cx="6762640" cy="3217457"/>
              </a:xfr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62CA406C-6B0D-CCAC-2A61-03E82613C9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11238CA7-D911-E961-B647-509068C48606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10610203-0764-93AA-A4A5-6BB11C76CE51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08C7236A-08B4-7C08-B1C4-903D9E76515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1D69D3E8-4911-5F96-307C-96CD3A09D84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8EE690CB-AA9D-C31E-2E09-EB07BEE42491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9D62F6-093B-70D8-F48B-319D758C1CB7}"/>
                  </a:ext>
                </a:extLst>
              </p:cNvPr>
              <p:cNvSpPr txBox="1"/>
              <p:nvPr/>
            </p:nvSpPr>
            <p:spPr>
              <a:xfrm>
                <a:off x="651721" y="2636071"/>
                <a:ext cx="13065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9D62F6-093B-70D8-F48B-319D758C1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1" y="2636071"/>
                <a:ext cx="130657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9C308-18B5-6583-BE47-BD93A6F40E03}"/>
                  </a:ext>
                </a:extLst>
              </p:cNvPr>
              <p:cNvSpPr txBox="1"/>
              <p:nvPr/>
            </p:nvSpPr>
            <p:spPr>
              <a:xfrm>
                <a:off x="2253900" y="2636071"/>
                <a:ext cx="9823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9C308-18B5-6583-BE47-BD93A6F40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00" y="2636071"/>
                <a:ext cx="98232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AAB3ED-AB62-9463-FFE9-59C2EF0EF117}"/>
                  </a:ext>
                </a:extLst>
              </p:cNvPr>
              <p:cNvSpPr txBox="1"/>
              <p:nvPr/>
            </p:nvSpPr>
            <p:spPr>
              <a:xfrm>
                <a:off x="3099286" y="2636071"/>
                <a:ext cx="1317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0.591±0.023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AAB3ED-AB62-9463-FFE9-59C2EF0E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86" y="2636071"/>
                <a:ext cx="131760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077685-6234-AB9D-3734-F107ABE0B9A1}"/>
                  </a:ext>
                </a:extLst>
              </p:cNvPr>
              <p:cNvSpPr txBox="1"/>
              <p:nvPr/>
            </p:nvSpPr>
            <p:spPr>
              <a:xfrm>
                <a:off x="4352066" y="2636071"/>
                <a:ext cx="1479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=[0.568, 0.614]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077685-6234-AB9D-3734-F107ABE0B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66" y="2636071"/>
                <a:ext cx="1479572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83E410-4B46-37E6-6332-CEEA5ACE12C4}"/>
                  </a:ext>
                </a:extLst>
              </p:cNvPr>
              <p:cNvSpPr txBox="1"/>
              <p:nvPr/>
            </p:nvSpPr>
            <p:spPr>
              <a:xfrm>
                <a:off x="756027" y="4147702"/>
                <a:ext cx="21044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83E410-4B46-37E6-6332-CEEA5ACE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27" y="4147702"/>
                <a:ext cx="210442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1185FE-CE68-7059-82F9-E5E496575C89}"/>
                  </a:ext>
                </a:extLst>
              </p:cNvPr>
              <p:cNvSpPr txBox="1"/>
              <p:nvPr/>
            </p:nvSpPr>
            <p:spPr>
              <a:xfrm>
                <a:off x="2910098" y="4134689"/>
                <a:ext cx="27377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1,308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±4,500=[6808, 15808]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1185FE-CE68-7059-82F9-E5E496575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98" y="4134689"/>
                <a:ext cx="2737736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DDFB1-CB0D-AECE-0D5E-190305911C45}"/>
              </a:ext>
            </a:extLst>
          </p:cNvPr>
          <p:cNvGrpSpPr/>
          <p:nvPr/>
        </p:nvGrpSpPr>
        <p:grpSpPr>
          <a:xfrm>
            <a:off x="7240837" y="91493"/>
            <a:ext cx="1399349" cy="660492"/>
            <a:chOff x="7215238" y="70756"/>
            <a:chExt cx="1399349" cy="6604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1C0EE68-7E13-169E-AA0B-631EFC2E5036}"/>
                </a:ext>
              </a:extLst>
            </p:cNvPr>
            <p:cNvGrpSpPr/>
            <p:nvPr/>
          </p:nvGrpSpPr>
          <p:grpSpPr>
            <a:xfrm>
              <a:off x="7215238" y="169048"/>
              <a:ext cx="1399349" cy="562200"/>
              <a:chOff x="7218250" y="126225"/>
              <a:chExt cx="1399349" cy="562200"/>
            </a:xfrm>
          </p:grpSpPr>
          <p:sp>
            <p:nvSpPr>
              <p:cNvPr id="16" name="Google Shape;256;p16">
                <a:extLst>
                  <a:ext uri="{FF2B5EF4-FFF2-40B4-BE49-F238E27FC236}">
                    <a16:creationId xmlns:a16="http://schemas.microsoft.com/office/drawing/2014/main" id="{C936A5B2-70EC-69AF-3E73-8888B786BF80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7" name="Google Shape;258;p16">
                <a:extLst>
                  <a:ext uri="{FF2B5EF4-FFF2-40B4-BE49-F238E27FC236}">
                    <a16:creationId xmlns:a16="http://schemas.microsoft.com/office/drawing/2014/main" id="{44308C40-9905-F42D-B4B2-858889DD85D2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8" name="Google Shape;259;p16">
                <a:extLst>
                  <a:ext uri="{FF2B5EF4-FFF2-40B4-BE49-F238E27FC236}">
                    <a16:creationId xmlns:a16="http://schemas.microsoft.com/office/drawing/2014/main" id="{CA2112C2-BD3F-8D55-7AFA-20C4B65647B3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5" name="Google Shape;260;p16">
              <a:extLst>
                <a:ext uri="{FF2B5EF4-FFF2-40B4-BE49-F238E27FC236}">
                  <a16:creationId xmlns:a16="http://schemas.microsoft.com/office/drawing/2014/main" id="{F53D7C2D-57BC-9729-EBF5-7CBC8953F4E4}"/>
                </a:ext>
              </a:extLst>
            </p:cNvPr>
            <p:cNvSpPr txBox="1"/>
            <p:nvPr/>
          </p:nvSpPr>
          <p:spPr>
            <a:xfrm>
              <a:off x="7745788" y="70756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36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928</Words>
  <Application>Microsoft Macintosh PowerPoint</Application>
  <PresentationFormat>On-screen Show (16:9)</PresentationFormat>
  <Paragraphs>165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 Condensed</vt:lpstr>
      <vt:lpstr>Arial</vt:lpstr>
      <vt:lpstr>Roboto Condensed Light</vt:lpstr>
      <vt:lpstr>Arvo</vt:lpstr>
      <vt:lpstr>Cambria Math</vt:lpstr>
      <vt:lpstr>Salerio template</vt:lpstr>
      <vt:lpstr>11.5 Confidence Intervals</vt:lpstr>
      <vt:lpstr>Goals for the Day</vt:lpstr>
      <vt:lpstr>Inference</vt:lpstr>
      <vt:lpstr>Inference</vt:lpstr>
      <vt:lpstr>Why Confidence Intervals?</vt:lpstr>
      <vt:lpstr>How to Build a Confidence Interval</vt:lpstr>
      <vt:lpstr>Point Estimates</vt:lpstr>
      <vt:lpstr>Margin of Error</vt:lpstr>
      <vt:lpstr>Margin of Error</vt:lpstr>
      <vt:lpstr>Margin of Error</vt:lpstr>
      <vt:lpstr>How to Interpret a Confidence Interval</vt:lpstr>
      <vt:lpstr>Interpretation</vt:lpstr>
      <vt:lpstr>Comparing Confidence Intervals</vt:lpstr>
      <vt:lpstr>Example</vt:lpstr>
      <vt:lpstr>Level of Confidence</vt:lpstr>
      <vt:lpstr>Level of Confidence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21</cp:revision>
  <dcterms:modified xsi:type="dcterms:W3CDTF">2024-01-31T04:59:58Z</dcterms:modified>
</cp:coreProperties>
</file>