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3"/>
  </p:notesMasterIdLst>
  <p:sldIdLst>
    <p:sldId id="256" r:id="rId2"/>
    <p:sldId id="257" r:id="rId3"/>
    <p:sldId id="258" r:id="rId4"/>
    <p:sldId id="344" r:id="rId5"/>
    <p:sldId id="345" r:id="rId6"/>
    <p:sldId id="260" r:id="rId7"/>
    <p:sldId id="319" r:id="rId8"/>
    <p:sldId id="346" r:id="rId9"/>
    <p:sldId id="347" r:id="rId10"/>
    <p:sldId id="348" r:id="rId11"/>
    <p:sldId id="349" r:id="rId12"/>
  </p:sldIdLst>
  <p:sldSz cx="9144000" cy="5143500" type="screen16x9"/>
  <p:notesSz cx="6858000" cy="9144000"/>
  <p:embeddedFontLst>
    <p:embeddedFont>
      <p:font typeface="Arvo" panose="02000000000000000000" pitchFamily="2" charset="77"/>
      <p:regular r:id="rId14"/>
      <p:bold r:id="rId15"/>
      <p:italic r:id="rId16"/>
      <p:boldItalic r:id="rId17"/>
    </p:embeddedFont>
    <p:embeddedFont>
      <p:font typeface="Roboto Condensed" panose="020F0502020204030204" pitchFamily="34" charset="0"/>
      <p:regular r:id="rId18"/>
      <p:bold r:id="rId19"/>
      <p:italic r:id="rId20"/>
      <p:boldItalic r:id="rId21"/>
    </p:embeddedFont>
    <p:embeddedFont>
      <p:font typeface="Roboto Condensed Light" panose="020F030202020403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9EB7706-96CE-42EF-BD35-F457D1AC9942}">
  <a:tblStyle styleId="{29EB7706-96CE-42EF-BD35-F457D1AC99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C3DF412-34DF-4908-83DB-EA0FF5B9219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66"/>
    <p:restoredTop sz="94832"/>
  </p:normalViewPr>
  <p:slideViewPr>
    <p:cSldViewPr snapToGrid="0">
      <p:cViewPr varScale="1">
        <p:scale>
          <a:sx n="157" d="100"/>
          <a:sy n="157" d="100"/>
        </p:scale>
        <p:origin x="2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189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5a4c528c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5a4c528c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5a4c528c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05a4c528c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0345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4913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5a4c528c8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05a4c528c8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2869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774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6202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246490" y="1090750"/>
            <a:ext cx="621491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1</a:t>
            </a:r>
            <a:r>
              <a:rPr lang="en-US" sz="3200" dirty="0"/>
              <a:t>1</a:t>
            </a:r>
            <a:r>
              <a:rPr lang="en-US" sz="3200"/>
              <a:t>.2 </a:t>
            </a:r>
            <a:r>
              <a:rPr lang="en-US" sz="3200" dirty="0"/>
              <a:t>Displaying Data</a:t>
            </a:r>
            <a:endParaRPr sz="6800" dirty="0"/>
          </a:p>
        </p:txBody>
      </p:sp>
      <p:pic>
        <p:nvPicPr>
          <p:cNvPr id="1026" name="Picture 2" descr="End to End Statistics for Data Science - Analytics Vidhya">
            <a:extLst>
              <a:ext uri="{FF2B5EF4-FFF2-40B4-BE49-F238E27FC236}">
                <a16:creationId xmlns:a16="http://schemas.microsoft.com/office/drawing/2014/main" id="{832BC5D8-CDD9-D415-04A3-64522CD67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819" y="1382712"/>
            <a:ext cx="4801161" cy="237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Line Graphs</a:t>
            </a:r>
            <a:endParaRPr dirty="0"/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9831F0D-C8E2-B840-BC4A-D8C184DFA567}"/>
              </a:ext>
            </a:extLst>
          </p:cNvPr>
          <p:cNvGrpSpPr/>
          <p:nvPr/>
        </p:nvGrpSpPr>
        <p:grpSpPr>
          <a:xfrm>
            <a:off x="7218250" y="126225"/>
            <a:ext cx="980775" cy="562200"/>
            <a:chOff x="7218250" y="126225"/>
            <a:chExt cx="980775" cy="562200"/>
          </a:xfrm>
        </p:grpSpPr>
        <p:sp>
          <p:nvSpPr>
            <p:cNvPr id="256" name="Google Shape;256;p16"/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60" name="Google Shape;260;p16"/>
          <p:cNvSpPr txBox="1"/>
          <p:nvPr/>
        </p:nvSpPr>
        <p:spPr>
          <a:xfrm>
            <a:off x="77324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507B98-322A-5258-557E-B3EC7C7A07F6}"/>
              </a:ext>
            </a:extLst>
          </p:cNvPr>
          <p:cNvSpPr txBox="1"/>
          <p:nvPr/>
        </p:nvSpPr>
        <p:spPr>
          <a:xfrm>
            <a:off x="333840" y="1423711"/>
            <a:ext cx="395579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 Graphs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Shows changes in a numerical variable over time.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B6AC60-EFAB-C7DD-16E1-BDC697EA4A65}"/>
              </a:ext>
            </a:extLst>
          </p:cNvPr>
          <p:cNvSpPr txBox="1"/>
          <p:nvPr/>
        </p:nvSpPr>
        <p:spPr>
          <a:xfrm>
            <a:off x="3954808" y="1381892"/>
            <a:ext cx="442995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of Data: Quantitative</a:t>
            </a:r>
          </a:p>
          <a:p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Advantages: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Shows trends over time</a:t>
            </a:r>
          </a:p>
          <a:p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Disadvantages:</a:t>
            </a:r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Misleading if: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Inconsistent horizontal / vertical scale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 Vertical scale is truncated (not start at 0)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effectLst/>
              </a:rPr>
              <a:t>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what is a line graph, how does a line graph work, and what is the best way  to use a line graph? — storytelling with data">
            <a:extLst>
              <a:ext uri="{FF2B5EF4-FFF2-40B4-BE49-F238E27FC236}">
                <a16:creationId xmlns:a16="http://schemas.microsoft.com/office/drawing/2014/main" id="{C8FE27F4-F586-4983-38D4-2EF19C0FEE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16" y="2358082"/>
            <a:ext cx="3662680" cy="2219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742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D8E38-13B1-529E-A04F-D4D582F74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Graphs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E5A02-ABD5-73FD-9E63-30E58CC7B2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Graphs: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clear graph should have a title, labels on the vertical and horizontal axis, and should reference the source of the data.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C4CD5-477A-BA69-796A-65E369D31B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09565F5-D1FA-0CAD-9924-DF8E448B31AD}"/>
              </a:ext>
            </a:extLst>
          </p:cNvPr>
          <p:cNvGrpSpPr/>
          <p:nvPr/>
        </p:nvGrpSpPr>
        <p:grpSpPr>
          <a:xfrm>
            <a:off x="7218250" y="126225"/>
            <a:ext cx="980775" cy="562200"/>
            <a:chOff x="7218250" y="126225"/>
            <a:chExt cx="980775" cy="562200"/>
          </a:xfrm>
        </p:grpSpPr>
        <p:sp>
          <p:nvSpPr>
            <p:cNvPr id="6" name="Google Shape;256;p16">
              <a:extLst>
                <a:ext uri="{FF2B5EF4-FFF2-40B4-BE49-F238E27FC236}">
                  <a16:creationId xmlns:a16="http://schemas.microsoft.com/office/drawing/2014/main" id="{935BA4FD-C9E0-379C-F868-0B867010AC8B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7" name="Google Shape;259;p16">
              <a:extLst>
                <a:ext uri="{FF2B5EF4-FFF2-40B4-BE49-F238E27FC236}">
                  <a16:creationId xmlns:a16="http://schemas.microsoft.com/office/drawing/2014/main" id="{72745835-DB36-C5E2-0397-553E5A7103C2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8" name="Google Shape;260;p16">
            <a:extLst>
              <a:ext uri="{FF2B5EF4-FFF2-40B4-BE49-F238E27FC236}">
                <a16:creationId xmlns:a16="http://schemas.microsoft.com/office/drawing/2014/main" id="{2FF3C04C-D51A-82A5-C5B7-D6D779C03B78}"/>
              </a:ext>
            </a:extLst>
          </p:cNvPr>
          <p:cNvSpPr txBox="1"/>
          <p:nvPr/>
        </p:nvSpPr>
        <p:spPr>
          <a:xfrm>
            <a:off x="77324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276233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the Day</a:t>
            </a:r>
            <a:endParaRPr/>
          </a:p>
        </p:txBody>
      </p:sp>
      <p:sp>
        <p:nvSpPr>
          <p:cNvPr id="191" name="Google Shape;191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92" name="Google Shape;192;p12"/>
          <p:cNvSpPr/>
          <p:nvPr/>
        </p:nvSpPr>
        <p:spPr>
          <a:xfrm>
            <a:off x="4080409" y="1888450"/>
            <a:ext cx="2386800" cy="2386800"/>
          </a:xfrm>
          <a:prstGeom prst="diamond">
            <a:avLst/>
          </a:prstGeom>
          <a:solidFill>
            <a:schemeClr val="lt1"/>
          </a:solidFill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Graphical Displays of Data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3" name="Google Shape;193;p12"/>
          <p:cNvSpPr/>
          <p:nvPr/>
        </p:nvSpPr>
        <p:spPr>
          <a:xfrm>
            <a:off x="2303209" y="1888450"/>
            <a:ext cx="2386800" cy="2386800"/>
          </a:xfrm>
          <a:prstGeom prst="diamond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Frequency Tables (Distributions)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196" name="Google Shape;196;p12"/>
          <p:cNvGrpSpPr/>
          <p:nvPr/>
        </p:nvGrpSpPr>
        <p:grpSpPr>
          <a:xfrm>
            <a:off x="263101" y="580106"/>
            <a:ext cx="407743" cy="391135"/>
            <a:chOff x="5233525" y="4954450"/>
            <a:chExt cx="538275" cy="516350"/>
          </a:xfrm>
        </p:grpSpPr>
        <p:sp>
          <p:nvSpPr>
            <p:cNvPr id="197" name="Google Shape;197;p12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" name="Google Shape;208;p12"/>
          <p:cNvSpPr txBox="1"/>
          <p:nvPr/>
        </p:nvSpPr>
        <p:spPr>
          <a:xfrm>
            <a:off x="3183134" y="1994400"/>
            <a:ext cx="4947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55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09" name="Google Shape;209;p12"/>
          <p:cNvSpPr txBox="1"/>
          <p:nvPr/>
        </p:nvSpPr>
        <p:spPr>
          <a:xfrm>
            <a:off x="4982384" y="1994400"/>
            <a:ext cx="4947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55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ctrTitle"/>
          </p:nvPr>
        </p:nvSpPr>
        <p:spPr>
          <a:xfrm>
            <a:off x="463525" y="3136200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Frequency Tables (Distributions)</a:t>
            </a:r>
            <a:endParaRPr dirty="0"/>
          </a:p>
        </p:txBody>
      </p:sp>
      <p:sp>
        <p:nvSpPr>
          <p:cNvPr id="217" name="Google Shape;217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18" name="Google Shape;218;p13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Frequency Tables (Distributions)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216" y="1455090"/>
            <a:ext cx="8823184" cy="766200"/>
          </a:xfrm>
        </p:spPr>
        <p:txBody>
          <a:bodyPr anchor="t"/>
          <a:lstStyle/>
          <a:p>
            <a:r>
              <a:rPr lang="en-US" sz="1400" b="1" dirty="0"/>
              <a:t>Summarize datasets by counting the number of observations for each category, distinct value or interval.</a:t>
            </a:r>
          </a:p>
          <a:p>
            <a:pPr lvl="1"/>
            <a:r>
              <a:rPr lang="en-US" sz="1400" b="1" dirty="0"/>
              <a:t>Can be used for categorical data and quantitative (numerical) data.</a:t>
            </a:r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31;p14">
            <a:extLst>
              <a:ext uri="{FF2B5EF4-FFF2-40B4-BE49-F238E27FC236}">
                <a16:creationId xmlns:a16="http://schemas.microsoft.com/office/drawing/2014/main" id="{4FD7FDDD-C3CC-914D-A82B-7B6A4551245A}"/>
              </a:ext>
            </a:extLst>
          </p:cNvPr>
          <p:cNvGrpSpPr/>
          <p:nvPr/>
        </p:nvGrpSpPr>
        <p:grpSpPr>
          <a:xfrm>
            <a:off x="7218250" y="126225"/>
            <a:ext cx="980775" cy="562200"/>
            <a:chOff x="7218250" y="126225"/>
            <a:chExt cx="980775" cy="562200"/>
          </a:xfrm>
        </p:grpSpPr>
        <p:sp>
          <p:nvSpPr>
            <p:cNvPr id="24" name="Google Shape;232;p14">
              <a:extLst>
                <a:ext uri="{FF2B5EF4-FFF2-40B4-BE49-F238E27FC236}">
                  <a16:creationId xmlns:a16="http://schemas.microsoft.com/office/drawing/2014/main" id="{5CC972E3-CF30-0D46-8C44-834BEAD9060E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233;p14">
              <a:extLst>
                <a:ext uri="{FF2B5EF4-FFF2-40B4-BE49-F238E27FC236}">
                  <a16:creationId xmlns:a16="http://schemas.microsoft.com/office/drawing/2014/main" id="{403BE9B1-33D2-BD43-9CAD-BC50BE833885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3" name="Google Shape;236;p14">
            <a:extLst>
              <a:ext uri="{FF2B5EF4-FFF2-40B4-BE49-F238E27FC236}">
                <a16:creationId xmlns:a16="http://schemas.microsoft.com/office/drawing/2014/main" id="{7F3ABCDF-FA7D-2F4F-B143-73A16CEADAC9}"/>
              </a:ext>
            </a:extLst>
          </p:cNvPr>
          <p:cNvSpPr txBox="1"/>
          <p:nvPr/>
        </p:nvSpPr>
        <p:spPr>
          <a:xfrm>
            <a:off x="7294475" y="48200"/>
            <a:ext cx="513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" name="Picture 2" descr="Ungrouped Frequency Distribution: Definition &amp; Example">
            <a:extLst>
              <a:ext uri="{FF2B5EF4-FFF2-40B4-BE49-F238E27FC236}">
                <a16:creationId xmlns:a16="http://schemas.microsoft.com/office/drawing/2014/main" id="{A19A4C0B-2842-ABCE-D6BF-41148376B7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245" y="2973580"/>
            <a:ext cx="1497965" cy="1049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Ungrouped Frequency Distribution: Definition &amp; Example">
            <a:extLst>
              <a:ext uri="{FF2B5EF4-FFF2-40B4-BE49-F238E27FC236}">
                <a16:creationId xmlns:a16="http://schemas.microsoft.com/office/drawing/2014/main" id="{F74DF26D-FD31-3FBE-58CF-168248CB3B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395" y="2881582"/>
            <a:ext cx="1389380" cy="1683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7F2802B1-6618-0A43-B7C9-29E5120B5A5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70" y="2851737"/>
            <a:ext cx="1553845" cy="171323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E113F47-4867-E51A-32D4-915D7D803030}"/>
              </a:ext>
            </a:extLst>
          </p:cNvPr>
          <p:cNvGrpSpPr/>
          <p:nvPr/>
        </p:nvGrpSpPr>
        <p:grpSpPr>
          <a:xfrm>
            <a:off x="1620692" y="2393310"/>
            <a:ext cx="911052" cy="566394"/>
            <a:chOff x="1620692" y="2393310"/>
            <a:chExt cx="911052" cy="566394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F1A4BC6-A53C-0427-7D2A-119E5B06C0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0692" y="2679717"/>
              <a:ext cx="337580" cy="2799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358E76C-DF56-EBE1-DFD6-1A06826750D4}"/>
                </a:ext>
              </a:extLst>
            </p:cNvPr>
            <p:cNvSpPr txBox="1"/>
            <p:nvPr/>
          </p:nvSpPr>
          <p:spPr>
            <a:xfrm>
              <a:off x="1657718" y="2393310"/>
              <a:ext cx="8740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Count</a:t>
              </a:r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C0C7B9-6C03-9815-106E-7B653DD0BFA1}"/>
              </a:ext>
            </a:extLst>
          </p:cNvPr>
          <p:cNvGrpSpPr/>
          <p:nvPr/>
        </p:nvGrpSpPr>
        <p:grpSpPr>
          <a:xfrm>
            <a:off x="2094731" y="2208644"/>
            <a:ext cx="1563036" cy="751059"/>
            <a:chOff x="2094731" y="2208644"/>
            <a:chExt cx="1563036" cy="751059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093CA34-6308-23E4-82AA-068ECBD215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4731" y="2679716"/>
              <a:ext cx="337580" cy="2799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551AF02-D389-A63C-F706-C4FDD2D7D379}"/>
                </a:ext>
              </a:extLst>
            </p:cNvPr>
            <p:cNvSpPr txBox="1"/>
            <p:nvPr/>
          </p:nvSpPr>
          <p:spPr>
            <a:xfrm>
              <a:off x="2268387" y="2208644"/>
              <a:ext cx="138938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Relative Frequency</a:t>
              </a:r>
              <a:endParaRPr 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7242425-47E7-FA18-869C-F6E5C9832ADF}"/>
              </a:ext>
            </a:extLst>
          </p:cNvPr>
          <p:cNvSpPr txBox="1"/>
          <p:nvPr/>
        </p:nvSpPr>
        <p:spPr>
          <a:xfrm>
            <a:off x="843770" y="4589007"/>
            <a:ext cx="872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Total = 50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94F8DF-5849-6D95-4C3C-4CFC973F18FB}"/>
              </a:ext>
            </a:extLst>
          </p:cNvPr>
          <p:cNvSpPr txBox="1"/>
          <p:nvPr/>
        </p:nvSpPr>
        <p:spPr>
          <a:xfrm>
            <a:off x="1789482" y="4712117"/>
            <a:ext cx="3179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count between 4 and 7 inclusive: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6856220-FCFF-DA83-F935-0B93DF653786}"/>
              </a:ext>
            </a:extLst>
          </p:cNvPr>
          <p:cNvSpPr/>
          <p:nvPr/>
        </p:nvSpPr>
        <p:spPr>
          <a:xfrm>
            <a:off x="2963077" y="3619995"/>
            <a:ext cx="1349698" cy="709634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B7BD164-3E9E-32BB-2FE5-6FFB3BFF0A5A}"/>
              </a:ext>
            </a:extLst>
          </p:cNvPr>
          <p:cNvGrpSpPr/>
          <p:nvPr/>
        </p:nvGrpSpPr>
        <p:grpSpPr>
          <a:xfrm>
            <a:off x="4312775" y="3138753"/>
            <a:ext cx="762320" cy="302192"/>
            <a:chOff x="4312775" y="3138753"/>
            <a:chExt cx="762320" cy="302192"/>
          </a:xfrm>
        </p:grpSpPr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FBBE5DE9-E411-4675-9A86-BE5CCC65D4AC}"/>
                </a:ext>
              </a:extLst>
            </p:cNvPr>
            <p:cNvSpPr/>
            <p:nvPr/>
          </p:nvSpPr>
          <p:spPr>
            <a:xfrm>
              <a:off x="4312775" y="3138753"/>
              <a:ext cx="160073" cy="30219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7E28C3F-88D2-A09D-2539-2B3D1D7A59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02014" y="3289849"/>
              <a:ext cx="473081" cy="99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FF41BDA-10BA-5EB4-F278-08364CF772C5}"/>
              </a:ext>
            </a:extLst>
          </p:cNvPr>
          <p:cNvSpPr txBox="1"/>
          <p:nvPr/>
        </p:nvSpPr>
        <p:spPr>
          <a:xfrm>
            <a:off x="4695944" y="2525524"/>
            <a:ext cx="2720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Grouped Frequency</a:t>
            </a:r>
            <a:r>
              <a:rPr lang="en-US" dirty="0"/>
              <a:t> Distribution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5EEADC-8228-5F56-C035-6C98E9327AB5}"/>
              </a:ext>
            </a:extLst>
          </p:cNvPr>
          <p:cNvSpPr txBox="1"/>
          <p:nvPr/>
        </p:nvSpPr>
        <p:spPr>
          <a:xfrm>
            <a:off x="4838554" y="4713387"/>
            <a:ext cx="1497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4, 5, 6, and 7</a:t>
            </a:r>
          </a:p>
        </p:txBody>
      </p:sp>
    </p:spTree>
    <p:extLst>
      <p:ext uri="{BB962C8B-B14F-4D97-AF65-F5344CB8AC3E}">
        <p14:creationId xmlns:p14="http://schemas.microsoft.com/office/powerpoint/2010/main" val="151185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 animBg="1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 1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216" y="1455090"/>
            <a:ext cx="8823184" cy="766200"/>
          </a:xfrm>
        </p:spPr>
        <p:txBody>
          <a:bodyPr anchor="t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Construct a frequency table using the data below.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38, 33, 5, 5, 47, 29, 24, 42, 3, 18, 30, 46, 25, 44, 40, 42, 39, 44, 29, 13</a:t>
            </a:r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xfrm>
            <a:off x="8117620" y="4653137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31;p14">
            <a:extLst>
              <a:ext uri="{FF2B5EF4-FFF2-40B4-BE49-F238E27FC236}">
                <a16:creationId xmlns:a16="http://schemas.microsoft.com/office/drawing/2014/main" id="{4FD7FDDD-C3CC-914D-A82B-7B6A4551245A}"/>
              </a:ext>
            </a:extLst>
          </p:cNvPr>
          <p:cNvGrpSpPr/>
          <p:nvPr/>
        </p:nvGrpSpPr>
        <p:grpSpPr>
          <a:xfrm>
            <a:off x="7218250" y="126225"/>
            <a:ext cx="980775" cy="562200"/>
            <a:chOff x="7218250" y="126225"/>
            <a:chExt cx="980775" cy="562200"/>
          </a:xfrm>
        </p:grpSpPr>
        <p:sp>
          <p:nvSpPr>
            <p:cNvPr id="24" name="Google Shape;232;p14">
              <a:extLst>
                <a:ext uri="{FF2B5EF4-FFF2-40B4-BE49-F238E27FC236}">
                  <a16:creationId xmlns:a16="http://schemas.microsoft.com/office/drawing/2014/main" id="{5CC972E3-CF30-0D46-8C44-834BEAD9060E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Google Shape;233;p14">
              <a:extLst>
                <a:ext uri="{FF2B5EF4-FFF2-40B4-BE49-F238E27FC236}">
                  <a16:creationId xmlns:a16="http://schemas.microsoft.com/office/drawing/2014/main" id="{403BE9B1-33D2-BD43-9CAD-BC50BE833885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3" name="Google Shape;236;p14">
            <a:extLst>
              <a:ext uri="{FF2B5EF4-FFF2-40B4-BE49-F238E27FC236}">
                <a16:creationId xmlns:a16="http://schemas.microsoft.com/office/drawing/2014/main" id="{7F3ABCDF-FA7D-2F4F-B143-73A16CEADAC9}"/>
              </a:ext>
            </a:extLst>
          </p:cNvPr>
          <p:cNvSpPr txBox="1"/>
          <p:nvPr/>
        </p:nvSpPr>
        <p:spPr>
          <a:xfrm>
            <a:off x="7294475" y="48200"/>
            <a:ext cx="513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C6421A66-E7A6-4BFC-22FC-9FD0EF1A08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760" y="2562971"/>
            <a:ext cx="4078682" cy="24756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FBCEAE-79C1-275D-B89E-371B9A53C582}"/>
              </a:ext>
            </a:extLst>
          </p:cNvPr>
          <p:cNvSpPr txBox="1"/>
          <p:nvPr/>
        </p:nvSpPr>
        <p:spPr>
          <a:xfrm>
            <a:off x="5071620" y="313775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84FBD3-32C9-5807-0400-D40BDCCDE1CC}"/>
              </a:ext>
            </a:extLst>
          </p:cNvPr>
          <p:cNvSpPr txBox="1"/>
          <p:nvPr/>
        </p:nvSpPr>
        <p:spPr>
          <a:xfrm>
            <a:off x="5071620" y="343293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1A3204-F2DB-CC78-7DC8-37A898CC4A19}"/>
              </a:ext>
            </a:extLst>
          </p:cNvPr>
          <p:cNvSpPr txBox="1"/>
          <p:nvPr/>
        </p:nvSpPr>
        <p:spPr>
          <a:xfrm>
            <a:off x="5071620" y="372812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BC4861-B7E0-9F45-6376-B3DC66F13DED}"/>
              </a:ext>
            </a:extLst>
          </p:cNvPr>
          <p:cNvSpPr txBox="1"/>
          <p:nvPr/>
        </p:nvSpPr>
        <p:spPr>
          <a:xfrm>
            <a:off x="5071620" y="402330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D494B-7E33-CD4D-4CCA-8EA39E950E6E}"/>
              </a:ext>
            </a:extLst>
          </p:cNvPr>
          <p:cNvSpPr txBox="1"/>
          <p:nvPr/>
        </p:nvSpPr>
        <p:spPr>
          <a:xfrm>
            <a:off x="5071620" y="431849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300EF6-6DD9-308C-F5D3-A1367CEB353E}"/>
              </a:ext>
            </a:extLst>
          </p:cNvPr>
          <p:cNvSpPr txBox="1"/>
          <p:nvPr/>
        </p:nvSpPr>
        <p:spPr>
          <a:xfrm>
            <a:off x="5071620" y="461367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AA0E1F1-DDCB-2F44-6868-2375A6D3D098}"/>
              </a:ext>
            </a:extLst>
          </p:cNvPr>
          <p:cNvSpPr txBox="1"/>
          <p:nvPr/>
        </p:nvSpPr>
        <p:spPr>
          <a:xfrm>
            <a:off x="6244501" y="3125161"/>
            <a:ext cx="1083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3/20 = 0.15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AE8B047-023E-772F-51E2-00B201D3757B}"/>
              </a:ext>
            </a:extLst>
          </p:cNvPr>
          <p:cNvSpPr txBox="1"/>
          <p:nvPr/>
        </p:nvSpPr>
        <p:spPr>
          <a:xfrm>
            <a:off x="6244501" y="3420345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2/20 = 0.1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A3FC79-A367-B63F-801B-A96A25F3C2A0}"/>
              </a:ext>
            </a:extLst>
          </p:cNvPr>
          <p:cNvSpPr txBox="1"/>
          <p:nvPr/>
        </p:nvSpPr>
        <p:spPr>
          <a:xfrm>
            <a:off x="6244501" y="3715529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4/20 = 0.2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32C364-DAC3-1A28-A4CF-E585518C4912}"/>
              </a:ext>
            </a:extLst>
          </p:cNvPr>
          <p:cNvSpPr txBox="1"/>
          <p:nvPr/>
        </p:nvSpPr>
        <p:spPr>
          <a:xfrm>
            <a:off x="6244501" y="4010713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4/20 = 0.2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16D1DFA-43DD-5CED-35B3-FE097D28F4D1}"/>
              </a:ext>
            </a:extLst>
          </p:cNvPr>
          <p:cNvSpPr txBox="1"/>
          <p:nvPr/>
        </p:nvSpPr>
        <p:spPr>
          <a:xfrm>
            <a:off x="6244501" y="4305897"/>
            <a:ext cx="1083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7/20 = 0.35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963B9D9-AD6D-2625-ACD1-65C73ED127C2}"/>
              </a:ext>
            </a:extLst>
          </p:cNvPr>
          <p:cNvSpPr txBox="1"/>
          <p:nvPr/>
        </p:nvSpPr>
        <p:spPr>
          <a:xfrm>
            <a:off x="6244501" y="4601080"/>
            <a:ext cx="934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20/20 = 1</a:t>
            </a: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2B09365E-D1C0-1AAC-A934-91CDF707FE64}"/>
              </a:ext>
            </a:extLst>
          </p:cNvPr>
          <p:cNvGrpSpPr/>
          <p:nvPr/>
        </p:nvGrpSpPr>
        <p:grpSpPr>
          <a:xfrm>
            <a:off x="1169557" y="2983865"/>
            <a:ext cx="2422055" cy="590368"/>
            <a:chOff x="1169557" y="2983865"/>
            <a:chExt cx="2422055" cy="590368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17AD26F-487E-C959-9F04-6565C52EAC88}"/>
                </a:ext>
              </a:extLst>
            </p:cNvPr>
            <p:cNvCxnSpPr/>
            <p:nvPr/>
          </p:nvCxnSpPr>
          <p:spPr>
            <a:xfrm flipH="1" flipV="1">
              <a:off x="3026004" y="3125161"/>
              <a:ext cx="565608" cy="1742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89AF1DDA-2805-254D-8CAE-0B92DAC5CE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6004" y="3299381"/>
              <a:ext cx="557414" cy="1209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3A64475-2B60-59C1-8814-F25AC78A577A}"/>
                </a:ext>
              </a:extLst>
            </p:cNvPr>
            <p:cNvSpPr txBox="1"/>
            <p:nvPr/>
          </p:nvSpPr>
          <p:spPr>
            <a:xfrm>
              <a:off x="1169557" y="2983865"/>
              <a:ext cx="18020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Lower class limit = 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A69E009-DABA-87EC-322C-1EE95B5C6205}"/>
                </a:ext>
              </a:extLst>
            </p:cNvPr>
            <p:cNvSpPr txBox="1"/>
            <p:nvPr/>
          </p:nvSpPr>
          <p:spPr>
            <a:xfrm>
              <a:off x="1183970" y="3266456"/>
              <a:ext cx="18020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Upper class limit = 9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B048CF3E-3088-4D8E-B696-B15F64A8374B}"/>
              </a:ext>
            </a:extLst>
          </p:cNvPr>
          <p:cNvSpPr txBox="1"/>
          <p:nvPr/>
        </p:nvSpPr>
        <p:spPr>
          <a:xfrm>
            <a:off x="251674" y="4011727"/>
            <a:ext cx="12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width =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4E45A80-E635-3A0D-91C5-AF13DBB6627E}"/>
              </a:ext>
            </a:extLst>
          </p:cNvPr>
          <p:cNvSpPr txBox="1"/>
          <p:nvPr/>
        </p:nvSpPr>
        <p:spPr>
          <a:xfrm>
            <a:off x="991459" y="4331083"/>
            <a:ext cx="1183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= 40 – 30</a:t>
            </a:r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551E62AB-61A9-E39A-7A6E-AEEDE913FE87}"/>
              </a:ext>
            </a:extLst>
          </p:cNvPr>
          <p:cNvGrpSpPr/>
          <p:nvPr/>
        </p:nvGrpSpPr>
        <p:grpSpPr>
          <a:xfrm>
            <a:off x="2084124" y="4331083"/>
            <a:ext cx="1932235" cy="282590"/>
            <a:chOff x="2084124" y="4331083"/>
            <a:chExt cx="1932235" cy="28259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6EC9B5B-44DB-1AD3-F856-6C65B292FECA}"/>
                </a:ext>
              </a:extLst>
            </p:cNvPr>
            <p:cNvSpPr/>
            <p:nvPr/>
          </p:nvSpPr>
          <p:spPr>
            <a:xfrm>
              <a:off x="3742980" y="4349400"/>
              <a:ext cx="273379" cy="26427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E3A6C294-EB68-5325-51DA-C2FD7CFF5B38}"/>
                </a:ext>
              </a:extLst>
            </p:cNvPr>
            <p:cNvCxnSpPr>
              <a:cxnSpLocks/>
              <a:stCxn id="55" idx="2"/>
            </p:cNvCxnSpPr>
            <p:nvPr/>
          </p:nvCxnSpPr>
          <p:spPr>
            <a:xfrm flipH="1" flipV="1">
              <a:off x="2084124" y="4331083"/>
              <a:ext cx="1658856" cy="1504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54156970-0B88-E525-8E70-3A17CFE1E66D}"/>
              </a:ext>
            </a:extLst>
          </p:cNvPr>
          <p:cNvGrpSpPr/>
          <p:nvPr/>
        </p:nvGrpSpPr>
        <p:grpSpPr>
          <a:xfrm>
            <a:off x="2914582" y="4054217"/>
            <a:ext cx="1101777" cy="264273"/>
            <a:chOff x="2914582" y="4054217"/>
            <a:chExt cx="1101777" cy="264273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A0650649-BE0C-DE50-C725-446EF386FCC8}"/>
                </a:ext>
              </a:extLst>
            </p:cNvPr>
            <p:cNvSpPr/>
            <p:nvPr/>
          </p:nvSpPr>
          <p:spPr>
            <a:xfrm>
              <a:off x="3742980" y="4054217"/>
              <a:ext cx="273379" cy="26427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05F1E95-EA40-5E60-B748-C1AD2AF89876}"/>
                </a:ext>
              </a:extLst>
            </p:cNvPr>
            <p:cNvCxnSpPr>
              <a:cxnSpLocks/>
              <a:endCxn id="63" idx="3"/>
            </p:cNvCxnSpPr>
            <p:nvPr/>
          </p:nvCxnSpPr>
          <p:spPr>
            <a:xfrm flipH="1" flipV="1">
              <a:off x="2914582" y="4165638"/>
              <a:ext cx="820689" cy="318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21839A6E-D9A2-9053-0277-22EF95458B4A}"/>
              </a:ext>
            </a:extLst>
          </p:cNvPr>
          <p:cNvSpPr txBox="1"/>
          <p:nvPr/>
        </p:nvSpPr>
        <p:spPr>
          <a:xfrm>
            <a:off x="1333793" y="4011749"/>
            <a:ext cx="15807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Lower</a:t>
            </a:r>
            <a:r>
              <a:rPr lang="en-US" baseline="-25000" dirty="0"/>
              <a:t>2</a:t>
            </a:r>
            <a:r>
              <a:rPr lang="en-US" dirty="0"/>
              <a:t> – Lower</a:t>
            </a:r>
            <a:r>
              <a:rPr lang="en-US" baseline="-25000" dirty="0"/>
              <a:t>1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62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  <p:bldP spid="26" grpId="0"/>
      <p:bldP spid="27" grpId="0"/>
      <p:bldP spid="29" grpId="0"/>
      <p:bldP spid="30" grpId="0"/>
      <p:bldP spid="37" grpId="0"/>
      <p:bldP spid="38" grpId="0"/>
      <p:bldP spid="39" grpId="0"/>
      <p:bldP spid="40" grpId="0"/>
      <p:bldP spid="41" grpId="0"/>
      <p:bldP spid="42" grpId="0"/>
      <p:bldP spid="52" grpId="0"/>
      <p:bldP spid="6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"/>
          <p:cNvSpPr txBox="1">
            <a:spLocks noGrp="1"/>
          </p:cNvSpPr>
          <p:nvPr>
            <p:ph type="ctrTitle"/>
          </p:nvPr>
        </p:nvSpPr>
        <p:spPr>
          <a:xfrm>
            <a:off x="463525" y="3148929"/>
            <a:ext cx="5444294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Graphical Displays of Data</a:t>
            </a:r>
            <a:endParaRPr dirty="0"/>
          </a:p>
        </p:txBody>
      </p:sp>
      <p:sp>
        <p:nvSpPr>
          <p:cNvPr id="242" name="Google Shape;242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43" name="Google Shape;243;p15"/>
          <p:cNvSpPr txBox="1"/>
          <p:nvPr/>
        </p:nvSpPr>
        <p:spPr>
          <a:xfrm>
            <a:off x="463525" y="12729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Pie Charts</a:t>
            </a:r>
            <a:endParaRPr dirty="0"/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9831F0D-C8E2-B840-BC4A-D8C184DFA567}"/>
              </a:ext>
            </a:extLst>
          </p:cNvPr>
          <p:cNvGrpSpPr/>
          <p:nvPr/>
        </p:nvGrpSpPr>
        <p:grpSpPr>
          <a:xfrm>
            <a:off x="7218250" y="126225"/>
            <a:ext cx="980775" cy="562200"/>
            <a:chOff x="7218250" y="126225"/>
            <a:chExt cx="980775" cy="562200"/>
          </a:xfrm>
        </p:grpSpPr>
        <p:sp>
          <p:nvSpPr>
            <p:cNvPr id="256" name="Google Shape;256;p16"/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60" name="Google Shape;260;p16"/>
          <p:cNvSpPr txBox="1"/>
          <p:nvPr/>
        </p:nvSpPr>
        <p:spPr>
          <a:xfrm>
            <a:off x="77324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025" name="Picture 7" descr="Creating Pie Graphs | Thoughtful Learning K-12">
            <a:extLst>
              <a:ext uri="{FF2B5EF4-FFF2-40B4-BE49-F238E27FC236}">
                <a16:creationId xmlns:a16="http://schemas.microsoft.com/office/drawing/2014/main" id="{7B055C4E-2F65-C084-661A-9105F13EF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21" y="2888976"/>
            <a:ext cx="2862263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507B98-322A-5258-557E-B3EC7C7A07F6}"/>
              </a:ext>
            </a:extLst>
          </p:cNvPr>
          <p:cNvSpPr txBox="1"/>
          <p:nvPr/>
        </p:nvSpPr>
        <p:spPr>
          <a:xfrm>
            <a:off x="333840" y="1423711"/>
            <a:ext cx="3955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Pie Charts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Compare parts to a whole.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Slices represent the proportion of a category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B6AC60-EFAB-C7DD-16E1-BDC697EA4A65}"/>
              </a:ext>
            </a:extLst>
          </p:cNvPr>
          <p:cNvSpPr txBox="1"/>
          <p:nvPr/>
        </p:nvSpPr>
        <p:spPr>
          <a:xfrm>
            <a:off x="4285617" y="1332105"/>
            <a:ext cx="415544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of Data: Categorical</a:t>
            </a:r>
          </a:p>
          <a:p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Advantages: </a:t>
            </a:r>
          </a:p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Simple and common</a:t>
            </a:r>
            <a:r>
              <a:rPr lang="en-US" sz="2400" dirty="0">
                <a:effectLst/>
              </a:rPr>
              <a:t> 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Disadvantages: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Harder to compare area than heights</a:t>
            </a:r>
            <a:r>
              <a:rPr lang="en-US" sz="2400" dirty="0">
                <a:effectLst/>
              </a:rPr>
              <a:t> 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Not useful when there are lots of categories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Easy to be misleading if visually distorted (3D, one slice is larger) or labels are not clear)</a:t>
            </a:r>
          </a:p>
        </p:txBody>
      </p:sp>
    </p:spTree>
    <p:extLst>
      <p:ext uri="{BB962C8B-B14F-4D97-AF65-F5344CB8AC3E}">
        <p14:creationId xmlns:p14="http://schemas.microsoft.com/office/powerpoint/2010/main" val="2742753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Bar Graphs</a:t>
            </a:r>
            <a:endParaRPr dirty="0"/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9831F0D-C8E2-B840-BC4A-D8C184DFA567}"/>
              </a:ext>
            </a:extLst>
          </p:cNvPr>
          <p:cNvGrpSpPr/>
          <p:nvPr/>
        </p:nvGrpSpPr>
        <p:grpSpPr>
          <a:xfrm>
            <a:off x="7218250" y="126225"/>
            <a:ext cx="980775" cy="562200"/>
            <a:chOff x="7218250" y="126225"/>
            <a:chExt cx="980775" cy="562200"/>
          </a:xfrm>
        </p:grpSpPr>
        <p:sp>
          <p:nvSpPr>
            <p:cNvPr id="256" name="Google Shape;256;p16"/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60" name="Google Shape;260;p16"/>
          <p:cNvSpPr txBox="1"/>
          <p:nvPr/>
        </p:nvSpPr>
        <p:spPr>
          <a:xfrm>
            <a:off x="77324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507B98-322A-5258-557E-B3EC7C7A07F6}"/>
              </a:ext>
            </a:extLst>
          </p:cNvPr>
          <p:cNvSpPr txBox="1"/>
          <p:nvPr/>
        </p:nvSpPr>
        <p:spPr>
          <a:xfrm>
            <a:off x="333840" y="1423711"/>
            <a:ext cx="39557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 Graphs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Height of the bar represents the amount of data</a:t>
            </a:r>
          </a:p>
          <a:p>
            <a:pPr marL="228600" marR="0" indent="22860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each category.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be counts or relative frequencies.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B6AC60-EFAB-C7DD-16E1-BDC697EA4A65}"/>
              </a:ext>
            </a:extLst>
          </p:cNvPr>
          <p:cNvSpPr txBox="1"/>
          <p:nvPr/>
        </p:nvSpPr>
        <p:spPr>
          <a:xfrm>
            <a:off x="4399280" y="1457815"/>
            <a:ext cx="42652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of Data: Categorical</a:t>
            </a:r>
          </a:p>
          <a:p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Advantages: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Simple and common and easy to read</a:t>
            </a:r>
          </a:p>
          <a:p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Disadvantages: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Misleading if: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 Bars are not equal width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 Inconsistent vertical scale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 Vertical scale is truncated (not start at 0)</a:t>
            </a:r>
          </a:p>
        </p:txBody>
      </p:sp>
      <p:pic>
        <p:nvPicPr>
          <p:cNvPr id="2" name="Picture 1" descr="Chart, bar chart&#10;&#10;Description automatically generated">
            <a:extLst>
              <a:ext uri="{FF2B5EF4-FFF2-40B4-BE49-F238E27FC236}">
                <a16:creationId xmlns:a16="http://schemas.microsoft.com/office/drawing/2014/main" id="{FBCA0B30-A80F-6F45-B235-1C14B8DBC4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24" y="2888976"/>
            <a:ext cx="3098800" cy="200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945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Histograms</a:t>
            </a:r>
            <a:endParaRPr dirty="0"/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9831F0D-C8E2-B840-BC4A-D8C184DFA567}"/>
              </a:ext>
            </a:extLst>
          </p:cNvPr>
          <p:cNvGrpSpPr/>
          <p:nvPr/>
        </p:nvGrpSpPr>
        <p:grpSpPr>
          <a:xfrm>
            <a:off x="7218250" y="126225"/>
            <a:ext cx="980775" cy="562200"/>
            <a:chOff x="7218250" y="126225"/>
            <a:chExt cx="980775" cy="562200"/>
          </a:xfrm>
        </p:grpSpPr>
        <p:sp>
          <p:nvSpPr>
            <p:cNvPr id="256" name="Google Shape;256;p16"/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60" name="Google Shape;260;p16"/>
          <p:cNvSpPr txBox="1"/>
          <p:nvPr/>
        </p:nvSpPr>
        <p:spPr>
          <a:xfrm>
            <a:off x="77324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507B98-322A-5258-557E-B3EC7C7A07F6}"/>
              </a:ext>
            </a:extLst>
          </p:cNvPr>
          <p:cNvSpPr txBox="1"/>
          <p:nvPr/>
        </p:nvSpPr>
        <p:spPr>
          <a:xfrm>
            <a:off x="333840" y="1423711"/>
            <a:ext cx="39557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Histograms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Height of the bar represents the amount of data in each class.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be counts or relative frequencies.</a:t>
            </a:r>
            <a:r>
              <a:rPr lang="en-US" sz="2000" dirty="0">
                <a:effectLst/>
              </a:rPr>
              <a:t>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B6AC60-EFAB-C7DD-16E1-BDC697EA4A65}"/>
              </a:ext>
            </a:extLst>
          </p:cNvPr>
          <p:cNvSpPr txBox="1"/>
          <p:nvPr/>
        </p:nvSpPr>
        <p:spPr>
          <a:xfrm>
            <a:off x="3954808" y="1381892"/>
            <a:ext cx="4429955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of Data: Quantitative</a:t>
            </a:r>
          </a:p>
          <a:p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Advantages: </a:t>
            </a:r>
          </a:p>
          <a:p>
            <a:pPr marL="0" marR="0" indent="22860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Simple</a:t>
            </a:r>
          </a:p>
          <a:p>
            <a:pPr marL="0" marR="0" indent="22860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Can show lots of data very concisely</a:t>
            </a:r>
          </a:p>
          <a:p>
            <a:pPr marL="0" marR="0" indent="22860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Shows “shape” or distribution of data</a:t>
            </a:r>
          </a:p>
          <a:p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Disadvantages: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22860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Class width impacts the plot drastically </a:t>
            </a:r>
          </a:p>
          <a:p>
            <a:pPr marL="0" marR="0" indent="22860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Misleading if:</a:t>
            </a:r>
          </a:p>
          <a:p>
            <a:pPr marL="0" marR="0" indent="22860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 Bars are not equal width</a:t>
            </a:r>
          </a:p>
          <a:p>
            <a:pPr marL="0" marR="0" indent="22860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Inconsistent horizontal / vertical scale</a:t>
            </a:r>
          </a:p>
          <a:p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- Vertical scale is truncated (not start at 0)	</a:t>
            </a:r>
            <a:r>
              <a:rPr lang="en-US" sz="2000" dirty="0">
                <a:effectLst/>
              </a:rPr>
              <a:t>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4711BDC6-FA5E-86BA-8D09-EB2142396E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59" y="2942858"/>
            <a:ext cx="2919730" cy="203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555611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434343"/>
      </a:dk1>
      <a:lt1>
        <a:srgbClr val="FFFFFF"/>
      </a:lt1>
      <a:dk2>
        <a:srgbClr val="666666"/>
      </a:dk2>
      <a:lt2>
        <a:srgbClr val="CCCCCC"/>
      </a:lt2>
      <a:accent1>
        <a:srgbClr val="666666"/>
      </a:accent1>
      <a:accent2>
        <a:srgbClr val="000000"/>
      </a:accent2>
      <a:accent3>
        <a:srgbClr val="999999"/>
      </a:accent3>
      <a:accent4>
        <a:srgbClr val="CCCCCC"/>
      </a:accent4>
      <a:accent5>
        <a:srgbClr val="990000"/>
      </a:accent5>
      <a:accent6>
        <a:srgbClr val="CC0000"/>
      </a:accent6>
      <a:hlink>
        <a:srgbClr val="99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3952</TotalTime>
  <Words>510</Words>
  <Application>Microsoft Macintosh PowerPoint</Application>
  <PresentationFormat>On-screen Show (16:9)</PresentationFormat>
  <Paragraphs>118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Roboto Condensed</vt:lpstr>
      <vt:lpstr>Arial</vt:lpstr>
      <vt:lpstr>Roboto Condensed Light</vt:lpstr>
      <vt:lpstr>Arvo</vt:lpstr>
      <vt:lpstr>Calibri</vt:lpstr>
      <vt:lpstr>Salerio template</vt:lpstr>
      <vt:lpstr>11.2 Displaying Data</vt:lpstr>
      <vt:lpstr>Goals for the Day</vt:lpstr>
      <vt:lpstr>Frequency Tables (Distributions)</vt:lpstr>
      <vt:lpstr>Frequency Tables (Distributions)</vt:lpstr>
      <vt:lpstr>Example 1</vt:lpstr>
      <vt:lpstr>Graphical Displays of Data</vt:lpstr>
      <vt:lpstr>Pie Charts</vt:lpstr>
      <vt:lpstr>Bar Graphs</vt:lpstr>
      <vt:lpstr>Histograms</vt:lpstr>
      <vt:lpstr>Line Graphs</vt:lpstr>
      <vt:lpstr>Good Graphs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CHARACTERISTICS AND EXPERIENCES OF SECONDARY MATHEMATICS TEACHERS WITH MATH ANXIETY: A PROPOSAL </dc:title>
  <cp:lastModifiedBy>Colton Gearhart</cp:lastModifiedBy>
  <cp:revision>10</cp:revision>
  <dcterms:modified xsi:type="dcterms:W3CDTF">2024-02-02T18:26:52Z</dcterms:modified>
</cp:coreProperties>
</file>