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344" r:id="rId5"/>
    <p:sldId id="422" r:id="rId6"/>
    <p:sldId id="415" r:id="rId7"/>
    <p:sldId id="319" r:id="rId8"/>
    <p:sldId id="423" r:id="rId9"/>
    <p:sldId id="262" r:id="rId10"/>
    <p:sldId id="408" r:id="rId11"/>
    <p:sldId id="416" r:id="rId12"/>
    <p:sldId id="417" r:id="rId13"/>
    <p:sldId id="418" r:id="rId14"/>
    <p:sldId id="419" r:id="rId15"/>
    <p:sldId id="420" r:id="rId16"/>
    <p:sldId id="333" r:id="rId17"/>
    <p:sldId id="264" r:id="rId18"/>
    <p:sldId id="424" r:id="rId19"/>
    <p:sldId id="425" r:id="rId20"/>
    <p:sldId id="426" r:id="rId21"/>
    <p:sldId id="427" r:id="rId22"/>
    <p:sldId id="421" r:id="rId23"/>
    <p:sldId id="428" r:id="rId24"/>
  </p:sldIdLst>
  <p:sldSz cx="9144000" cy="5143500" type="screen16x9"/>
  <p:notesSz cx="6858000" cy="9144000"/>
  <p:embeddedFontLst>
    <p:embeddedFont>
      <p:font typeface="Arvo" panose="02000000000000000000" pitchFamily="2" charset="77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Roboto Condensed" panose="020F0502020204030204" pitchFamily="34" charset="0"/>
      <p:regular r:id="rId31"/>
      <p:bold r:id="rId32"/>
      <p:italic r:id="rId33"/>
      <p:boldItalic r:id="rId34"/>
    </p:embeddedFont>
    <p:embeddedFont>
      <p:font typeface="Roboto Condensed Light" panose="020F03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/>
    <p:restoredTop sz="94832"/>
  </p:normalViewPr>
  <p:slideViewPr>
    <p:cSldViewPr snapToGrid="0">
      <p:cViewPr varScale="1">
        <p:scale>
          <a:sx n="158" d="100"/>
          <a:sy n="15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041B903B-D3D5-18DE-7200-209EE153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749E536-3281-4533-07C9-CC8EBB1408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44B94A1F-4380-EBE9-5021-CFFDB6712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18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98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13FB8C49-CE32-D7B5-9AF3-88E8F0A05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35FB17D7-AD98-7FF7-F0DE-CA5BB6233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C8E0CBC0-DA69-E0D9-AD76-918F202D2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7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11.1 Statistical</a:t>
            </a:r>
            <a:br>
              <a:rPr lang="en-US" sz="3200" dirty="0"/>
            </a:br>
            <a:r>
              <a:rPr lang="en-US" sz="3200" dirty="0"/>
              <a:t>Studies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r>
              <a:rPr lang="en-US" sz="2000" dirty="0"/>
              <a:t>In the context of observational studies, we need to find a way to pick who/what is going to be included in the sample.</a:t>
            </a:r>
          </a:p>
          <a:p>
            <a:r>
              <a:rPr lang="en-US" sz="2000" dirty="0"/>
              <a:t>Goal: A </a:t>
            </a:r>
            <a:r>
              <a:rPr lang="en-US" sz="2000" b="1" dirty="0"/>
              <a:t>representative sample </a:t>
            </a:r>
            <a:r>
              <a:rPr lang="en-US" sz="2000" dirty="0"/>
              <a:t>– a sample that has the </a:t>
            </a:r>
            <a:r>
              <a:rPr lang="en-US" sz="2000" u="sng" dirty="0"/>
              <a:t>same relevant characteristics</a:t>
            </a:r>
            <a:r>
              <a:rPr lang="en-US" sz="2000" dirty="0"/>
              <a:t> as the population AND does not favor one group of the population over another.</a:t>
            </a:r>
          </a:p>
          <a:p>
            <a:r>
              <a:rPr lang="en-US" sz="2000" dirty="0"/>
              <a:t>Many different methods for sampling.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ACC815-EECF-DB7B-3CCF-1608539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572" r="53137" b="52381"/>
          <a:stretch/>
        </p:blipFill>
        <p:spPr>
          <a:xfrm>
            <a:off x="5513725" y="1781174"/>
            <a:ext cx="2847975" cy="249408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2038350"/>
            <a:ext cx="4699083" cy="2563249"/>
          </a:xfrm>
        </p:spPr>
        <p:txBody>
          <a:bodyPr anchor="t"/>
          <a:lstStyle/>
          <a:p>
            <a:r>
              <a:rPr lang="en-US" sz="2000" b="1" dirty="0"/>
              <a:t>Random Sample </a:t>
            </a:r>
            <a:r>
              <a:rPr lang="en-US" sz="2000" dirty="0"/>
              <a:t>– every member of the population has </a:t>
            </a:r>
            <a:r>
              <a:rPr lang="en-US" sz="2000" u="sng" dirty="0"/>
              <a:t>an equal chance of being selected</a:t>
            </a:r>
          </a:p>
          <a:p>
            <a:pPr lvl="1"/>
            <a:r>
              <a:rPr lang="en-US" sz="2000" dirty="0"/>
              <a:t>This is generally desirable but can be difficult to achieve.</a:t>
            </a: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5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Stratified Random Sample </a:t>
            </a:r>
            <a:r>
              <a:rPr lang="en-US" sz="2000" dirty="0"/>
              <a:t>– </a:t>
            </a:r>
            <a:r>
              <a:rPr lang="en-US" sz="2000" u="sng" dirty="0"/>
              <a:t>dividing the population into homogeneous (similar characteristics) groups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Stratify the population  - divide the population into similar groups (e.g., based on age or gender)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Take random sample from each group (strata)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Combine the groups from each strata to form your sample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ACD6-A867-1987-9DC2-F2DAB77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00" y="1872174"/>
            <a:ext cx="236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56" y="1389626"/>
            <a:ext cx="5120880" cy="2563249"/>
          </a:xfrm>
        </p:spPr>
        <p:txBody>
          <a:bodyPr anchor="t"/>
          <a:lstStyle/>
          <a:p>
            <a:r>
              <a:rPr lang="en-US" sz="1800" b="1" dirty="0"/>
              <a:t>Cluster Sample </a:t>
            </a:r>
            <a:r>
              <a:rPr lang="en-US" sz="1800" dirty="0"/>
              <a:t>– </a:t>
            </a:r>
            <a:r>
              <a:rPr lang="en-US" sz="1800" u="sng" dirty="0"/>
              <a:t>dividing the population into mini-populations</a:t>
            </a:r>
            <a:r>
              <a:rPr lang="en-US" sz="1800" dirty="0"/>
              <a:t>. This gives us an unbiased sample and is often a more practical / affordable method.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Split the population into representative groups called clusters (should resemble overall population)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Use random sampling to select several whole clusters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Perform a census of each selected (collect data from every member).</a:t>
            </a:r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E400-2011-A8EE-0B5A-D297BD94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99" y="1819275"/>
            <a:ext cx="2616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</p:spPr>
            <p:txBody>
              <a:bodyPr anchor="t"/>
              <a:lstStyle/>
              <a:p>
                <a:r>
                  <a:rPr lang="en-US" sz="2000" b="1" dirty="0"/>
                  <a:t>Systematic Sample </a:t>
                </a:r>
                <a:r>
                  <a:rPr lang="en-US" sz="2000" dirty="0"/>
                  <a:t>– selecting </a:t>
                </a:r>
                <a:r>
                  <a:rPr lang="en-US" sz="2000" u="sng" dirty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u="sng" dirty="0"/>
                  <a:t> member</a:t>
                </a:r>
                <a:r>
                  <a:rPr lang="en-US" sz="2000" dirty="0"/>
                  <a:t> of the population </a:t>
                </a:r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  <a:blipFill>
                <a:blip r:embed="rId2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F0C646-896A-B92A-4646-E280D0E8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99" y="1860550"/>
            <a:ext cx="2197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592" y="1754430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Convenience Sample </a:t>
            </a:r>
            <a:r>
              <a:rPr lang="en-US" sz="2000" dirty="0"/>
              <a:t>– </a:t>
            </a:r>
            <a:r>
              <a:rPr lang="en-US" sz="2000" u="sng" dirty="0"/>
              <a:t>include individuals who are convenient to sample</a:t>
            </a:r>
            <a:r>
              <a:rPr lang="en-US" sz="2000" dirty="0"/>
              <a:t> (for the researcher); AVOID!</a:t>
            </a:r>
          </a:p>
          <a:p>
            <a:pPr lvl="1"/>
            <a:r>
              <a:rPr lang="en-US" sz="2000" dirty="0"/>
              <a:t>This group may not be representative of population</a:t>
            </a:r>
          </a:p>
          <a:p>
            <a:pPr lvl="1"/>
            <a:r>
              <a:rPr lang="en-US" sz="2000" dirty="0"/>
              <a:t>Frequently leads to biased results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A59DA84-9CD2-935E-7CB1-AB0ED24D8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25" y="1924685"/>
            <a:ext cx="2530475" cy="22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dirty="0"/>
              <a:t>Describe how you could obtain a sample to answer the question below using each of the following types of sampling methods.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 want to determine the proportion of MATH 125 students that has a Mac laptop.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Random</a:t>
            </a:r>
            <a:r>
              <a:rPr lang="en-US" sz="1600" dirty="0"/>
              <a:t> – Randomly ask 10 students from class</a:t>
            </a:r>
          </a:p>
          <a:p>
            <a:pPr marL="76200" indent="0">
              <a:buFont typeface="Roboto Condensed Light"/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b="1" dirty="0"/>
              <a:t>Stratified</a:t>
            </a:r>
            <a:r>
              <a:rPr lang="en-US" sz="1600" dirty="0"/>
              <a:t> – Randomly sample 5 students from the list of Freshman and Sophomores respectively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12133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Cluster</a:t>
            </a:r>
            <a:r>
              <a:rPr lang="en-US" sz="1600" dirty="0"/>
              <a:t> – Randomly sample 3 tables; ask everyone in that (take a census of the) table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Font typeface="Roboto Condensed Light"/>
              <a:buNone/>
            </a:pPr>
            <a:r>
              <a:rPr lang="en-US" sz="1600" b="1" dirty="0"/>
              <a:t>Systematic</a:t>
            </a:r>
            <a:r>
              <a:rPr lang="en-US" sz="1600" dirty="0"/>
              <a:t> – choose every 4</a:t>
            </a:r>
            <a:r>
              <a:rPr lang="en-US" sz="1600" baseline="30000" dirty="0"/>
              <a:t>th</a:t>
            </a:r>
            <a:r>
              <a:rPr lang="en-US" sz="1600" dirty="0"/>
              <a:t> student off the roster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39087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sz="1600" b="1" dirty="0"/>
              <a:t>Convenience</a:t>
            </a:r>
            <a:r>
              <a:rPr lang="en-US" sz="1600" dirty="0"/>
              <a:t> – Ask the 5 students closest to me 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29B9-AE84-CD71-435F-73F21D1C3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36F7-5BB3-0C28-0971-DF46AF76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AD211-2C6E-BD69-4422-92ACE6DC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pPr marL="342900" indent="-342900"/>
            <a:r>
              <a:rPr lang="en-US" sz="2000" b="1" dirty="0"/>
              <a:t>Explanatory Variable</a:t>
            </a:r>
          </a:p>
          <a:p>
            <a:pPr marL="800100" lvl="1" indent="-342900"/>
            <a:r>
              <a:rPr lang="en-US" sz="2000" dirty="0"/>
              <a:t>The variable(s) being used to </a:t>
            </a:r>
            <a:r>
              <a:rPr lang="en-US" sz="2000" b="1" dirty="0"/>
              <a:t>explain</a:t>
            </a:r>
            <a:r>
              <a:rPr lang="en-US" sz="2000" dirty="0"/>
              <a:t> a response (the variable doing the explaining).</a:t>
            </a:r>
          </a:p>
          <a:p>
            <a:pPr marL="342900" indent="-342900"/>
            <a:r>
              <a:rPr lang="en-US" sz="2000" b="1" dirty="0"/>
              <a:t>Response Variable</a:t>
            </a:r>
          </a:p>
          <a:p>
            <a:pPr marL="800100" lvl="1" indent="-342900"/>
            <a:r>
              <a:rPr lang="en-US" sz="2000" dirty="0"/>
              <a:t>The variable we are ultimately interested in (the one trying to be explained).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i="1" dirty="0"/>
              <a:t>Our GOAL is to see if we can describe our response with an explanatory variable(s).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5F15-AC14-0154-9737-C32F2578C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D29A09-5783-DFF5-991C-3698B205863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D3BC8698-24FC-707E-ED62-10EB1B54B32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2258B2C5-8927-1231-8006-ADA88E8D14F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3EF21E7D-D15F-25F9-B8B5-50E118C335C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23D3F782-9879-0481-C2CF-F905305103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5C89EFAE-42C7-0B00-D8DC-013A95B6F4B8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64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9A93-5C23-2A1C-2E5D-6D5B0A2B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D815-00F2-1B31-7CA0-3D05C680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4628-4B7F-AE90-907E-5D8F019F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7577166" cy="3145500"/>
          </a:xfrm>
        </p:spPr>
        <p:txBody>
          <a:bodyPr/>
          <a:lstStyle/>
          <a:p>
            <a:pPr marL="152396" indent="0">
              <a:lnSpc>
                <a:spcPct val="115000"/>
              </a:lnSpc>
              <a:buClr>
                <a:schemeClr val="accent3"/>
              </a:buClr>
              <a:buNone/>
            </a:pPr>
            <a:endParaRPr lang="en-US" sz="1400" u="sng" dirty="0"/>
          </a:p>
          <a:p>
            <a:pPr>
              <a:spcBef>
                <a:spcPts val="1333"/>
              </a:spcBef>
            </a:pPr>
            <a:r>
              <a:rPr lang="en-US" sz="1400" b="1" dirty="0"/>
              <a:t>Subjects </a:t>
            </a:r>
            <a:r>
              <a:rPr lang="en-US" sz="1400" dirty="0"/>
              <a:t>(also called </a:t>
            </a:r>
            <a:r>
              <a:rPr lang="en-US" sz="1400" b="1" dirty="0"/>
              <a:t>Experimental Units</a:t>
            </a:r>
            <a:r>
              <a:rPr lang="en-US" sz="1400" dirty="0"/>
              <a:t>) are what the </a:t>
            </a:r>
            <a:r>
              <a:rPr lang="en-US" sz="1400" i="1" dirty="0"/>
              <a:t>treatment</a:t>
            </a:r>
            <a:r>
              <a:rPr lang="en-US" sz="1400" dirty="0"/>
              <a:t> is being </a:t>
            </a:r>
            <a:r>
              <a:rPr lang="en-US" sz="1400" i="1" dirty="0"/>
              <a:t>applied</a:t>
            </a:r>
            <a:r>
              <a:rPr lang="en-US" sz="1400" dirty="0"/>
              <a:t> to.</a:t>
            </a:r>
          </a:p>
          <a:p>
            <a:pPr>
              <a:spcBef>
                <a:spcPts val="1333"/>
              </a:spcBef>
            </a:pPr>
            <a:r>
              <a:rPr lang="en-US" sz="1400" b="1" dirty="0"/>
              <a:t>Treatment </a:t>
            </a:r>
            <a:r>
              <a:rPr lang="en-US" sz="1400" dirty="0"/>
              <a:t>is the </a:t>
            </a:r>
            <a:r>
              <a:rPr lang="en-US" sz="1400" i="1" dirty="0"/>
              <a:t>experimental condition.</a:t>
            </a:r>
            <a:endParaRPr lang="en-US" sz="1400" b="1" dirty="0"/>
          </a:p>
          <a:p>
            <a:pPr marL="76200" indent="0">
              <a:spcBef>
                <a:spcPts val="1333"/>
              </a:spcBef>
              <a:buNone/>
            </a:pPr>
            <a:r>
              <a:rPr lang="en-US" sz="1400" u="sng" dirty="0"/>
              <a:t>Different Groups in an Experiment</a:t>
            </a:r>
            <a:endParaRPr lang="en-US" sz="1400" dirty="0"/>
          </a:p>
          <a:p>
            <a:pPr>
              <a:spcBef>
                <a:spcPts val="1333"/>
              </a:spcBef>
            </a:pPr>
            <a:r>
              <a:rPr lang="en-US" sz="1400" b="1" dirty="0"/>
              <a:t>Treatment Groups – </a:t>
            </a:r>
            <a:r>
              <a:rPr lang="en-US" sz="1400" dirty="0"/>
              <a:t>The group the receives the treatment.</a:t>
            </a:r>
            <a:endParaRPr lang="en-US" sz="1400" b="1" dirty="0"/>
          </a:p>
          <a:p>
            <a:pPr>
              <a:spcBef>
                <a:spcPts val="1333"/>
              </a:spcBef>
            </a:pPr>
            <a:r>
              <a:rPr lang="en-US" sz="1400" b="1" dirty="0"/>
              <a:t>Control Group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The group that does not receive the treatment.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We have a control group to compare our treatment groups to.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We have to know what the “base” level of our response 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3701-8478-2138-1716-0FF0257958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805EA3-098A-628C-ADC8-D4DD788C0A13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7603440C-6728-92E0-096C-D1E957D7A9A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5B024F47-9B8A-703F-1DD2-3B7E651A104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76B29E30-57B5-7511-AB1A-70834D24A1FD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5481CF51-E4D0-18C2-EC64-B5FC5C21B903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F3B7213A-447B-226F-CB45-8F677AD2B85B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863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Observational Studies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Definitions / Key Ideas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2643-BCDA-094B-AB04-4A96532DC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8ACE-9BA3-1ECB-7F34-8C86E416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0224-134F-959C-4A1A-B0D041FB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07" y="1512104"/>
            <a:ext cx="4581266" cy="3145500"/>
          </a:xfrm>
        </p:spPr>
        <p:txBody>
          <a:bodyPr/>
          <a:lstStyle/>
          <a:p>
            <a:pPr marL="152396" indent="0">
              <a:lnSpc>
                <a:spcPct val="115000"/>
              </a:lnSpc>
              <a:buClr>
                <a:schemeClr val="accent3"/>
              </a:buClr>
              <a:buNone/>
            </a:pPr>
            <a:endParaRPr lang="en-US" sz="1400" u="sng" dirty="0"/>
          </a:p>
          <a:p>
            <a:pPr>
              <a:spcBef>
                <a:spcPts val="1333"/>
              </a:spcBef>
              <a:buFont typeface="+mj-lt"/>
              <a:buAutoNum type="arabicPeriod"/>
            </a:pPr>
            <a:r>
              <a:rPr lang="en-US" sz="1400" dirty="0"/>
              <a:t>Randomize the control and treatment groups.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Equalize effects of known and unknown variation.</a:t>
            </a:r>
          </a:p>
          <a:p>
            <a:pPr>
              <a:spcBef>
                <a:spcPts val="1333"/>
              </a:spcBef>
              <a:buFont typeface="+mj-lt"/>
              <a:buAutoNum type="arabicPeriod"/>
            </a:pPr>
            <a:r>
              <a:rPr lang="en-US" sz="1400" dirty="0"/>
              <a:t>Control for outside effects on the variable.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Make conditions as similar as possible for all groups so that the only difference is the imposed treatment</a:t>
            </a:r>
          </a:p>
          <a:p>
            <a:pPr>
              <a:spcBef>
                <a:spcPts val="1333"/>
              </a:spcBef>
              <a:buFont typeface="+mj-lt"/>
              <a:buAutoNum type="arabicPeriod"/>
            </a:pPr>
            <a:r>
              <a:rPr lang="en-US" sz="1400" dirty="0"/>
              <a:t>Replicate the experiment a significant number of times to see meaningful patterns.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Apply each treatment to a number of subjects.</a:t>
            </a:r>
          </a:p>
          <a:p>
            <a:pPr marL="533400" lvl="1" indent="0">
              <a:spcBef>
                <a:spcPts val="1333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4D83B-548E-1D10-F804-CF7B829A2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42D7B3-4943-7F19-4A5A-C85782BD69F5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1C2259B4-3317-DB0C-4673-EF96D016870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88B5934A-2E9C-5B31-36AA-73BD610A83D9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3AE243DD-446B-5495-D93D-8192D5CBD9F0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DCAD7B4C-03A8-2C71-D63D-51BC43ED719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C51F3D2A-9E27-7CA7-585A-94F26807384C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" name="Picture 1" descr="A flowchart that presents a beginning and an end with two paths. The beginning is Random Assignment and the end is Compare Pain Episodes. The first path goes from Random Assignment to Group 1: 152 patients to Treatment 1: Hydroxyurea to Compare Pain Episodes. The second path goes from Random Assignment to Group 2: 147 patients to Treatment 2: Placebo to Compare Pain Episodes.">
            <a:extLst>
              <a:ext uri="{FF2B5EF4-FFF2-40B4-BE49-F238E27FC236}">
                <a16:creationId xmlns:a16="http://schemas.microsoft.com/office/drawing/2014/main" id="{A0076A13-2D1A-341D-2889-0817121243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/>
        </p:blipFill>
        <p:spPr bwMode="auto">
          <a:xfrm>
            <a:off x="4498986" y="1403012"/>
            <a:ext cx="4047514" cy="86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1;p34">
            <a:extLst>
              <a:ext uri="{FF2B5EF4-FFF2-40B4-BE49-F238E27FC236}">
                <a16:creationId xmlns:a16="http://schemas.microsoft.com/office/drawing/2014/main" id="{C8426A87-C04F-3E90-9010-86AB64E171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24" y="2571750"/>
            <a:ext cx="4501976" cy="182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75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4756-2923-F81A-D935-3671BCC8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D19A-2546-F9A1-1512-B004B4CA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4C9D-E192-F31D-859D-73AD0B5B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566" y="1089712"/>
            <a:ext cx="7000784" cy="3145500"/>
          </a:xfrm>
        </p:spPr>
        <p:txBody>
          <a:bodyPr/>
          <a:lstStyle/>
          <a:p>
            <a:pPr marL="152396" indent="0">
              <a:lnSpc>
                <a:spcPct val="115000"/>
              </a:lnSpc>
              <a:buClr>
                <a:schemeClr val="accent3"/>
              </a:buClr>
              <a:buNone/>
            </a:pPr>
            <a:endParaRPr lang="en-US" sz="1400" u="sng" dirty="0"/>
          </a:p>
          <a:p>
            <a:pPr>
              <a:spcBef>
                <a:spcPts val="1333"/>
              </a:spcBef>
            </a:pPr>
            <a:r>
              <a:rPr lang="en-US" sz="1400" dirty="0"/>
              <a:t>Experiments can get complicated, lots of things to consider. These include but are not limited to: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Placebo and its effects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Single- or double-blind studies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Confounding variables</a:t>
            </a:r>
          </a:p>
          <a:p>
            <a:pPr lvl="1">
              <a:spcBef>
                <a:spcPts val="1333"/>
              </a:spcBef>
            </a:pPr>
            <a:r>
              <a:rPr lang="en-US" sz="1400" dirty="0"/>
              <a:t>Blocking</a:t>
            </a:r>
          </a:p>
          <a:p>
            <a:pPr marL="533400" lvl="1" indent="0">
              <a:spcBef>
                <a:spcPts val="1333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0089-C066-2050-B500-1113A8CD1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BD344-4E34-AD9E-0B9D-7E65B2A80EC6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38C443DB-36F0-D9BF-F51A-7F873C33FDE6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1A3C3BE4-03C3-C28D-FB8D-4004C35F2E23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6C46900C-AB24-8D6D-37E0-A937B82CAB55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E8DA78FC-BBAC-1E5A-2232-6E47AF32FAC8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D2D1390F-003A-94C0-79E7-33ED22E9EB2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6552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F6B9F4-1B6A-E6FC-A7E8-48D20D75DE8A}"/>
              </a:ext>
            </a:extLst>
          </p:cNvPr>
          <p:cNvSpPr/>
          <p:nvPr/>
        </p:nvSpPr>
        <p:spPr>
          <a:xfrm>
            <a:off x="183237" y="2610612"/>
            <a:ext cx="8859295" cy="25011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b="1" dirty="0"/>
              <a:t>Describe how you could obtain a sample to answer the question below using each of the following types of sampling methods.</a:t>
            </a: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You are tasked with conducting a survey to answer the question, “What is the favorite subjects of students who attend East High School?”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 – Get a list of all student names and randomly select 10 names 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(could number each name and randomly generate 10 numbers)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Stratified</a:t>
            </a:r>
            <a:r>
              <a:rPr lang="en-US" sz="1200" dirty="0">
                <a:solidFill>
                  <a:schemeClr val="bg1"/>
                </a:solidFill>
              </a:rPr>
              <a:t> –Divide students by grade level OR by social group  band, football, etc.) and then randomly sample within each group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(Students are the same WITHIN each group, but different ACROSS groups)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34900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Cluster</a:t>
            </a:r>
            <a:r>
              <a:rPr lang="en-US" sz="1200" dirty="0">
                <a:solidFill>
                  <a:schemeClr val="bg1"/>
                </a:solidFill>
              </a:rPr>
              <a:t> – Randomly sample 5 classrooms OR buses, and then ask every student in each.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(Should be a mix of students in each cluster, all clusters  same)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Systematic</a:t>
            </a:r>
            <a:r>
              <a:rPr lang="en-US" sz="1200" dirty="0">
                <a:solidFill>
                  <a:schemeClr val="bg1"/>
                </a:solidFill>
              </a:rPr>
              <a:t> – Ask every 5th student that arrives in the morning.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Get a list of all students names and select every 10th name.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46112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Convenience</a:t>
            </a:r>
            <a:r>
              <a:rPr lang="en-US" sz="1200" dirty="0">
                <a:solidFill>
                  <a:schemeClr val="bg1"/>
                </a:solidFill>
              </a:rPr>
              <a:t> – Walk through hallway and ask first 20 students you pass.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(Bad because maybe I am by the chem lab and only ask chem students; their opinions might not match the overall student body’s opinion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F753C-EF37-71ED-D6CF-DB6F87BB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1978-24F6-F4F9-2B37-836B229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5D8-FA68-A1AC-7516-83F42480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r>
              <a:rPr lang="en-US" sz="1600" b="1" dirty="0"/>
              <a:t>Identify the response variable, subjects, and treatment for the following experiment:</a:t>
            </a:r>
          </a:p>
          <a:p>
            <a:pPr marL="76200" indent="0">
              <a:buNone/>
            </a:pPr>
            <a:r>
              <a:rPr lang="en-US" sz="1600" b="1" dirty="0"/>
              <a:t> The MATH 125 team is interested if the amount of sleep affects students’ memory of a 5-minute video shown in class. 25 students were randomly chosen to sleep for 6 hours, another 30 were randomly chosen to sleep for 8 hours; the rest of the class (28 students) were assigned to sleep for 10 hours. Students were then scored on the amount they were able to remember on the video.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58002-0B61-5361-5B22-A08EC3B914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4D523-B6D2-755D-8408-3F098445983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C6411E79-6C0C-3BFB-DBFD-EFAD80D5300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830FF8B3-8768-FC71-5E57-E3667CD43CE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84480164-C92A-A3DB-8F23-E48AFE8A535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28C4B266-6838-EEAE-3889-4B9482234E8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CE48008F-9453-6BEA-6A9B-B15DF6669409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BA063-CA9A-59B1-82FF-DEC148890115}"/>
              </a:ext>
            </a:extLst>
          </p:cNvPr>
          <p:cNvGrpSpPr/>
          <p:nvPr/>
        </p:nvGrpSpPr>
        <p:grpSpPr>
          <a:xfrm>
            <a:off x="5610824" y="3395765"/>
            <a:ext cx="3366725" cy="982524"/>
            <a:chOff x="1545580" y="4213061"/>
            <a:chExt cx="3366725" cy="9825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D19EECC-E87B-1133-0A08-E3DCAF72E999}"/>
                </a:ext>
              </a:extLst>
            </p:cNvPr>
            <p:cNvSpPr/>
            <p:nvPr/>
          </p:nvSpPr>
          <p:spPr>
            <a:xfrm>
              <a:off x="1545580" y="4296871"/>
              <a:ext cx="3228722" cy="814904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0D9C0E15-9D28-ADF1-6DBE-D70EA7BBE80B}"/>
                </a:ext>
              </a:extLst>
            </p:cNvPr>
            <p:cNvSpPr txBox="1">
              <a:spLocks/>
            </p:cNvSpPr>
            <p:nvPr/>
          </p:nvSpPr>
          <p:spPr>
            <a:xfrm>
              <a:off x="1610316" y="4213061"/>
              <a:ext cx="3301989" cy="982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Response variable</a:t>
              </a:r>
              <a:r>
                <a:rPr lang="en-US" sz="1200" dirty="0">
                  <a:solidFill>
                    <a:schemeClr val="bg1"/>
                  </a:solidFill>
                </a:rPr>
                <a:t> – Score on video</a:t>
              </a:r>
            </a:p>
            <a:p>
              <a:pPr marL="76200" indent="0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Subjects – Students</a:t>
              </a:r>
            </a:p>
            <a:p>
              <a:pPr marL="76200" indent="0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Treatment – Amount of sleep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3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 / Key Ideas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Statistics?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90"/>
            <a:ext cx="7498234" cy="766200"/>
          </a:xfrm>
        </p:spPr>
        <p:txBody>
          <a:bodyPr anchor="t"/>
          <a:lstStyle/>
          <a:p>
            <a:r>
              <a:rPr lang="en-US" sz="1800" b="1" dirty="0"/>
              <a:t>Statistics</a:t>
            </a:r>
            <a:r>
              <a:rPr lang="en-US" sz="1800" dirty="0"/>
              <a:t> is the science of gathering, describing, and analyzing data.  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26" name="Picture 2" descr="The Importance of Statistics Concepts in Data Science and Machine Learning  | by Yennhi95zz | Medium">
            <a:extLst>
              <a:ext uri="{FF2B5EF4-FFF2-40B4-BE49-F238E27FC236}">
                <a16:creationId xmlns:a16="http://schemas.microsoft.com/office/drawing/2014/main" id="{F9011DE7-513C-58E8-DAA0-60B66CB7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86" y="2289690"/>
            <a:ext cx="2429577" cy="244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8DAD2D51-9D50-399D-C3B8-25755242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E4B3A2F2-8FB2-CA7C-31DA-6BDA912C4D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vs Sample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5FEAA7-869D-D677-0F55-69F49E07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4813659" cy="3217457"/>
          </a:xfrm>
        </p:spPr>
        <p:txBody>
          <a:bodyPr anchor="t"/>
          <a:lstStyle/>
          <a:p>
            <a:r>
              <a:rPr lang="en-US" sz="1800" b="1" dirty="0"/>
              <a:t>Population</a:t>
            </a:r>
            <a:r>
              <a:rPr lang="en-US" sz="1800" dirty="0"/>
              <a:t> – the particular group of interest in a study</a:t>
            </a:r>
          </a:p>
          <a:p>
            <a:pPr lvl="1"/>
            <a:r>
              <a:rPr lang="en-US" sz="1800" u="sng" dirty="0"/>
              <a:t>The set of all individuals/objects of interest</a:t>
            </a:r>
          </a:p>
          <a:p>
            <a:r>
              <a:rPr lang="en-US" sz="1800" b="1" dirty="0"/>
              <a:t>Sample</a:t>
            </a:r>
            <a:r>
              <a:rPr lang="en-US" sz="1800" dirty="0"/>
              <a:t> – </a:t>
            </a:r>
            <a:r>
              <a:rPr lang="en-US" sz="1800" u="sng" dirty="0"/>
              <a:t>a subset of the individuals/objects </a:t>
            </a:r>
            <a:r>
              <a:rPr lang="en-US" sz="1800" dirty="0"/>
              <a:t>from the population of interest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75A88135-7EB3-9174-E7DA-D71A779DEF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2476CB8D-A475-F61D-CDAD-761C104836DE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CA04B206-293F-45FD-3879-73179F2383C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FBE30E5-349A-9975-E9C5-B7E26F6C63B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4BDC06A1-A94E-A679-EED3-FB9C6F04D56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91242F86-D878-B706-4FB2-EC03F860CF15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EA80A79B-F88B-FE4F-6BC9-E7CE8C6AF904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FEDAF95D-CE8C-A3E6-8B05-3484C17C33B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76D492D7-EBF1-2D43-E5E1-A77BEAAF5500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14860E5B-2CCA-6726-D182-5A477F239863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4728C742-476A-279B-FF4D-3B67F4B1EEB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A38D9427-A7BF-A476-50B4-5C4DD9D91053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1B2809-F7FE-463D-B041-9197E4DEF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2" y="1987211"/>
            <a:ext cx="3646635" cy="21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vs Sample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u="sng" dirty="0"/>
              <a:t>Example</a:t>
            </a:r>
          </a:p>
          <a:p>
            <a:pPr marL="76200" indent="0">
              <a:buNone/>
            </a:pPr>
            <a:r>
              <a:rPr lang="en-US" dirty="0"/>
              <a:t>Let’s say we want to know if Indiana is a cat or dog state.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population?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sample?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86E317-9904-02FB-EF9B-EAFE297E6F21}"/>
              </a:ext>
            </a:extLst>
          </p:cNvPr>
          <p:cNvSpPr/>
          <p:nvPr/>
        </p:nvSpPr>
        <p:spPr>
          <a:xfrm>
            <a:off x="3324225" y="2874632"/>
            <a:ext cx="3392164" cy="5789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 person in ALL of Indiana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661042-ED60-A276-253F-DE6193CCFA4D}"/>
              </a:ext>
            </a:extLst>
          </p:cNvPr>
          <p:cNvSpPr/>
          <p:nvPr/>
        </p:nvSpPr>
        <p:spPr>
          <a:xfrm>
            <a:off x="3390563" y="3707722"/>
            <a:ext cx="3078092" cy="7107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Everybody in Muncie ONLY</a:t>
            </a:r>
          </a:p>
        </p:txBody>
      </p:sp>
    </p:spTree>
    <p:extLst>
      <p:ext uri="{BB962C8B-B14F-4D97-AF65-F5344CB8AC3E}">
        <p14:creationId xmlns:p14="http://schemas.microsoft.com/office/powerpoint/2010/main" val="8387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vs Statistic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b="1" dirty="0"/>
              <a:t>(Population) Parameter</a:t>
            </a:r>
            <a:r>
              <a:rPr lang="en-US" sz="2000" dirty="0"/>
              <a:t> – a fixed numerical value that </a:t>
            </a:r>
            <a:r>
              <a:rPr lang="en-US" sz="2000" u="sng" dirty="0"/>
              <a:t>describes the population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all of Indiana who prefer cats</a:t>
            </a:r>
          </a:p>
          <a:p>
            <a:pPr lvl="1"/>
            <a:r>
              <a:rPr lang="en-US" sz="2000" dirty="0"/>
              <a:t>Would need to take a </a:t>
            </a:r>
            <a:r>
              <a:rPr lang="en-US" sz="2000" b="1" dirty="0"/>
              <a:t>census</a:t>
            </a:r>
            <a:r>
              <a:rPr lang="en-US" sz="2000" dirty="0"/>
              <a:t> (</a:t>
            </a:r>
            <a:r>
              <a:rPr lang="en-US" sz="2000" u="sng" dirty="0"/>
              <a:t>ask everyone in the population</a:t>
            </a:r>
            <a:r>
              <a:rPr lang="en-US" sz="2000" dirty="0"/>
              <a:t>) to know this value (or estimate it)</a:t>
            </a:r>
          </a:p>
          <a:p>
            <a:r>
              <a:rPr lang="en-US" sz="2000" b="1" dirty="0"/>
              <a:t>(Sample) Statistic</a:t>
            </a:r>
            <a:r>
              <a:rPr lang="en-US" sz="2000" dirty="0"/>
              <a:t> – </a:t>
            </a:r>
            <a:r>
              <a:rPr lang="en-US" sz="2000" u="sng" dirty="0"/>
              <a:t>a numerical value that describes the sample that can vary from sample to sample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Muncie who prefer cats (will be different than for Indy)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9767B3A7-42EA-B0E1-94A6-6F7247285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0B8CD5BC-7A85-AC1C-95CC-3F26C60E4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Observational Study vs Experiment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4707B-738A-CB70-DEE4-16E29EE7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An </a:t>
            </a:r>
            <a:r>
              <a:rPr lang="en-US" sz="2000" b="1" dirty="0"/>
              <a:t>observational study</a:t>
            </a:r>
            <a:r>
              <a:rPr lang="en-US" sz="2000" dirty="0"/>
              <a:t> observes existing data.</a:t>
            </a:r>
          </a:p>
          <a:p>
            <a:pPr lvl="1"/>
            <a:r>
              <a:rPr lang="en-US" sz="2000" dirty="0"/>
              <a:t>Does not impose any restraints (no random assignment).</a:t>
            </a:r>
          </a:p>
          <a:p>
            <a:pPr lvl="1"/>
            <a:r>
              <a:rPr lang="en-US" sz="2000" dirty="0"/>
              <a:t>Can reveal association or correlation between variables, but not causation.</a:t>
            </a:r>
            <a:endParaRPr lang="en-US" sz="2000" b="1" dirty="0"/>
          </a:p>
          <a:p>
            <a:r>
              <a:rPr lang="en-US" sz="2000" dirty="0"/>
              <a:t>An </a:t>
            </a:r>
            <a:r>
              <a:rPr lang="en-US" sz="2000" b="1" dirty="0"/>
              <a:t>experiment </a:t>
            </a:r>
            <a:r>
              <a:rPr lang="en-US" sz="2000" dirty="0"/>
              <a:t>generates data to help identify cause-and-effect relationships.</a:t>
            </a:r>
          </a:p>
          <a:p>
            <a:pPr lvl="1"/>
            <a:r>
              <a:rPr lang="en-US" sz="2000" dirty="0"/>
              <a:t>Imposes treatments and controls randomly to groups.</a:t>
            </a:r>
          </a:p>
          <a:p>
            <a:pPr lvl="1"/>
            <a:r>
              <a:rPr lang="en-US" sz="1800" dirty="0"/>
              <a:t>More accurate to determine a relationship between the explanatory variable and response.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552A30EC-8B43-34C6-C27A-978D809BA3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30AD67B3-A991-9049-6A2A-F3DAA1F237E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FFEBF99F-DADB-1E52-FA24-B75772767DCB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E742AC07-2A7D-5A0D-0E65-0FF8900E5957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5E4D6677-87DA-6E69-55FF-961C8E77576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C773416-074B-E5B0-0FFD-2BAF6A54ABC8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2B39A0-3DFE-45F2-EDD3-A9C3B484168B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57581774-B6F8-6B66-6756-367349B0798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>
              <a:extLst>
                <a:ext uri="{FF2B5EF4-FFF2-40B4-BE49-F238E27FC236}">
                  <a16:creationId xmlns:a16="http://schemas.microsoft.com/office/drawing/2014/main" id="{3170867C-8766-8F51-3964-E087ABE7D388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D7632383-2DBF-0B7B-728D-2517CF8EC8F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85291B1B-DCAD-6F67-B052-6E9AC9A01D7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>
            <a:extLst>
              <a:ext uri="{FF2B5EF4-FFF2-40B4-BE49-F238E27FC236}">
                <a16:creationId xmlns:a16="http://schemas.microsoft.com/office/drawing/2014/main" id="{B81A6AB9-0E93-03FB-6B65-3F8B3949E75F}"/>
              </a:ext>
            </a:extLst>
          </p:cNvPr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981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Observational Studies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1219</Words>
  <Application>Microsoft Macintosh PowerPoint</Application>
  <PresentationFormat>On-screen Show (16:9)</PresentationFormat>
  <Paragraphs>172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Roboto Condensed Light</vt:lpstr>
      <vt:lpstr>Arvo</vt:lpstr>
      <vt:lpstr>Arial</vt:lpstr>
      <vt:lpstr>Roboto Condensed</vt:lpstr>
      <vt:lpstr>Salerio template</vt:lpstr>
      <vt:lpstr>11.1 Statistical Studies</vt:lpstr>
      <vt:lpstr>Goals for the Day</vt:lpstr>
      <vt:lpstr>Definitions / Key Ideas</vt:lpstr>
      <vt:lpstr>What is Statistics?</vt:lpstr>
      <vt:lpstr>Population vs Sample</vt:lpstr>
      <vt:lpstr>Population vs Sample</vt:lpstr>
      <vt:lpstr>Parameter vs Statistic</vt:lpstr>
      <vt:lpstr>Observational Study vs Experiment</vt:lpstr>
      <vt:lpstr>Observational Studies</vt:lpstr>
      <vt:lpstr>Sampling</vt:lpstr>
      <vt:lpstr>Sampling Techniques</vt:lpstr>
      <vt:lpstr>Sampling Techniques</vt:lpstr>
      <vt:lpstr>Sampling Techniques</vt:lpstr>
      <vt:lpstr>Sampling Techniques</vt:lpstr>
      <vt:lpstr>Sampling Techniques</vt:lpstr>
      <vt:lpstr>Example #1</vt:lpstr>
      <vt:lpstr>Experiments</vt:lpstr>
      <vt:lpstr>Definitions</vt:lpstr>
      <vt:lpstr>More Definitions</vt:lpstr>
      <vt:lpstr>Principles of Experimental Design</vt:lpstr>
      <vt:lpstr>More Terms</vt:lpstr>
      <vt:lpstr>Example #2</vt:lpstr>
      <vt:lpstr>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6</cp:revision>
  <dcterms:modified xsi:type="dcterms:W3CDTF">2024-01-29T21:02:25Z</dcterms:modified>
</cp:coreProperties>
</file>