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2"/>
  </p:notesMasterIdLst>
  <p:sldIdLst>
    <p:sldId id="256" r:id="rId2"/>
    <p:sldId id="257" r:id="rId3"/>
    <p:sldId id="258" r:id="rId4"/>
    <p:sldId id="344" r:id="rId5"/>
    <p:sldId id="422" r:id="rId6"/>
    <p:sldId id="423" r:id="rId7"/>
    <p:sldId id="260" r:id="rId8"/>
    <p:sldId id="319" r:id="rId9"/>
    <p:sldId id="424" r:id="rId10"/>
    <p:sldId id="262" r:id="rId11"/>
    <p:sldId id="408" r:id="rId12"/>
    <p:sldId id="416" r:id="rId13"/>
    <p:sldId id="417" r:id="rId14"/>
    <p:sldId id="425" r:id="rId15"/>
    <p:sldId id="264" r:id="rId16"/>
    <p:sldId id="333" r:id="rId17"/>
    <p:sldId id="426" r:id="rId18"/>
    <p:sldId id="428" r:id="rId19"/>
    <p:sldId id="429" r:id="rId20"/>
    <p:sldId id="430" r:id="rId21"/>
  </p:sldIdLst>
  <p:sldSz cx="9144000" cy="5143500" type="screen16x9"/>
  <p:notesSz cx="6858000" cy="9144000"/>
  <p:embeddedFontLst>
    <p:embeddedFont>
      <p:font typeface="Arvo" panose="02000000000000000000" pitchFamily="2" charset="77"/>
      <p:regular r:id="rId23"/>
      <p:bold r:id="rId24"/>
      <p:italic r:id="rId25"/>
      <p:boldItalic r:id="rId26"/>
    </p:embeddedFont>
    <p:embeddedFont>
      <p:font typeface="Cambria Math" panose="02040503050406030204" pitchFamily="18" charset="0"/>
      <p:regular r:id="rId27"/>
    </p:embeddedFont>
    <p:embeddedFont>
      <p:font typeface="Roboto Condensed" panose="020F0502020204030204" pitchFamily="34" charset="0"/>
      <p:regular r:id="rId28"/>
      <p:bold r:id="rId29"/>
      <p:italic r:id="rId30"/>
      <p:boldItalic r:id="rId31"/>
    </p:embeddedFont>
    <p:embeddedFont>
      <p:font typeface="Roboto Condensed Light" panose="020F030202020403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EB7706-96CE-42EF-BD35-F457D1AC9942}">
  <a:tblStyle styleId="{29EB7706-96CE-42EF-BD35-F457D1AC99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3DF412-34DF-4908-83DB-EA0FF5B9219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10"/>
    <p:restoredTop sz="94832"/>
  </p:normalViewPr>
  <p:slideViewPr>
    <p:cSldViewPr snapToGrid="0">
      <p:cViewPr varScale="1">
        <p:scale>
          <a:sx n="157" d="100"/>
          <a:sy n="157" d="100"/>
        </p:scale>
        <p:origin x="7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38:52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0 517 24575,'11'-8'0,"5"-4"0,8-9 0,7-8 0,22-21 0,-12 12 0,15-11 0,-32 27 0,4-1 0,1-5 0,0 4 0,4-14 0,-4 12 0,-9 2 0,9-2 0,-12 8 0,6-3 0,-7 6 0,-2 2 0,-5 4 0,-1 0 0,-3 6 0,-1-1 0,-1 2 0,-1 0 0,-2 0 0,-8 1 0,5 1 0,-5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40:4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1 555 24575,'4'-2'0,"-1"1"0,1-8 0,-4 4 0,5-4 0,1-3 0,-2-4 0,8-4 0,-5 0 0,4-1 0,5-10 0,-6 13 0,0-6 0,-2 10 0,-5-2 0,1 1 0,5-4 0,-7 8 0,7-8 0,-7 8 0,4-3 0,0 0 0,1 3 0,0-8 0,3 3 0,-3 3 0,4-1 0,-6 9 0,4-4 0,-2 4 0,2-4 0,0 2 0,1-2 0,4-3 0,1 1 0,1-1 0,-4 3 0,-3 0 0,-4 4 0,1-2 0,1 0 0,0 0 0,1-2 0,-2 2 0,-1 0 0,-1 2 0,1 0 0,-2 3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40:43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0 670 24575,'8'0'0,"5"0"0,-6 0 0,17-15 0,-15 8 0,9-13 0,-7 6 0,-6 3 0,4-3 0,-5 7 0,9-17 0,-7 13 0,8-12 0,-8 10 0,11-21 0,-9 13 0,10-18 0,-4 13 0,-1-7 0,2 5 0,-5-12 0,10 17 0,-6-9 0,17 1 0,-17 14 0,7-7 0,-13 15 0,7-7 0,-6 9 0,5-5 0,-3-2 0,-3 6 0,2-6 0,-4 9 0,-2-2 0,2 0 0,-2 2 0,4-4 0,-3 4 0,4-4 0,-2 4 0,3-4 0,-3 4 0,0-2 0,-3 5 0,1-2 0,-3 3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40:44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0 582 24575,'10'-2'0,"1"-5"0,-3-1 0,0-3 0,-3 4 0,0-2 0,0-3 0,0 1 0,5-8 0,8-2 0,-3-1 0,16-9 0,-18 14 0,26-22 0,-5 12 0,14-6 0,-5 0 0,-16 20 0,-7-6 0,-11 9 0,19-18 0,-8 11 0,9-12 0,-9 16 0,-10 3 0,9-3 0,-8 3 0,3 1 0,-7 2 0,2 1 0,3-3 0,-4 1 0,6-1 0,-9 7 0,2-3 0,-2 3 0,-1-3 0,1 0 0,0 1 0,-1-1 0,1 0 0,17 3 0,-11-4 0,18 1 0,-21-1 0,4 0 0,-9 3 0,-1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53:47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1198 341 24575,'0'-10'0,"0"1"0,0 0 0,0 0 0,0 0 0,0-5 0,0 4 0,0-3 0,0 4 0,4-5 0,-3 4 0,3-3 0,-4 4 0,0-1 0,0 1 0,0 0 0,0 0 0,0 0 0,0-5 0,0 4 0,0-3 0,0 4 0,0-1 0,5 1 0,-9 0 0,3 0 0,-8 4 0,-4-4 0,-1 8 0,-1-3 0,-2 4 0,7 0 0,-4 0 0,5 0 0,-4 0 0,3 0 0,-4 0 0,1-4 0,3 3 0,-3-3 0,-1 4 0,4 0 0,-3 0 0,4 0 0,-1 0 0,1 0 0,-4 0 0,-1 0 0,-1 0 0,-2 0 0,7 0 0,-7 0 0,2-4 0,1 3 0,1-3 0,3 4 0,-3 0 0,-1 0 0,0 0 0,-4 0 0,8 0 0,-7 0 0,6 0 0,-2 0 0,4 0 0,-4 0 0,-2-4 0,1 3 0,1-3 0,4 4 0,-5 0 0,-10-6 0,7 4 0,-6-4 0,14 6 0,-4 0 0,3 0 0,-4 0 0,1 0 0,-11-6 0,-6 5 0,-1-5 0,7 6 0,7 0 0,6 0 0,-2 0 0,0 0 0,3 0 0,-4 0 0,-9 0 0,-11 0 0,-17 0 0,11 0 0,7 0 0,20 0 0,0 0 0,3 0 0,-4 0 0,1 0 0,3 0 0,-3 0 0,3 4 0,1 5 0,4 1 0,1 3 0,4 0 0,0-3 0,0 8 0,-4-8 0,3 3 0,-3-4 0,4 0 0,0 0 0,-4 5 0,3-4 0,-4 3 0,5-4 0,0 4 0,0-3 0,-4 3 0,3-3 0,-3 3 0,4-3 0,0 7 0,0-7 0,0-1 0,0-5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53:50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1380 575 24575,'5'-14'0,"0"4"0,-5-7 0,0 7 0,0-8 0,0 8 0,0-3 0,0 4 0,0-1 0,0 1 0,0 0 0,0 0 0,0-1 0,0 1 0,0-4 0,0-1 0,0-1 0,0 2 0,0 4 0,-5-4 0,4 2 0,-3-2 0,4 4 0,-6-14 0,5 10 0,-5-10 0,6 14 0,0 0 0,0-1 0,0 1 0,0 0 0,-4-4 0,3 3 0,-3-8 0,0 4 0,3 0 0,-4-4 0,1 4 0,3 0 0,-3 0 0,0 5 0,-1 0 0,-4 4 0,0 1 0,-5 0 0,-8 3 0,-8-3 0,5 4 0,2 0 0,14 0 0,-1 0 0,1-5 0,-4 4 0,3-3 0,-4 0 0,5 3 0,0-3 0,0 4 0,-5 0 0,0 0 0,-4 0 0,4 0 0,-4-4 0,8 3 0,-3-3 0,-1 4 0,0 0 0,0 0 0,1-4 0,3 3 0,1-3 0,-4 4 0,3 0 0,-17 0 0,0 0 0,-13 0 0,-1 0 0,1 0 0,14 0 0,3 0 0,13 0 0,1 0 0,0 0 0,0 0 0,-4 0 0,2 0 0,-2 0 0,4 0 0,0 0 0,-1 0 0,-3 0 0,-1 0 0,-5 0 0,-9 0 0,-2 0 0,-10 0 0,9 0 0,7 0 0,11 0 0,3 0 0,-13 0 0,3 0 0,-19 0 0,18 0 0,-6 0 0,13 0 0,-1 0 0,2 0 0,4 0 0,0 0 0,-14 0 0,6 0 0,-11 0 0,13 0 0,2 0 0,4 4 0,0-3 0,-5 3 0,4 0 0,1 1 0,5 8 0,4-3 0,0 3 0,0 1 0,0-4 0,0 7 0,0-7 0,0 3 0,0-4 0,0 0 0,0 1 0,0-1 0,0 0 0,-4 4 0,3 1 0,-3 0 0,4 0 0,0-1 0,0-3 0,-4 3 0,3-8 0,-4-1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53:55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2282 889 24575,'-9'-4'0,"0"-9"0,0-2 0,3-4 0,2-8 0,0 15 0,3-11 0,-15-1 0,13 12 0,-13-11 0,15 10 0,-7 2 0,7-2 0,-3 4 0,0 0 0,3-1 0,-8-3 0,8 3 0,-7-7 0,7 2 0,-3 1 0,0-3 0,3 6 0,-7-6 0,7 7 0,-3-3 0,4 3 0,0 1 0,0 0 0,-4 0 0,3-1 0,-4 1 0,5 0 0,0 0 0,-4 0 0,3-1 0,-3 1 0,4-14 0,-4 6 0,3-7 0,-3 7 0,4 7 0,0-4 0,0 5 0,-4 0 0,3 0 0,-3 0 0,4-1 0,0-3 0,0 3 0,0-3 0,0 3 0,0 1 0,0 0 0,0 0 0,0-5 0,0 4 0,0-3 0,0 4 0,0-1 0,0 1 0,0 0 0,-4 0 0,-5-4 0,-2 2 0,-2-2 0,-4-4 0,5 5 0,-5-5 0,8 12 0,-14-5 0,10 8 0,-10-4 0,14 6 0,0 0 0,-1 0 0,1 0 0,-4 0 0,-1 0 0,-5 0 0,1 0 0,0 0 0,3 0 0,2 0 0,0 0 0,-2 0 0,1 0 0,-3 0 0,3 0 0,-5 0 0,1 0 0,-30 0 0,26 0 0,-21 0 0,30 0 0,-1 0 0,-5 0 0,-9 0 0,7 0 0,-7 0 0,10 0 0,4 0 0,-4 0 0,4 0 0,-4 0 0,-10 0 0,-3 0 0,-9 0 0,-1 0 0,1 0 0,10 0 0,6 0 0,6 0 0,8 0 0,-7 0 0,2 0 0,1 0 0,-17 0 0,17 0 0,-17 0 0,21 0 0,-3 0 0,-1 0 0,4 0 0,-3 0 0,4 0 0,-1 0 0,-3 0 0,-1 0 0,-34 0 0,12 0 0,-13 0 0,-2 0 0,1 0 0,-21 0 0,47 0 0,7 0 0,6 0 0,-2 0 0,0 0 0,-1 0 0,-1 0 0,2 0 0,4 0 0,0 0 0,-5 0 0,0 0 0,0 0 0,1 0 0,3 0 0,1 0 0,0 0 0,0 0 0,-1 4 0,1-3 0,-14 4 0,-23 4 0,0-7 0,-34 17 0,35-16 0,-6 10 0,27-12 0,15 7 0,5-3 0,0 4 0,3 0 0,-3 5 0,4-4 0,0 3 0,0-4 0,0 0 0,0 4 0,0 2 0,0-1 0,4-1 0,-3-4 0,3 0 0,-4 0 0,0 0 0,4 1 0,-3-1 0,3-4 0,-4-1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54:00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2905 1179 24575,'0'-19'0,"0"1"0,0 4 0,0-4 0,0 8 0,-5-7 0,4 6 0,-7-6 0,7 7 0,-3-7 0,4 2 0,-4 1 0,3-3 0,-3-7 0,0 7 0,3-6 0,-3 14 0,-2-14 0,4 10 0,-4-10 0,6 14 0,0-5 0,0 4 0,0-7 0,-4 7 0,-1-8 0,0 8 0,1-3 0,4 0 0,-4 2 0,-3-16 0,1 15 0,0-16 0,6 14 0,-4 0 0,3 1 0,-3 3 0,0-3 0,3 3 0,-3-7 0,0 6 0,3-2 0,-4 4 0,5 0 0,0-1 0,0 1 0,-4 0 0,3 0 0,-3 0 0,4-1 0,-4 1 0,3-4 0,-3 3 0,4-8 0,-4 8 0,3-3 0,-3-1 0,0 4 0,3-3 0,-3 0 0,4 2 0,0-2 0,0 0 0,0 3 0,0-8 0,-5 8 0,4-3 0,-3 4 0,0-5 0,3 4 0,-3-7 0,4 2 0,0-3 0,-4 4 0,3 1 0,-3 3 0,4 1 0,0-4 0,0 3 0,-4-8 0,3 8 0,-3-3 0,4 4 0,-4-1 0,-2 1 0,-3 0 0,0 4 0,0-3 0,0 7 0,-5-8 0,4 8 0,-7-3 0,7 4 0,-8 0 0,4 0 0,-4 0 0,-1 0 0,1 0 0,0 0 0,-11 0 0,9 0 0,-8 0 0,-21 0 0,24 0 0,-19 0 0,30 0 0,5 0 0,0 4 0,0-3 0,-5 3 0,4-4 0,-3 0 0,4 0 0,0 0 0,-1 0 0,1 0 0,-4 0 0,-11 0 0,-7 0 0,-9 0 0,0 6 0,9-4 0,3 4 0,10-2 0,3-3 0,-2 3 0,3-4 0,-54 0 0,27 0 0,-9 9 0,0 1 0,5-5 0,-36 23 0,50-26 0,-16 12 0,37-13 0,-4 3 0,5-4 0,-34 0 0,21 0 0,-56 9 0,43-6 0,-16 10 0,23-12 0,14 3 0,1-4 0,-1 4 0,0-3 0,0 3 0,-3-4 0,6 0 0,-2 0 0,4 0 0,0 0 0,-5 0 0,4 0 0,-7 0 0,3 0 0,-5 0 0,5 0 0,1 0 0,-1 0 0,4 0 0,-3 0 0,4 0 0,-1 0 0,1 0 0,-4 0 0,-1 0 0,-1 0 0,2 0 0,4 0 0,-4 0 0,-11 0 0,3 0 0,-7 0 0,9 4 0,5-3 0,1 7 0,4-7 0,-5 4 0,4-1 0,-17-3 0,14 3 0,-24 2 0,-9-5 0,10 5 0,-8-2 0,31-3 0,4 3 0,-14-4 0,6 0 0,-21 0 0,17 0 0,-3 0 0,7 4 0,7-3 0,-17 3 0,14-4 0,-18 0 0,20 4 0,-7-3 0,9 3 0,0-4 0,0 0 0,-1 0 0,-3 0 0,-11 0 0,-6 6 0,3-4 0,0 8 0,17-9 0,-3 3 0,3-4 0,1 4 0,0-3 0,0 11 0,4-6 0,0 7 0,5 10 0,0-10 0,0 14 0,0-17 0,0 7 0,0-7 0,0-1 0,0-5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54:05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38 24575,'-9'-5'0,"-4"-4"0,3 8 0,-17-3 0,14 4 0,-10 0 0,14 0 0,-1 0 0,1 0 0,-4 0 0,3-4 0,-4-1 0,1 0 0,3 1 0,1 4 0,5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54:06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0 24575,'-9'4'0,"0"-2"0,-4 2 0,3-4 0,-18 0 0,16 0 0,-15 0 0,16 0 0,-2 0 0,4 0 0,-4 0 0,2 0 0,-10 0 0,10 0 0,-11 0 0,12 0 0,-3 0 0,8 0 0,1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54:08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 24575,'-14'0'0,"1"0"0,4 0 0,-5 0 0,4 0 0,-3 0 0,-1 0 0,0 0 0,-4 0 0,4 0 0,0 0 0,5 0 0,0 0 0,-4 0 0,2 0 0,-2 0 0,4 0 0,4 0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38:54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0 455 24575,'0'-6'0,"0"-5"0,4 1 0,6-10 0,7 2 0,7-5 0,2 2 0,-9 7 0,6-3 0,-5 3 0,3-1 0,1 1 0,-6 1 0,-2 4 0,4-4 0,-7 3 0,8 0 0,-5-2 0,1 5 0,2-4 0,-7 4 0,4 0 0,-7 2 0,2 2 0,-2-1 0,0-1 0,-2 3 0,-1-2 0,-1 2 0,0-1 0,0 1 0,0 0 0,0 1 0,-1-1 0,0 1 0,0-1 0,1 0 0,0-3 0,4 0 0,-1-2 0,1-1 0,0 3 0,-4-1 0,2 2 0,-2-1 0,0 2 0,0 2 0,0-2 0,-1 1 0,0 1 0,-1-2 0,1 2 0,0-1 0,0-1 0,-1 2 0,0-1 0,0-1 0,0 2 0,0-1 0,0-1 0,1 3 0,0-3 0,0 2 0,0-2 0,0 0 0,1 0 0,-2 0 0,2 0 0,-1 0 0,0 0 0,1 0 0,0 0 0,0 2 0,0-2 0,0 1 0,0 1 0,0-2 0,0 1 0,1-1 0,4-2 0,-4 3 0,1-2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54:09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0 24575,'-9'0'0,"-1"0"0,1 0 0,-4 0 0,-2 0 0,-13 0 0,8 0 0,-8 0 0,13 0 0,6 0 0,5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38:55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1 441 24575,'0'-8'0,"7"-9"0,4-3 0,21-23 0,-4 12 0,7-15 0,-17 26 0,6-11 0,-10 16 0,5-7 0,-4 3 0,-4 6 0,0 0 0,1 1 0,-2 2 0,3-1 0,5-5 0,-6 5 0,8-5 0,-8 3 0,3 2 0,-5 1 0,-1 3 0,-2 0 0,-2 2 0,-1 0 0,-1 4 0,-1-2 0,0 3 0,0-3 0,1 3 0,-3-1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38:56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1 391 24575,'11'-5'0,"1"1"0,5-12 0,1 4 0,-5 0 0,3 0 0,-1 2 0,-2-1 0,2-2 0,-3 5 0,-2-2 0,4 0 0,0-3 0,8-5 0,1-2 0,-3 3 0,5-3 0,-8 3 0,5-1 0,-6 5 0,-4 3 0,-1 2 0,-5 1 0,1 3 0,-4-1 0,0 5 0,0-3 0,0 2 0,0-2 0,0 1 0,-2 0 0,2 0 0,-1 0 0,-1 0 0,2 1 0,-2-1 0,2 2 0,0-3 0,0 1 0,7-6 0,-1 2 0,6-7 0,-3 5 0,0-2 0,-2 4 0,-3-1 0,-2 3 0,-2 1 0,0 2 0,0-1 0,2 1 0,-3-1 0,2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38:57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1 342 24575,'20'-18'0,"-5"6"0,14-11 0,-6 6 0,1 2 0,-5 2 0,2 0 0,-6 4 0,11-9 0,-7 0 0,9-3 0,-16 5 0,13-10 0,-15 14 0,12-12 0,-11 13 0,4-5 0,-4 4 0,1 1 0,-5 2 0,1 4 0,-4 0 0,-1 2 0,0 0 0,-1 0 0,0 0 0,0 2 0,1-1 0,-1 2 0,1 0 0,-2-1 0,1 1 0,-2-2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38:58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1 487 24575,'6'-1'0,"8"-9"0,5-6 0,21-22 0,-9 6 0,10-8 0,-22 21 0,3-6 0,-8 13 0,4-10 0,7 3 0,-9 3 0,9-4 0,-7 5 0,1-1 0,-2 3 0,0-1 0,-3 1 0,3-1 0,-4 1 0,-3 3 0,-3 1 0,-2 2 0,1 2 0,-2 0 0,1 2 0,1-2 0,3-3 0,3-1 0,-2-2 0,1 2 0,-3 0 0,1 2 0,-4 2 0,0 0 0,-2 2 0,-1 2 0,1-1 0,-1 1 0,1 1 0,-3-3 0,2 3 0,-1-1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40:39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1 732 24575,'6'-21'0,"13"-14"0,6 6 0,2-7 0,25-16 0,-2-2 0,14 5 0,2-21 0,-14 24 0,-1-18 0,-16 21 0,-2 4 0,-23 29 0,9-9 0,-12 12 0,2-3 0,-2 3 0,7-4 0,20-4 0,-14 6 0,30-13 0,-18 2 0,2 0 0,-4-1 0,-18 10 0,-5 6 0,-4 1 0,-1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40:40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1 521 24575,'4'0'0,"5"-7"0,12-21 0,-6 9 0,22-16 0,-4 5 0,21-3 0,1-12 0,3-1 0,-24 18 0,-6 0 0,-16 13 0,-1 0 0,-3-1 0,2 2 0,-7 5 0,4 2 0,-3 0 0,3 0 0,-2 2 0,2-2 0,-2 3 0,-1-1 0,1 0 0,2-2 0,-2 2 0,1-1 0,1-1 0,-2 2 0,2-2 0,-2 2 0,-1 3 0,1-3 0,-1 3 0,1-3 0,17-7 0,-11 3 0,13-6 0,-17 8 0,-2 3 0,-3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40:40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0 434 24575,'9'-12'0,"-4"4"0,8-12 0,5-1 0,6-6 0,0 0 0,16-7 0,-5 3 0,-4 5 0,-2 3 0,-24 15 0,1 0 0,-3 2 0,-1-2 0,-2 2 0,2-2 0,1 2 0,1-2 0,1 2 0,3-7 0,-2 6 0,7-11 0,-8 11 0,4-7 0,-7 7 0,1 0 0,-3 0 0,0 2 0,2 1 0,0-1 0,3 0 0,-3 1 0,3-1 0,-3-2 0,5 2 0,-4-2 0,1 3 0,-4-1 0,0 2 0,0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5a4c528c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5a4c528c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5a4c528c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5a4c528c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5a4c528c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5a4c528c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5a4c528c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5a4c528c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0345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6681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0983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5a4c528c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5a4c528c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869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976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" Type="http://schemas.openxmlformats.org/officeDocument/2006/relationships/image" Target="../media/image6.png"/><Relationship Id="rId21" Type="http://schemas.openxmlformats.org/officeDocument/2006/relationships/customXml" Target="../ink/ink9.xml"/><Relationship Id="rId7" Type="http://schemas.openxmlformats.org/officeDocument/2006/relationships/image" Target="../media/image8.png"/><Relationship Id="rId12" Type="http://schemas.openxmlformats.org/officeDocument/2006/relationships/customXml" Target="../ink/ink5.xml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11" Type="http://schemas.openxmlformats.org/officeDocument/2006/relationships/image" Target="../media/image10.png"/><Relationship Id="rId24" Type="http://schemas.openxmlformats.org/officeDocument/2006/relationships/image" Target="../media/image17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23" Type="http://schemas.openxmlformats.org/officeDocument/2006/relationships/customXml" Target="../ink/ink10.xml"/><Relationship Id="rId28" Type="http://schemas.openxmlformats.org/officeDocument/2006/relationships/image" Target="../media/image19.png"/><Relationship Id="rId10" Type="http://schemas.openxmlformats.org/officeDocument/2006/relationships/customXml" Target="../ink/ink4.xml"/><Relationship Id="rId19" Type="http://schemas.openxmlformats.org/officeDocument/2006/relationships/customXml" Target="../ink/ink8.xml"/><Relationship Id="rId4" Type="http://schemas.openxmlformats.org/officeDocument/2006/relationships/customXml" Target="../ink/ink1.xml"/><Relationship Id="rId9" Type="http://schemas.openxmlformats.org/officeDocument/2006/relationships/image" Target="../media/image9.png"/><Relationship Id="rId14" Type="http://schemas.openxmlformats.org/officeDocument/2006/relationships/customXml" Target="../ink/ink6.xml"/><Relationship Id="rId22" Type="http://schemas.openxmlformats.org/officeDocument/2006/relationships/image" Target="../media/image16.png"/><Relationship Id="rId27" Type="http://schemas.openxmlformats.org/officeDocument/2006/relationships/customXml" Target="../ink/ink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customXml" Target="../ink/ink17.xml"/><Relationship Id="rId18" Type="http://schemas.openxmlformats.org/officeDocument/2006/relationships/image" Target="../media/image28.png"/><Relationship Id="rId3" Type="http://schemas.openxmlformats.org/officeDocument/2006/relationships/image" Target="../media/image20.png"/><Relationship Id="rId7" Type="http://schemas.openxmlformats.org/officeDocument/2006/relationships/customXml" Target="../ink/ink14.xml"/><Relationship Id="rId12" Type="http://schemas.openxmlformats.org/officeDocument/2006/relationships/image" Target="../media/image25.png"/><Relationship Id="rId17" Type="http://schemas.openxmlformats.org/officeDocument/2006/relationships/customXml" Target="../ink/ink19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5" Type="http://schemas.openxmlformats.org/officeDocument/2006/relationships/customXml" Target="../ink/ink18.xml"/><Relationship Id="rId10" Type="http://schemas.openxmlformats.org/officeDocument/2006/relationships/image" Target="../media/image24.png"/><Relationship Id="rId19" Type="http://schemas.openxmlformats.org/officeDocument/2006/relationships/customXml" Target="../ink/ink20.xml"/><Relationship Id="rId4" Type="http://schemas.openxmlformats.org/officeDocument/2006/relationships/image" Target="../media/image21.png"/><Relationship Id="rId9" Type="http://schemas.openxmlformats.org/officeDocument/2006/relationships/customXml" Target="../ink/ink15.xml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246490" y="1090750"/>
            <a:ext cx="621491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11.3 Describing and</a:t>
            </a:r>
            <a:br>
              <a:rPr lang="en-US" sz="3200" dirty="0"/>
            </a:br>
            <a:r>
              <a:rPr lang="en-US" sz="3200" dirty="0"/>
              <a:t>Analyzing Data</a:t>
            </a:r>
            <a:endParaRPr sz="6800" dirty="0"/>
          </a:p>
        </p:txBody>
      </p:sp>
      <p:pic>
        <p:nvPicPr>
          <p:cNvPr id="1026" name="Picture 2" descr="End to End Statistics for Data Science - Analytics Vidhya">
            <a:extLst>
              <a:ext uri="{FF2B5EF4-FFF2-40B4-BE49-F238E27FC236}">
                <a16:creationId xmlns:a16="http://schemas.microsoft.com/office/drawing/2014/main" id="{832BC5D8-CDD9-D415-04A3-64522CD67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819" y="1382712"/>
            <a:ext cx="4801161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Using your Calculator</a:t>
            </a:r>
            <a:endParaRPr dirty="0"/>
          </a:p>
        </p:txBody>
      </p:sp>
      <p:sp>
        <p:nvSpPr>
          <p:cNvPr id="266" name="Google Shape;266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67" name="Google Shape;267;p17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89" y="146298"/>
            <a:ext cx="5492400" cy="766200"/>
          </a:xfrm>
        </p:spPr>
        <p:txBody>
          <a:bodyPr/>
          <a:lstStyle/>
          <a:p>
            <a:r>
              <a:rPr lang="en-US" dirty="0"/>
              <a:t>Using Your Calculator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208702-47AD-6B4D-9C63-2C7035258399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272;p18">
              <a:extLst>
                <a:ext uri="{FF2B5EF4-FFF2-40B4-BE49-F238E27FC236}">
                  <a16:creationId xmlns:a16="http://schemas.microsoft.com/office/drawing/2014/main" id="{2FBAAD9C-7E12-E74F-8D3A-B973E075AFDA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281;p18">
              <a:extLst>
                <a:ext uri="{FF2B5EF4-FFF2-40B4-BE49-F238E27FC236}">
                  <a16:creationId xmlns:a16="http://schemas.microsoft.com/office/drawing/2014/main" id="{EA09006B-7383-CA4D-92AA-72B84F264A5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282;p18">
              <a:extLst>
                <a:ext uri="{FF2B5EF4-FFF2-40B4-BE49-F238E27FC236}">
                  <a16:creationId xmlns:a16="http://schemas.microsoft.com/office/drawing/2014/main" id="{DA31A6A9-E713-8644-AFA0-B61AA4B80046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283;p18">
              <a:extLst>
                <a:ext uri="{FF2B5EF4-FFF2-40B4-BE49-F238E27FC236}">
                  <a16:creationId xmlns:a16="http://schemas.microsoft.com/office/drawing/2014/main" id="{3CA5CC00-0AE9-4B48-8FE8-97B42D0649D9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C7B789-1756-1C3F-B227-F91C6E235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63" y="858148"/>
            <a:ext cx="7463251" cy="4285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6A7034-05F6-1298-93BE-4B85978A64B0}"/>
              </a:ext>
            </a:extLst>
          </p:cNvPr>
          <p:cNvSpPr txBox="1"/>
          <p:nvPr/>
        </p:nvSpPr>
        <p:spPr>
          <a:xfrm>
            <a:off x="6701690" y="2937712"/>
            <a:ext cx="1915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 not give median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2636AB-ECE2-F9DF-E5C4-456B4C7902A1}"/>
              </a:ext>
            </a:extLst>
          </p:cNvPr>
          <p:cNvCxnSpPr>
            <a:cxnSpLocks/>
            <a:stCxn id="6" idx="3"/>
          </p:cNvCxnSpPr>
          <p:nvPr/>
        </p:nvCxnSpPr>
        <p:spPr>
          <a:xfrm flipH="1" flipV="1">
            <a:off x="6901542" y="2531578"/>
            <a:ext cx="796772" cy="469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915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Your Calculator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208702-47AD-6B4D-9C63-2C7035258399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272;p18">
              <a:extLst>
                <a:ext uri="{FF2B5EF4-FFF2-40B4-BE49-F238E27FC236}">
                  <a16:creationId xmlns:a16="http://schemas.microsoft.com/office/drawing/2014/main" id="{2FBAAD9C-7E12-E74F-8D3A-B973E075AFDA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281;p18">
              <a:extLst>
                <a:ext uri="{FF2B5EF4-FFF2-40B4-BE49-F238E27FC236}">
                  <a16:creationId xmlns:a16="http://schemas.microsoft.com/office/drawing/2014/main" id="{EA09006B-7383-CA4D-92AA-72B84F264A5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282;p18">
              <a:extLst>
                <a:ext uri="{FF2B5EF4-FFF2-40B4-BE49-F238E27FC236}">
                  <a16:creationId xmlns:a16="http://schemas.microsoft.com/office/drawing/2014/main" id="{DA31A6A9-E713-8644-AFA0-B61AA4B80046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283;p18">
              <a:extLst>
                <a:ext uri="{FF2B5EF4-FFF2-40B4-BE49-F238E27FC236}">
                  <a16:creationId xmlns:a16="http://schemas.microsoft.com/office/drawing/2014/main" id="{3CA5CC00-0AE9-4B48-8FE8-97B42D0649D9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CC03FA0-A395-B67E-505C-07472EA7B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570264"/>
            <a:ext cx="7902566" cy="1510393"/>
          </a:xfrm>
        </p:spPr>
        <p:txBody>
          <a:bodyPr anchor="t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/>
              <a:t>Example 3: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the mean, median, mode and sample standard deviation of the following dataset.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(7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35, 70, 31, 37, 65, 38, 38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20C9CB-AED2-D707-040C-EEBB55B3D3E5}"/>
              </a:ext>
            </a:extLst>
          </p:cNvPr>
          <p:cNvGrpSpPr/>
          <p:nvPr/>
        </p:nvGrpSpPr>
        <p:grpSpPr>
          <a:xfrm>
            <a:off x="975699" y="2805793"/>
            <a:ext cx="4018649" cy="2390346"/>
            <a:chOff x="975699" y="2805793"/>
            <a:chExt cx="4018649" cy="2390346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3D79E6C7-3B92-E644-706C-A1AD9D8BC6DF}"/>
                </a:ext>
              </a:extLst>
            </p:cNvPr>
            <p:cNvSpPr/>
            <p:nvPr/>
          </p:nvSpPr>
          <p:spPr>
            <a:xfrm>
              <a:off x="975699" y="2805793"/>
              <a:ext cx="4018649" cy="239034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 Placeholder 2">
                  <a:extLst>
                    <a:ext uri="{FF2B5EF4-FFF2-40B4-BE49-F238E27FC236}">
                      <a16:creationId xmlns:a16="http://schemas.microsoft.com/office/drawing/2014/main" id="{6F21DDDE-25D0-797F-1261-0EFE0AEEE8A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26563" y="2839420"/>
                  <a:ext cx="3516919" cy="22174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81000" algn="l" rtl="0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▰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1pPr>
                  <a:lvl2pPr marL="914400" marR="0" lvl="1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2pPr>
                  <a:lvl3pPr marL="1371600" marR="0" lvl="2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3pPr>
                  <a:lvl4pPr marL="1828800" marR="0" lvl="3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4pPr>
                  <a:lvl5pPr marL="2286000" marR="0" lvl="4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5pPr>
                  <a:lvl6pPr marL="2743200" marR="0" lvl="5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6pPr>
                  <a:lvl7pPr marL="3200400" marR="0" lvl="6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7pPr>
                  <a:lvl8pPr marL="3657600" marR="0" lvl="7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8pPr>
                  <a:lvl9pPr marL="4114800" marR="0" lvl="8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100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9pPr>
                </a:lstStyle>
                <a:p>
                  <a:pPr marL="76200" indent="0">
                    <a:buNone/>
                  </a:pPr>
                  <a:r>
                    <a:rPr lang="en-US" sz="2000" b="1" u="sng" dirty="0">
                      <a:solidFill>
                        <a:schemeClr val="bg1"/>
                      </a:solidFill>
                    </a:rPr>
                    <a:t>Results</a:t>
                  </a:r>
                </a:p>
                <a:p>
                  <a:pPr marL="76200" indent="0">
                    <a:buNone/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Mean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=44.86</m:t>
                      </m:r>
                    </m:oMath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  <a:p>
                  <a:pPr marL="76200" indent="0">
                    <a:buNone/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Sample </a:t>
                  </a:r>
                  <a:r>
                    <a:rPr lang="en-US" sz="2000" dirty="0" err="1">
                      <a:solidFill>
                        <a:schemeClr val="bg1"/>
                      </a:solidFill>
                    </a:rPr>
                    <a:t>st</a:t>
                  </a:r>
                  <a:r>
                    <a:rPr lang="en-US" sz="2000" dirty="0">
                      <a:solidFill>
                        <a:schemeClr val="bg1"/>
                      </a:solidFill>
                    </a:rPr>
                    <a:t> dev: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baseline="-25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=15.72</m:t>
                      </m:r>
                    </m:oMath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  <a:p>
                  <a:pPr marL="76200" indent="0">
                    <a:buNone/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Pop </a:t>
                  </a:r>
                  <a:r>
                    <a:rPr lang="en-US" sz="2000" dirty="0" err="1">
                      <a:solidFill>
                        <a:schemeClr val="bg1"/>
                      </a:solidFill>
                    </a:rPr>
                    <a:t>st</a:t>
                  </a:r>
                  <a:r>
                    <a:rPr lang="en-US" sz="2000" dirty="0">
                      <a:solidFill>
                        <a:schemeClr val="bg1"/>
                      </a:solidFill>
                    </a:rPr>
                    <a:t> dev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=14.55</m:t>
                      </m:r>
                    </m:oMath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  <a:p>
                  <a:pPr marL="76200" indent="0">
                    <a:buNone/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Med = 38</a:t>
                  </a:r>
                </a:p>
              </p:txBody>
            </p:sp>
          </mc:Choice>
          <mc:Fallback xmlns="">
            <p:sp>
              <p:nvSpPr>
                <p:cNvPr id="6" name="Text Placeholder 2">
                  <a:extLst>
                    <a:ext uri="{FF2B5EF4-FFF2-40B4-BE49-F238E27FC236}">
                      <a16:creationId xmlns:a16="http://schemas.microsoft.com/office/drawing/2014/main" id="{6F21DDDE-25D0-797F-1261-0EFE0AEEE8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6563" y="2839420"/>
                  <a:ext cx="3516919" cy="221740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4923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208702-47AD-6B4D-9C63-2C7035258399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272;p18">
              <a:extLst>
                <a:ext uri="{FF2B5EF4-FFF2-40B4-BE49-F238E27FC236}">
                  <a16:creationId xmlns:a16="http://schemas.microsoft.com/office/drawing/2014/main" id="{2FBAAD9C-7E12-E74F-8D3A-B973E075AFDA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281;p18">
              <a:extLst>
                <a:ext uri="{FF2B5EF4-FFF2-40B4-BE49-F238E27FC236}">
                  <a16:creationId xmlns:a16="http://schemas.microsoft.com/office/drawing/2014/main" id="{EA09006B-7383-CA4D-92AA-72B84F264A5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282;p18">
              <a:extLst>
                <a:ext uri="{FF2B5EF4-FFF2-40B4-BE49-F238E27FC236}">
                  <a16:creationId xmlns:a16="http://schemas.microsoft.com/office/drawing/2014/main" id="{DA31A6A9-E713-8644-AFA0-B61AA4B80046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283;p18">
              <a:extLst>
                <a:ext uri="{FF2B5EF4-FFF2-40B4-BE49-F238E27FC236}">
                  <a16:creationId xmlns:a16="http://schemas.microsoft.com/office/drawing/2014/main" id="{3CA5CC00-0AE9-4B48-8FE8-97B42D0649D9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CC03FA0-A395-B67E-505C-07472EA7B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359" y="1422176"/>
            <a:ext cx="8043984" cy="1516967"/>
          </a:xfrm>
        </p:spPr>
        <p:txBody>
          <a:bodyPr anchor="t"/>
          <a:lstStyle/>
          <a:p>
            <a:r>
              <a:rPr lang="en-US" sz="2000" b="1" dirty="0"/>
              <a:t>Outliers</a:t>
            </a:r>
          </a:p>
          <a:p>
            <a:pPr lvl="1"/>
            <a:r>
              <a:rPr lang="en-US" sz="2000" dirty="0"/>
              <a:t>Data values that are extreme when compared to the rest of the data.</a:t>
            </a:r>
          </a:p>
          <a:p>
            <a:pPr lvl="1"/>
            <a:r>
              <a:rPr lang="en-US" sz="2000" dirty="0"/>
              <a:t>Can significantly impact measures of center and spread.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2A82BF-DA26-8F61-443F-67BAC91B9839}"/>
              </a:ext>
            </a:extLst>
          </p:cNvPr>
          <p:cNvSpPr txBox="1"/>
          <p:nvPr/>
        </p:nvSpPr>
        <p:spPr>
          <a:xfrm>
            <a:off x="1198226" y="3089926"/>
            <a:ext cx="35141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 3</a:t>
            </a:r>
            <a:r>
              <a:rPr lang="en-US" dirty="0"/>
              <a:t>: </a:t>
            </a:r>
          </a:p>
          <a:p>
            <a:r>
              <a:rPr lang="en-US" dirty="0"/>
              <a:t>-  Data (7 </a:t>
            </a:r>
            <a:r>
              <a:rPr lang="en-US" dirty="0" err="1"/>
              <a:t>obs</a:t>
            </a:r>
            <a:r>
              <a:rPr lang="en-US" dirty="0"/>
              <a:t>): 31, 35, 37, 38, 38, 65, 70</a:t>
            </a:r>
          </a:p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2C5D42-07F2-A7A3-56CB-85B63B11CF29}"/>
              </a:ext>
            </a:extLst>
          </p:cNvPr>
          <p:cNvGrpSpPr/>
          <p:nvPr/>
        </p:nvGrpSpPr>
        <p:grpSpPr>
          <a:xfrm>
            <a:off x="3944426" y="3295598"/>
            <a:ext cx="1255148" cy="725842"/>
            <a:chOff x="3560475" y="3254829"/>
            <a:chExt cx="1255148" cy="72584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B20362-CBEB-2455-EF1D-96E108EE638A}"/>
                </a:ext>
              </a:extLst>
            </p:cNvPr>
            <p:cNvSpPr/>
            <p:nvPr/>
          </p:nvSpPr>
          <p:spPr>
            <a:xfrm>
              <a:off x="3560475" y="3254829"/>
              <a:ext cx="597868" cy="32657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A3DEA7-048E-E484-0BC6-D877E29F489E}"/>
                </a:ext>
              </a:extLst>
            </p:cNvPr>
            <p:cNvSpPr txBox="1"/>
            <p:nvPr/>
          </p:nvSpPr>
          <p:spPr>
            <a:xfrm>
              <a:off x="4013800" y="3672894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Outliers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19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208702-47AD-6B4D-9C63-2C7035258399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272;p18">
              <a:extLst>
                <a:ext uri="{FF2B5EF4-FFF2-40B4-BE49-F238E27FC236}">
                  <a16:creationId xmlns:a16="http://schemas.microsoft.com/office/drawing/2014/main" id="{2FBAAD9C-7E12-E74F-8D3A-B973E075AFDA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281;p18">
              <a:extLst>
                <a:ext uri="{FF2B5EF4-FFF2-40B4-BE49-F238E27FC236}">
                  <a16:creationId xmlns:a16="http://schemas.microsoft.com/office/drawing/2014/main" id="{EA09006B-7383-CA4D-92AA-72B84F264A5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282;p18">
              <a:extLst>
                <a:ext uri="{FF2B5EF4-FFF2-40B4-BE49-F238E27FC236}">
                  <a16:creationId xmlns:a16="http://schemas.microsoft.com/office/drawing/2014/main" id="{DA31A6A9-E713-8644-AFA0-B61AA4B80046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283;p18">
              <a:extLst>
                <a:ext uri="{FF2B5EF4-FFF2-40B4-BE49-F238E27FC236}">
                  <a16:creationId xmlns:a16="http://schemas.microsoft.com/office/drawing/2014/main" id="{3CA5CC00-0AE9-4B48-8FE8-97B42D0649D9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CC03FA0-A395-B67E-505C-07472EA7B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359" y="1422176"/>
            <a:ext cx="8043984" cy="1516967"/>
          </a:xfrm>
        </p:spPr>
        <p:txBody>
          <a:bodyPr anchor="t"/>
          <a:lstStyle/>
          <a:p>
            <a:r>
              <a:rPr lang="en-US" sz="2000" b="1" dirty="0"/>
              <a:t>Types of Distributions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167C43B0-6E44-0628-8A41-67F594197E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638" y="2280406"/>
            <a:ext cx="7143003" cy="180400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12C5D42-07F2-A7A3-56CB-85B63B11CF29}"/>
              </a:ext>
            </a:extLst>
          </p:cNvPr>
          <p:cNvGrpSpPr/>
          <p:nvPr/>
        </p:nvGrpSpPr>
        <p:grpSpPr>
          <a:xfrm>
            <a:off x="1314638" y="3240743"/>
            <a:ext cx="832800" cy="807316"/>
            <a:chOff x="3325543" y="2774084"/>
            <a:chExt cx="832800" cy="80731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B20362-CBEB-2455-EF1D-96E108EE638A}"/>
                </a:ext>
              </a:extLst>
            </p:cNvPr>
            <p:cNvSpPr/>
            <p:nvPr/>
          </p:nvSpPr>
          <p:spPr>
            <a:xfrm>
              <a:off x="3560475" y="3254829"/>
              <a:ext cx="597868" cy="32657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A3DEA7-048E-E484-0BC6-D877E29F489E}"/>
                </a:ext>
              </a:extLst>
            </p:cNvPr>
            <p:cNvSpPr txBox="1"/>
            <p:nvPr/>
          </p:nvSpPr>
          <p:spPr>
            <a:xfrm>
              <a:off x="3325543" y="2774084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Outliers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8D4197F-90CB-5887-73A4-C3D4D0A67EDA}"/>
              </a:ext>
            </a:extLst>
          </p:cNvPr>
          <p:cNvGrpSpPr/>
          <p:nvPr/>
        </p:nvGrpSpPr>
        <p:grpSpPr>
          <a:xfrm>
            <a:off x="7548777" y="3263964"/>
            <a:ext cx="801823" cy="758253"/>
            <a:chOff x="3472427" y="2823147"/>
            <a:chExt cx="801823" cy="758253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1FA83DA-F7E6-CEBB-CC38-01F0F3095D59}"/>
                </a:ext>
              </a:extLst>
            </p:cNvPr>
            <p:cNvSpPr/>
            <p:nvPr/>
          </p:nvSpPr>
          <p:spPr>
            <a:xfrm>
              <a:off x="3560475" y="3254829"/>
              <a:ext cx="597868" cy="32657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6FFD5A-260C-C3A6-0BA1-CD776873C022}"/>
                </a:ext>
              </a:extLst>
            </p:cNvPr>
            <p:cNvSpPr txBox="1"/>
            <p:nvPr/>
          </p:nvSpPr>
          <p:spPr>
            <a:xfrm>
              <a:off x="3472427" y="2823147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Outliers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C9A70A3-B08B-D658-46A7-E3FB7E094183}"/>
              </a:ext>
            </a:extLst>
          </p:cNvPr>
          <p:cNvSpPr txBox="1"/>
          <p:nvPr/>
        </p:nvSpPr>
        <p:spPr>
          <a:xfrm>
            <a:off x="64098" y="4257378"/>
            <a:ext cx="2133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measure of center: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78EB1A-D5F9-7392-BE2E-1EE0212AF031}"/>
              </a:ext>
            </a:extLst>
          </p:cNvPr>
          <p:cNvSpPr txBox="1"/>
          <p:nvPr/>
        </p:nvSpPr>
        <p:spPr>
          <a:xfrm>
            <a:off x="2061126" y="4257377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Median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EFE324-0D11-5C99-9899-C274F9E6CCC7}"/>
              </a:ext>
            </a:extLst>
          </p:cNvPr>
          <p:cNvSpPr txBox="1"/>
          <p:nvPr/>
        </p:nvSpPr>
        <p:spPr>
          <a:xfrm>
            <a:off x="4544622" y="4268839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A184C5-5EBA-2195-E6F7-EBE2DAE4F853}"/>
              </a:ext>
            </a:extLst>
          </p:cNvPr>
          <p:cNvSpPr txBox="1"/>
          <p:nvPr/>
        </p:nvSpPr>
        <p:spPr>
          <a:xfrm>
            <a:off x="6888657" y="4266531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Median</a:t>
            </a:r>
          </a:p>
        </p:txBody>
      </p:sp>
    </p:spTree>
    <p:extLst>
      <p:ext uri="{BB962C8B-B14F-4D97-AF65-F5344CB8AC3E}">
        <p14:creationId xmlns:p14="http://schemas.microsoft.com/office/powerpoint/2010/main" val="220760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Measures of Relative Position</a:t>
            </a:r>
            <a:endParaRPr dirty="0"/>
          </a:p>
        </p:txBody>
      </p:sp>
      <p:sp>
        <p:nvSpPr>
          <p:cNvPr id="290" name="Google Shape;290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91" name="Google Shape;291;p19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441" y="391668"/>
            <a:ext cx="5492400" cy="7662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Percentiles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A2818-11F1-9527-987C-744698490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425" y="1359497"/>
            <a:ext cx="8825149" cy="4193810"/>
          </a:xfrm>
        </p:spPr>
        <p:txBody>
          <a:bodyPr anchor="t"/>
          <a:lstStyle/>
          <a:p>
            <a:pPr marL="400050" indent="-285750">
              <a:spcBef>
                <a:spcPts val="0"/>
              </a:spcBef>
              <a:buSzPct val="100000"/>
            </a:pPr>
            <a:r>
              <a:rPr lang="en-US" sz="1400" dirty="0"/>
              <a:t>A </a:t>
            </a:r>
            <a:r>
              <a:rPr lang="en-US" sz="1400" b="1" dirty="0"/>
              <a:t>percentile</a:t>
            </a:r>
            <a:r>
              <a:rPr lang="en-US" sz="1400" dirty="0"/>
              <a:t> tells you the </a:t>
            </a:r>
            <a:r>
              <a:rPr lang="en-US" sz="1400" u="sng" dirty="0"/>
              <a:t>percent</a:t>
            </a:r>
            <a:r>
              <a:rPr lang="en-US" sz="1400" dirty="0"/>
              <a:t> of observations/individuals you are </a:t>
            </a:r>
            <a:r>
              <a:rPr lang="en-US" sz="1400" u="sng" dirty="0"/>
              <a:t>higher</a:t>
            </a:r>
            <a:r>
              <a:rPr lang="en-US" sz="1400" dirty="0"/>
              <a:t> than.</a:t>
            </a:r>
          </a:p>
          <a:p>
            <a:pPr lvl="1"/>
            <a:r>
              <a:rPr lang="en-US" sz="1200" dirty="0"/>
              <a:t>Interpreting example: You are told you scored in the 90</a:t>
            </a:r>
            <a:r>
              <a:rPr lang="en-US" sz="1200" baseline="30000" dirty="0"/>
              <a:t>th</a:t>
            </a:r>
            <a:r>
              <a:rPr lang="en-US" sz="1200" dirty="0"/>
              <a:t> percentile on GRE. This means you have a score that </a:t>
            </a:r>
            <a:r>
              <a:rPr lang="en-US" sz="1200" u="sng" dirty="0"/>
              <a:t>is higher than 90%</a:t>
            </a:r>
            <a:r>
              <a:rPr lang="en-US" sz="1200" dirty="0"/>
              <a:t> of all others that took the test.</a:t>
            </a:r>
          </a:p>
          <a:p>
            <a:pPr lvl="1"/>
            <a:r>
              <a:rPr lang="en-US" sz="1200" dirty="0"/>
              <a:t>Range from 0</a:t>
            </a:r>
            <a:r>
              <a:rPr lang="en-US" sz="1200" baseline="30000" dirty="0"/>
              <a:t>th</a:t>
            </a:r>
            <a:r>
              <a:rPr lang="en-US" sz="1200" dirty="0"/>
              <a:t> to 100</a:t>
            </a:r>
            <a:r>
              <a:rPr lang="en-US" sz="1200" baseline="30000" dirty="0"/>
              <a:t>th</a:t>
            </a:r>
            <a:r>
              <a:rPr lang="en-US" sz="1200" dirty="0"/>
              <a:t> percentile!</a:t>
            </a:r>
          </a:p>
          <a:p>
            <a:pPr lvl="1"/>
            <a:r>
              <a:rPr lang="en-US" sz="1200" dirty="0"/>
              <a:t>There is complement aspect to percentiles as well; for example, if you are the 80</a:t>
            </a:r>
            <a:r>
              <a:rPr lang="en-US" sz="1200" baseline="30000" dirty="0"/>
              <a:t>th</a:t>
            </a:r>
            <a:r>
              <a:rPr lang="en-US" sz="1200" dirty="0"/>
              <a:t>  percentile, there is ______ greater than you!</a:t>
            </a:r>
          </a:p>
          <a:p>
            <a:pPr marL="533400" lvl="1" indent="0">
              <a:buNone/>
            </a:pPr>
            <a:endParaRPr lang="en-US" sz="1400" dirty="0"/>
          </a:p>
          <a:p>
            <a:r>
              <a:rPr lang="en-US" sz="1400" b="1" dirty="0"/>
              <a:t>Best way to remember!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Notation: </a:t>
            </a:r>
            <a:r>
              <a:rPr lang="en-US" sz="1400" dirty="0" err="1"/>
              <a:t>X</a:t>
            </a:r>
            <a:r>
              <a:rPr lang="en-US" sz="1400" baseline="30000" dirty="0" err="1"/>
              <a:t>th</a:t>
            </a:r>
            <a:r>
              <a:rPr lang="en-US" sz="1400" dirty="0"/>
              <a:t> Percentile = </a:t>
            </a:r>
            <a:r>
              <a:rPr lang="en-US" sz="1400" dirty="0" err="1"/>
              <a:t>P</a:t>
            </a:r>
            <a:r>
              <a:rPr lang="en-US" sz="1400" baseline="-25000" dirty="0" err="1"/>
              <a:t>x</a:t>
            </a:r>
            <a:endParaRPr lang="en-US" sz="1400" baseline="-25000" dirty="0"/>
          </a:p>
          <a:p>
            <a:endParaRPr lang="en-US" sz="1400" b="1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8E0F3B-B17D-D848-8C9B-FC4AE1F4C070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304;p20">
              <a:extLst>
                <a:ext uri="{FF2B5EF4-FFF2-40B4-BE49-F238E27FC236}">
                  <a16:creationId xmlns:a16="http://schemas.microsoft.com/office/drawing/2014/main" id="{4A6B4400-3106-9848-AD9C-0180A6E61CAD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305;p20">
              <a:extLst>
                <a:ext uri="{FF2B5EF4-FFF2-40B4-BE49-F238E27FC236}">
                  <a16:creationId xmlns:a16="http://schemas.microsoft.com/office/drawing/2014/main" id="{40896E37-832F-F647-88DA-2D2949A56D7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306;p20">
              <a:extLst>
                <a:ext uri="{FF2B5EF4-FFF2-40B4-BE49-F238E27FC236}">
                  <a16:creationId xmlns:a16="http://schemas.microsoft.com/office/drawing/2014/main" id="{1F86357B-7661-0847-B941-F58410521CB4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307;p20">
              <a:extLst>
                <a:ext uri="{FF2B5EF4-FFF2-40B4-BE49-F238E27FC236}">
                  <a16:creationId xmlns:a16="http://schemas.microsoft.com/office/drawing/2014/main" id="{6A07B4C9-521D-624A-8DDC-A828FB8B267F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308;p20">
            <a:extLst>
              <a:ext uri="{FF2B5EF4-FFF2-40B4-BE49-F238E27FC236}">
                <a16:creationId xmlns:a16="http://schemas.microsoft.com/office/drawing/2014/main" id="{F7A8ECA2-4414-BA49-ABC9-EED9E962BA31}"/>
              </a:ext>
            </a:extLst>
          </p:cNvPr>
          <p:cNvSpPr txBox="1"/>
          <p:nvPr/>
        </p:nvSpPr>
        <p:spPr>
          <a:xfrm>
            <a:off x="858575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CA7262D-7880-F080-1032-2C4366D32BC8}"/>
              </a:ext>
            </a:extLst>
          </p:cNvPr>
          <p:cNvGrpSpPr/>
          <p:nvPr/>
        </p:nvGrpSpPr>
        <p:grpSpPr>
          <a:xfrm>
            <a:off x="5664446" y="3261940"/>
            <a:ext cx="2358452" cy="1205185"/>
            <a:chOff x="3493832" y="3243146"/>
            <a:chExt cx="2358452" cy="120518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EC1F798-8AF5-589C-2EAA-790A002F70ED}"/>
                </a:ext>
              </a:extLst>
            </p:cNvPr>
            <p:cNvCxnSpPr/>
            <p:nvPr/>
          </p:nvCxnSpPr>
          <p:spPr>
            <a:xfrm>
              <a:off x="5210455" y="3611627"/>
              <a:ext cx="0" cy="37273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F71FFA-92B7-1E64-F1DF-A90F51554CFD}"/>
                </a:ext>
              </a:extLst>
            </p:cNvPr>
            <p:cNvSpPr txBox="1"/>
            <p:nvPr/>
          </p:nvSpPr>
          <p:spPr>
            <a:xfrm>
              <a:off x="5051721" y="3344257"/>
              <a:ext cx="317468" cy="244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80</a:t>
              </a:r>
              <a:endParaRPr lang="en-US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C9A591B-D8D0-9E2B-2B6D-95E31A5726F3}"/>
                </a:ext>
              </a:extLst>
            </p:cNvPr>
            <p:cNvGrpSpPr/>
            <p:nvPr/>
          </p:nvGrpSpPr>
          <p:grpSpPr>
            <a:xfrm>
              <a:off x="3493832" y="3243146"/>
              <a:ext cx="1196898" cy="494860"/>
              <a:chOff x="3493832" y="3243146"/>
              <a:chExt cx="1196898" cy="494860"/>
            </a:xfrm>
          </p:grpSpPr>
          <p:sp>
            <p:nvSpPr>
              <p:cNvPr id="34" name="Right Brace 33">
                <a:extLst>
                  <a:ext uri="{FF2B5EF4-FFF2-40B4-BE49-F238E27FC236}">
                    <a16:creationId xmlns:a16="http://schemas.microsoft.com/office/drawing/2014/main" id="{59EF533E-0FA3-4DC2-DA0C-D017AA408CF6}"/>
                  </a:ext>
                </a:extLst>
              </p:cNvPr>
              <p:cNvSpPr/>
              <p:nvPr/>
            </p:nvSpPr>
            <p:spPr>
              <a:xfrm rot="16200000">
                <a:off x="3965900" y="3013177"/>
                <a:ext cx="252761" cy="1196898"/>
              </a:xfrm>
              <a:prstGeom prst="rightBrace">
                <a:avLst>
                  <a:gd name="adj1" fmla="val 94119"/>
                  <a:gd name="adj2" fmla="val 50000"/>
                </a:avLst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21CDB28-D7FB-EE37-4549-288027A5C814}"/>
                  </a:ext>
                </a:extLst>
              </p:cNvPr>
              <p:cNvSpPr txBox="1"/>
              <p:nvPr/>
            </p:nvSpPr>
            <p:spPr>
              <a:xfrm>
                <a:off x="3821943" y="3243146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80%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B0CEFC9-57FA-B4BF-2F85-D2BFDA2149F4}"/>
                </a:ext>
              </a:extLst>
            </p:cNvPr>
            <p:cNvGrpSpPr/>
            <p:nvPr/>
          </p:nvGrpSpPr>
          <p:grpSpPr>
            <a:xfrm>
              <a:off x="5308544" y="3899232"/>
              <a:ext cx="543740" cy="549099"/>
              <a:chOff x="5308544" y="3899232"/>
              <a:chExt cx="543740" cy="549099"/>
            </a:xfrm>
          </p:grpSpPr>
          <p:sp>
            <p:nvSpPr>
              <p:cNvPr id="38" name="Right Brace 37">
                <a:extLst>
                  <a:ext uri="{FF2B5EF4-FFF2-40B4-BE49-F238E27FC236}">
                    <a16:creationId xmlns:a16="http://schemas.microsoft.com/office/drawing/2014/main" id="{9B52B2F2-1B5D-ED3D-883B-03BA0EFE3B0D}"/>
                  </a:ext>
                </a:extLst>
              </p:cNvPr>
              <p:cNvSpPr/>
              <p:nvPr/>
            </p:nvSpPr>
            <p:spPr>
              <a:xfrm rot="5400000">
                <a:off x="5395063" y="3812713"/>
                <a:ext cx="215718" cy="388755"/>
              </a:xfrm>
              <a:prstGeom prst="rightBrace">
                <a:avLst>
                  <a:gd name="adj1" fmla="val 21603"/>
                  <a:gd name="adj2" fmla="val 46175"/>
                </a:avLst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FE0FC59-0951-FEF3-002F-9325996C41E5}"/>
                  </a:ext>
                </a:extLst>
              </p:cNvPr>
              <p:cNvSpPr txBox="1"/>
              <p:nvPr/>
            </p:nvSpPr>
            <p:spPr>
              <a:xfrm>
                <a:off x="5308545" y="4140554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20%</a:t>
                </a: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3C45847-4A0E-F738-B975-E11EEF12C3D4}"/>
              </a:ext>
            </a:extLst>
          </p:cNvPr>
          <p:cNvGrpSpPr/>
          <p:nvPr/>
        </p:nvGrpSpPr>
        <p:grpSpPr>
          <a:xfrm>
            <a:off x="4841594" y="3667027"/>
            <a:ext cx="3608164" cy="321042"/>
            <a:chOff x="2670980" y="3648233"/>
            <a:chExt cx="3608164" cy="3210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48E8142-4B46-02C9-B95E-C7B21656BD1A}"/>
                </a:ext>
              </a:extLst>
            </p:cNvPr>
            <p:cNvCxnSpPr/>
            <p:nvPr/>
          </p:nvCxnSpPr>
          <p:spPr>
            <a:xfrm>
              <a:off x="2955032" y="3797995"/>
              <a:ext cx="28213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C811A04-8168-3B5E-E5EF-4C62FECD40DC}"/>
                </a:ext>
              </a:extLst>
            </p:cNvPr>
            <p:cNvSpPr txBox="1"/>
            <p:nvPr/>
          </p:nvSpPr>
          <p:spPr>
            <a:xfrm>
              <a:off x="2670980" y="364823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9C31FB7-6F9A-00A1-61E2-C18FB8CC7188}"/>
                </a:ext>
              </a:extLst>
            </p:cNvPr>
            <p:cNvSpPr txBox="1"/>
            <p:nvPr/>
          </p:nvSpPr>
          <p:spPr>
            <a:xfrm>
              <a:off x="5796320" y="3661498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</a:t>
              </a:r>
            </a:p>
          </p:txBody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EC6FE387-4DA9-359C-8798-6A204AC14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491" y="3484195"/>
            <a:ext cx="3139508" cy="9829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ADDA35-BF10-6919-E7E6-570B08EBB261}"/>
              </a:ext>
            </a:extLst>
          </p:cNvPr>
          <p:cNvSpPr txBox="1"/>
          <p:nvPr/>
        </p:nvSpPr>
        <p:spPr>
          <a:xfrm>
            <a:off x="7109199" y="2484804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317411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2289B-B84E-95B8-2C34-2C0914ACF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54260-F13A-55FD-25AD-028E5398A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441" y="391668"/>
            <a:ext cx="5492400" cy="7662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5-Number Summary and Boxplots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1ED46-A693-0911-5F37-1B65C31B6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2" y="935750"/>
            <a:ext cx="5492400" cy="3700750"/>
          </a:xfrm>
        </p:spPr>
        <p:txBody>
          <a:bodyPr anchor="t"/>
          <a:lstStyle/>
          <a:p>
            <a:pPr marL="533400" lvl="1" indent="0">
              <a:buNone/>
            </a:pPr>
            <a:endParaRPr lang="en-US" sz="1200" dirty="0"/>
          </a:p>
          <a:p>
            <a:r>
              <a:rPr lang="en-US" sz="1200" b="1" dirty="0"/>
              <a:t>Quartiles</a:t>
            </a:r>
            <a:r>
              <a:rPr lang="en-US" sz="1200" dirty="0"/>
              <a:t> are specific percentiles.</a:t>
            </a:r>
          </a:p>
          <a:p>
            <a:pPr lvl="1"/>
            <a:r>
              <a:rPr lang="en-US" sz="1200" dirty="0"/>
              <a:t>Q</a:t>
            </a:r>
            <a:r>
              <a:rPr lang="en-US" sz="1200" baseline="-25000" dirty="0"/>
              <a:t>1</a:t>
            </a:r>
            <a:r>
              <a:rPr lang="en-US" sz="1200" dirty="0"/>
              <a:t> is the 25</a:t>
            </a:r>
            <a:r>
              <a:rPr lang="en-US" sz="1200" baseline="30000" dirty="0"/>
              <a:t>th</a:t>
            </a:r>
            <a:r>
              <a:rPr lang="en-US" sz="1200" dirty="0"/>
              <a:t> Percentile.</a:t>
            </a:r>
          </a:p>
          <a:p>
            <a:pPr lvl="1"/>
            <a:r>
              <a:rPr lang="en-US" sz="1200" dirty="0"/>
              <a:t>Q</a:t>
            </a:r>
            <a:r>
              <a:rPr lang="en-US" sz="1200" baseline="-25000" dirty="0"/>
              <a:t>3</a:t>
            </a:r>
            <a:r>
              <a:rPr lang="en-US" sz="1200" dirty="0"/>
              <a:t> is the 75</a:t>
            </a:r>
            <a:r>
              <a:rPr lang="en-US" sz="1200" baseline="30000" dirty="0"/>
              <a:t>th</a:t>
            </a:r>
            <a:r>
              <a:rPr lang="en-US" sz="1200" dirty="0"/>
              <a:t> Percentile.</a:t>
            </a:r>
          </a:p>
          <a:p>
            <a:pPr lvl="1"/>
            <a:r>
              <a:rPr lang="en-US" sz="1200" dirty="0"/>
              <a:t>Q</a:t>
            </a:r>
            <a:r>
              <a:rPr lang="en-US" sz="1200" baseline="-25000" dirty="0"/>
              <a:t>2</a:t>
            </a:r>
            <a:r>
              <a:rPr lang="en-US" sz="1200" dirty="0"/>
              <a:t> is the 50</a:t>
            </a:r>
            <a:r>
              <a:rPr lang="en-US" sz="1200" baseline="30000" dirty="0"/>
              <a:t>th</a:t>
            </a:r>
            <a:r>
              <a:rPr lang="en-US" sz="1200" dirty="0"/>
              <a:t> Percentile = Median.</a:t>
            </a:r>
          </a:p>
          <a:p>
            <a:r>
              <a:rPr lang="en-US" sz="1200" b="1" dirty="0"/>
              <a:t>Inner Quartile Range (IQR)</a:t>
            </a:r>
          </a:p>
          <a:p>
            <a:pPr lvl="1"/>
            <a:r>
              <a:rPr lang="en-US" sz="1200" dirty="0"/>
              <a:t>Another measure of variation, less informative than the standard deviation.</a:t>
            </a:r>
          </a:p>
          <a:p>
            <a:pPr lvl="1"/>
            <a:r>
              <a:rPr lang="en-US" sz="1200" dirty="0"/>
              <a:t>Uses </a:t>
            </a:r>
            <a:r>
              <a:rPr lang="en-US" sz="1200" u="sng" dirty="0"/>
              <a:t>quartiles</a:t>
            </a:r>
            <a:r>
              <a:rPr lang="en-US" sz="1200" dirty="0"/>
              <a:t> to measure how far data is spread out around the </a:t>
            </a:r>
            <a:r>
              <a:rPr lang="en-US" sz="1200" u="sng" dirty="0"/>
              <a:t>median</a:t>
            </a:r>
            <a:r>
              <a:rPr lang="en-US" sz="1200" dirty="0"/>
              <a:t>. Specifically, it measures the range of the middle 50% of the data</a:t>
            </a:r>
          </a:p>
          <a:p>
            <a:pPr lvl="2"/>
            <a:r>
              <a:rPr lang="en-US" sz="1200" dirty="0"/>
              <a:t>IQR = Q</a:t>
            </a:r>
            <a:r>
              <a:rPr lang="en-US" sz="1200" baseline="-25000" dirty="0"/>
              <a:t>3</a:t>
            </a:r>
            <a:r>
              <a:rPr lang="en-US" sz="1200" dirty="0"/>
              <a:t> – Q</a:t>
            </a:r>
            <a:r>
              <a:rPr lang="en-US" sz="1200" baseline="-25000" dirty="0"/>
              <a:t>1</a:t>
            </a:r>
          </a:p>
          <a:p>
            <a:pPr lvl="1"/>
            <a:r>
              <a:rPr lang="en-US" sz="1200" dirty="0"/>
              <a:t>Visualized very well in boxplots! It is the length of the box!</a:t>
            </a:r>
          </a:p>
          <a:p>
            <a:r>
              <a:rPr lang="en-US" sz="1200" b="1" dirty="0"/>
              <a:t>5-number summary</a:t>
            </a:r>
          </a:p>
          <a:p>
            <a:pPr lvl="1"/>
            <a:r>
              <a:rPr lang="en-US" sz="1200" b="1" dirty="0"/>
              <a:t>Min, Q</a:t>
            </a:r>
            <a:r>
              <a:rPr lang="en-US" sz="1200" b="1" baseline="-25000" dirty="0"/>
              <a:t>1</a:t>
            </a:r>
            <a:r>
              <a:rPr lang="en-US" sz="1200" b="1" dirty="0"/>
              <a:t>, Med, Q</a:t>
            </a:r>
            <a:r>
              <a:rPr lang="en-US" sz="1200" b="1" baseline="-25000" dirty="0"/>
              <a:t>3</a:t>
            </a:r>
            <a:r>
              <a:rPr lang="en-US" sz="1200" b="1" dirty="0"/>
              <a:t>, Max </a:t>
            </a:r>
            <a:r>
              <a:rPr lang="en-US" sz="1200" b="1" dirty="0">
                <a:sym typeface="Wingdings" pitchFamily="2" charset="2"/>
              </a:rPr>
              <a:t> Points of a boxplot</a:t>
            </a:r>
            <a:endParaRPr lang="en-US" sz="1200" b="1" dirty="0"/>
          </a:p>
          <a:p>
            <a:pPr lvl="1"/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BD264-9054-8EE2-E3D0-F37CF4F7DE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985C18D-B1E4-EA6E-BB82-F0B21D620F78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304;p20">
              <a:extLst>
                <a:ext uri="{FF2B5EF4-FFF2-40B4-BE49-F238E27FC236}">
                  <a16:creationId xmlns:a16="http://schemas.microsoft.com/office/drawing/2014/main" id="{28157806-5CBC-4738-37E4-0C0984988CD3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305;p20">
              <a:extLst>
                <a:ext uri="{FF2B5EF4-FFF2-40B4-BE49-F238E27FC236}">
                  <a16:creationId xmlns:a16="http://schemas.microsoft.com/office/drawing/2014/main" id="{22C3F67F-2B78-71B1-19AF-04B0CA465713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306;p20">
              <a:extLst>
                <a:ext uri="{FF2B5EF4-FFF2-40B4-BE49-F238E27FC236}">
                  <a16:creationId xmlns:a16="http://schemas.microsoft.com/office/drawing/2014/main" id="{3BD7ADC8-B947-ACDB-5132-0E329486C6C7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307;p20">
              <a:extLst>
                <a:ext uri="{FF2B5EF4-FFF2-40B4-BE49-F238E27FC236}">
                  <a16:creationId xmlns:a16="http://schemas.microsoft.com/office/drawing/2014/main" id="{7B04C853-F95B-C63D-29BC-5FECCB46C5D1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308;p20">
            <a:extLst>
              <a:ext uri="{FF2B5EF4-FFF2-40B4-BE49-F238E27FC236}">
                <a16:creationId xmlns:a16="http://schemas.microsoft.com/office/drawing/2014/main" id="{7086ABF5-B4FE-5D7B-CC3A-CC8E5656586E}"/>
              </a:ext>
            </a:extLst>
          </p:cNvPr>
          <p:cNvSpPr txBox="1"/>
          <p:nvPr/>
        </p:nvSpPr>
        <p:spPr>
          <a:xfrm>
            <a:off x="858575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24EFDB1-BCD3-C2A3-6D59-C45C7F1254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"/>
          <a:stretch/>
        </p:blipFill>
        <p:spPr>
          <a:xfrm>
            <a:off x="5678685" y="1501698"/>
            <a:ext cx="2996964" cy="3115512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F9898740-FA15-6971-F6DF-D314F1FD321E}"/>
              </a:ext>
            </a:extLst>
          </p:cNvPr>
          <p:cNvSpPr/>
          <p:nvPr/>
        </p:nvSpPr>
        <p:spPr>
          <a:xfrm>
            <a:off x="1409076" y="3844977"/>
            <a:ext cx="1409075" cy="26232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16314D6-6E39-C80C-EC36-13B91914D72A}"/>
              </a:ext>
            </a:extLst>
          </p:cNvPr>
          <p:cNvSpPr/>
          <p:nvPr/>
        </p:nvSpPr>
        <p:spPr>
          <a:xfrm>
            <a:off x="1029325" y="4750354"/>
            <a:ext cx="1586459" cy="26232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5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407AB-5095-0D46-90EF-F5DC1F0E5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83177-AA26-10BD-1398-EA2FC52E1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441" y="391668"/>
            <a:ext cx="5492400" cy="7662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5-Number Summary and Boxplots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5894F-BE13-0E7D-F7A3-D9836C3CEA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89E897-C534-3CA8-D114-CC3DB2C287D3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304;p20">
              <a:extLst>
                <a:ext uri="{FF2B5EF4-FFF2-40B4-BE49-F238E27FC236}">
                  <a16:creationId xmlns:a16="http://schemas.microsoft.com/office/drawing/2014/main" id="{0B186943-47DB-CF61-8E81-E5DC022667B2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305;p20">
              <a:extLst>
                <a:ext uri="{FF2B5EF4-FFF2-40B4-BE49-F238E27FC236}">
                  <a16:creationId xmlns:a16="http://schemas.microsoft.com/office/drawing/2014/main" id="{81EC35F6-F8F6-A730-E2A7-9D0B75441B5B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306;p20">
              <a:extLst>
                <a:ext uri="{FF2B5EF4-FFF2-40B4-BE49-F238E27FC236}">
                  <a16:creationId xmlns:a16="http://schemas.microsoft.com/office/drawing/2014/main" id="{C099824E-6FE6-5B4C-9F97-69A2D8B2F86C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307;p20">
              <a:extLst>
                <a:ext uri="{FF2B5EF4-FFF2-40B4-BE49-F238E27FC236}">
                  <a16:creationId xmlns:a16="http://schemas.microsoft.com/office/drawing/2014/main" id="{48E6A362-2B19-A309-8F7B-8E1B115FA419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308;p20">
            <a:extLst>
              <a:ext uri="{FF2B5EF4-FFF2-40B4-BE49-F238E27FC236}">
                <a16:creationId xmlns:a16="http://schemas.microsoft.com/office/drawing/2014/main" id="{11E1679B-CCE5-4469-D524-69099D1E2D66}"/>
              </a:ext>
            </a:extLst>
          </p:cNvPr>
          <p:cNvSpPr txBox="1"/>
          <p:nvPr/>
        </p:nvSpPr>
        <p:spPr>
          <a:xfrm>
            <a:off x="858575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70" name="Picture 169">
            <a:extLst>
              <a:ext uri="{FF2B5EF4-FFF2-40B4-BE49-F238E27FC236}">
                <a16:creationId xmlns:a16="http://schemas.microsoft.com/office/drawing/2014/main" id="{D8FD26C7-F472-6F72-7CAF-595CF4227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180" y="1157868"/>
            <a:ext cx="4066812" cy="365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21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7599D-C992-BF88-3C6F-9B64D8803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04CC2-7E17-2FCD-326C-971DA8A8A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441" y="391668"/>
            <a:ext cx="5492400" cy="7662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583F1-C782-FDA7-222E-7FFFCC056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1" y="935750"/>
            <a:ext cx="8825149" cy="1529692"/>
          </a:xfrm>
        </p:spPr>
        <p:txBody>
          <a:bodyPr anchor="t"/>
          <a:lstStyle/>
          <a:p>
            <a:pPr marL="533400" lvl="1" indent="0">
              <a:buNone/>
            </a:pPr>
            <a:endParaRPr lang="en-US" sz="1400" dirty="0"/>
          </a:p>
          <a:p>
            <a:r>
              <a:rPr lang="en-US" sz="1400" b="1" dirty="0"/>
              <a:t>Example 4:</a:t>
            </a:r>
          </a:p>
          <a:p>
            <a:pPr lvl="1">
              <a:buFont typeface="+mj-lt"/>
              <a:buAutoNum type="alphaLcParenR"/>
            </a:pPr>
            <a:r>
              <a:rPr lang="en-US" sz="1400" b="1" dirty="0"/>
              <a:t>Using this output from a 1-Var Stat, what is the IQR?</a:t>
            </a:r>
          </a:p>
          <a:p>
            <a:pPr lvl="1">
              <a:buFont typeface="+mj-lt"/>
              <a:buAutoNum type="alphaLcParenR"/>
            </a:pPr>
            <a:endParaRPr lang="en-US" sz="1400" dirty="0"/>
          </a:p>
          <a:p>
            <a:pPr lvl="1">
              <a:buFont typeface="+mj-lt"/>
              <a:buAutoNum type="alphaLcParenR"/>
            </a:pPr>
            <a:endParaRPr lang="en-US" sz="1400" dirty="0"/>
          </a:p>
          <a:p>
            <a:pPr lvl="1">
              <a:buFont typeface="+mj-lt"/>
              <a:buAutoNum type="alphaLcParenR"/>
            </a:pPr>
            <a:endParaRPr lang="en-US" sz="1400" dirty="0"/>
          </a:p>
          <a:p>
            <a:pPr lvl="1">
              <a:buFont typeface="+mj-lt"/>
              <a:buAutoNum type="alphaLcParenR"/>
            </a:pPr>
            <a:endParaRPr lang="en-US" sz="1400" dirty="0"/>
          </a:p>
          <a:p>
            <a:pPr lvl="1">
              <a:buFont typeface="+mj-lt"/>
              <a:buAutoNum type="alphaLcParenR"/>
            </a:pPr>
            <a:endParaRPr lang="en-US" sz="1400" dirty="0"/>
          </a:p>
          <a:p>
            <a:pPr lvl="1">
              <a:buFont typeface="+mj-lt"/>
              <a:buAutoNum type="alphaLcParenR"/>
            </a:pPr>
            <a:r>
              <a:rPr lang="en-US" sz="1400" dirty="0"/>
              <a:t>Find the IQR from this boxplot.</a:t>
            </a:r>
          </a:p>
          <a:p>
            <a:pPr lvl="1">
              <a:buFont typeface="+mj-lt"/>
              <a:buAutoNum type="alphaLcParenR"/>
            </a:pPr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9F70A-6135-D99A-F8B0-4B22632799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39FB3F-71AC-3B5F-CE14-7B7ABD4F12B6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304;p20">
              <a:extLst>
                <a:ext uri="{FF2B5EF4-FFF2-40B4-BE49-F238E27FC236}">
                  <a16:creationId xmlns:a16="http://schemas.microsoft.com/office/drawing/2014/main" id="{66716B3D-A60C-2567-6F57-40C855F2FDF9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305;p20">
              <a:extLst>
                <a:ext uri="{FF2B5EF4-FFF2-40B4-BE49-F238E27FC236}">
                  <a16:creationId xmlns:a16="http://schemas.microsoft.com/office/drawing/2014/main" id="{C90CA730-72AA-2554-2732-93DA0A861827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306;p20">
              <a:extLst>
                <a:ext uri="{FF2B5EF4-FFF2-40B4-BE49-F238E27FC236}">
                  <a16:creationId xmlns:a16="http://schemas.microsoft.com/office/drawing/2014/main" id="{1E47163D-DB18-DCBE-ECC7-4A900DD72BD7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307;p20">
              <a:extLst>
                <a:ext uri="{FF2B5EF4-FFF2-40B4-BE49-F238E27FC236}">
                  <a16:creationId xmlns:a16="http://schemas.microsoft.com/office/drawing/2014/main" id="{58B89596-55AE-7A37-C010-EB76A4CAF5C7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308;p20">
            <a:extLst>
              <a:ext uri="{FF2B5EF4-FFF2-40B4-BE49-F238E27FC236}">
                <a16:creationId xmlns:a16="http://schemas.microsoft.com/office/drawing/2014/main" id="{2138ADFE-2F0F-C4E8-B60B-B3813D04CD99}"/>
              </a:ext>
            </a:extLst>
          </p:cNvPr>
          <p:cNvSpPr txBox="1"/>
          <p:nvPr/>
        </p:nvSpPr>
        <p:spPr>
          <a:xfrm>
            <a:off x="858575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DD558B-F2AA-F3B6-6E40-2B725E165C20}"/>
              </a:ext>
            </a:extLst>
          </p:cNvPr>
          <p:cNvGrpSpPr/>
          <p:nvPr/>
        </p:nvGrpSpPr>
        <p:grpSpPr>
          <a:xfrm>
            <a:off x="1450201" y="2110072"/>
            <a:ext cx="2367315" cy="1461200"/>
            <a:chOff x="1450201" y="2110072"/>
            <a:chExt cx="2367315" cy="1461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E1AC43-CF4F-44AC-4528-D3B58F1AD1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2909"/>
            <a:stretch/>
          </p:blipFill>
          <p:spPr>
            <a:xfrm>
              <a:off x="1450201" y="2110072"/>
              <a:ext cx="1898519" cy="1205389"/>
            </a:xfrm>
            <a:prstGeom prst="rect">
              <a:avLst/>
            </a:prstGeom>
          </p:spPr>
        </p:pic>
        <p:pic>
          <p:nvPicPr>
            <p:cNvPr id="6" name="Picture 5" descr="Text&#10;&#10;Description automatically generated">
              <a:extLst>
                <a:ext uri="{FF2B5EF4-FFF2-40B4-BE49-F238E27FC236}">
                  <a16:creationId xmlns:a16="http://schemas.microsoft.com/office/drawing/2014/main" id="{3E62CE31-5B63-8A2B-E552-BF558B2E9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26334" y="2673004"/>
              <a:ext cx="1191182" cy="898268"/>
            </a:xfrm>
            <a:prstGeom prst="rect">
              <a:avLst/>
            </a:prstGeom>
          </p:spPr>
        </p:pic>
      </p:grpSp>
      <p:pic>
        <p:nvPicPr>
          <p:cNvPr id="8" name="Picture 3" title="Boxplot of ages constructed on JMP">
            <a:extLst>
              <a:ext uri="{FF2B5EF4-FFF2-40B4-BE49-F238E27FC236}">
                <a16:creationId xmlns:a16="http://schemas.microsoft.com/office/drawing/2014/main" id="{2E973A46-656F-B634-906E-9D17E7880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084" y="4115578"/>
            <a:ext cx="3664839" cy="1041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9E10A0B-05F6-3DDB-DDB5-2F891FCBAA76}"/>
              </a:ext>
            </a:extLst>
          </p:cNvPr>
          <p:cNvGrpSpPr/>
          <p:nvPr/>
        </p:nvGrpSpPr>
        <p:grpSpPr>
          <a:xfrm>
            <a:off x="5359970" y="2488349"/>
            <a:ext cx="1191182" cy="402102"/>
            <a:chOff x="975699" y="2805793"/>
            <a:chExt cx="4018649" cy="2390346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903F919-44AA-3F4C-CA10-A27BEBC19D1F}"/>
                </a:ext>
              </a:extLst>
            </p:cNvPr>
            <p:cNvSpPr/>
            <p:nvPr/>
          </p:nvSpPr>
          <p:spPr>
            <a:xfrm>
              <a:off x="975699" y="2805793"/>
              <a:ext cx="4018649" cy="239034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Placeholder 2">
                  <a:extLst>
                    <a:ext uri="{FF2B5EF4-FFF2-40B4-BE49-F238E27FC236}">
                      <a16:creationId xmlns:a16="http://schemas.microsoft.com/office/drawing/2014/main" id="{5B537441-F2BF-C1DB-5CAC-774FDF3373A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26563" y="2839420"/>
                  <a:ext cx="3516919" cy="22174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81000" algn="l" rtl="0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▰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1pPr>
                  <a:lvl2pPr marL="914400" marR="0" lvl="1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2pPr>
                  <a:lvl3pPr marL="1371600" marR="0" lvl="2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3pPr>
                  <a:lvl4pPr marL="1828800" marR="0" lvl="3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4pPr>
                  <a:lvl5pPr marL="2286000" marR="0" lvl="4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5pPr>
                  <a:lvl6pPr marL="2743200" marR="0" lvl="5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6pPr>
                  <a:lvl7pPr marL="3200400" marR="0" lvl="6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7pPr>
                  <a:lvl8pPr marL="3657600" marR="0" lvl="7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8pPr>
                  <a:lvl9pPr marL="4114800" marR="0" lvl="8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100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9pPr>
                </a:lstStyle>
                <a:p>
                  <a:pPr marL="7620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𝐼𝑄𝑅</m:t>
                        </m:r>
                        <m:r>
                          <a:rPr lang="en-US" sz="1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=9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 Placeholder 2">
                  <a:extLst>
                    <a:ext uri="{FF2B5EF4-FFF2-40B4-BE49-F238E27FC236}">
                      <a16:creationId xmlns:a16="http://schemas.microsoft.com/office/drawing/2014/main" id="{5B537441-F2BF-C1DB-5CAC-774FDF337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6563" y="2839420"/>
                  <a:ext cx="3516919" cy="2217401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118184F-9778-23D4-4B85-97751758A11C}"/>
              </a:ext>
            </a:extLst>
          </p:cNvPr>
          <p:cNvGrpSpPr/>
          <p:nvPr/>
        </p:nvGrpSpPr>
        <p:grpSpPr>
          <a:xfrm>
            <a:off x="5359970" y="4115578"/>
            <a:ext cx="1265539" cy="402102"/>
            <a:chOff x="975699" y="2805793"/>
            <a:chExt cx="4269505" cy="2390346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B755FD09-0445-0C45-AA37-A60177AB9E36}"/>
                </a:ext>
              </a:extLst>
            </p:cNvPr>
            <p:cNvSpPr/>
            <p:nvPr/>
          </p:nvSpPr>
          <p:spPr>
            <a:xfrm>
              <a:off x="975699" y="2805793"/>
              <a:ext cx="4018649" cy="239034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Placeholder 2">
                  <a:extLst>
                    <a:ext uri="{FF2B5EF4-FFF2-40B4-BE49-F238E27FC236}">
                      <a16:creationId xmlns:a16="http://schemas.microsoft.com/office/drawing/2014/main" id="{688EC59B-EDC0-31B2-BC11-96DF320AEE7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26558" y="2839422"/>
                  <a:ext cx="4018646" cy="22173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81000" algn="l" rtl="0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▰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1pPr>
                  <a:lvl2pPr marL="914400" marR="0" lvl="1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2pPr>
                  <a:lvl3pPr marL="1371600" marR="0" lvl="2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3pPr>
                  <a:lvl4pPr marL="1828800" marR="0" lvl="3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4pPr>
                  <a:lvl5pPr marL="2286000" marR="0" lvl="4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5pPr>
                  <a:lvl6pPr marL="2743200" marR="0" lvl="5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6pPr>
                  <a:lvl7pPr marL="3200400" marR="0" lvl="6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7pPr>
                  <a:lvl8pPr marL="3657600" marR="0" lvl="7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8pPr>
                  <a:lvl9pPr marL="4114800" marR="0" lvl="8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100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9pPr>
                </a:lstStyle>
                <a:p>
                  <a:pPr marL="7620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𝐼𝑄𝑅</m:t>
                        </m:r>
                        <m:r>
                          <a:rPr lang="en-US" sz="1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=15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 Placeholder 2">
                  <a:extLst>
                    <a:ext uri="{FF2B5EF4-FFF2-40B4-BE49-F238E27FC236}">
                      <a16:creationId xmlns:a16="http://schemas.microsoft.com/office/drawing/2014/main" id="{688EC59B-EDC0-31B2-BC11-96DF320AE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6558" y="2839422"/>
                  <a:ext cx="4018646" cy="2217399"/>
                </a:xfrm>
                <a:prstGeom prst="rect">
                  <a:avLst/>
                </a:prstGeom>
                <a:blipFill>
                  <a:blip r:embed="rId6"/>
                  <a:stretch>
                    <a:fillRect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3915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the Day</a:t>
            </a:r>
            <a:endParaRPr/>
          </a:p>
        </p:txBody>
      </p:sp>
      <p:sp>
        <p:nvSpPr>
          <p:cNvPr id="191" name="Google Shape;191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2" name="Google Shape;192;p12"/>
          <p:cNvSpPr/>
          <p:nvPr/>
        </p:nvSpPr>
        <p:spPr>
          <a:xfrm>
            <a:off x="2591475" y="1888450"/>
            <a:ext cx="2386800" cy="23868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Measures of Spread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3" name="Google Shape;193;p12"/>
          <p:cNvSpPr/>
          <p:nvPr/>
        </p:nvSpPr>
        <p:spPr>
          <a:xfrm>
            <a:off x="814275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Measures of Center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96" name="Google Shape;196;p1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197" name="Google Shape;197;p1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12"/>
          <p:cNvSpPr txBox="1"/>
          <p:nvPr/>
        </p:nvSpPr>
        <p:spPr>
          <a:xfrm>
            <a:off x="1694200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9" name="Google Shape;209;p12"/>
          <p:cNvSpPr txBox="1"/>
          <p:nvPr/>
        </p:nvSpPr>
        <p:spPr>
          <a:xfrm>
            <a:off x="3493450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0" name="Google Shape;210;p12"/>
          <p:cNvSpPr txBox="1"/>
          <p:nvPr/>
        </p:nvSpPr>
        <p:spPr>
          <a:xfrm>
            <a:off x="5292688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55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" name="Google Shape;192;p12">
            <a:extLst>
              <a:ext uri="{FF2B5EF4-FFF2-40B4-BE49-F238E27FC236}">
                <a16:creationId xmlns:a16="http://schemas.microsoft.com/office/drawing/2014/main" id="{E51AD913-18C5-6DDA-2BA0-250922E6BE18}"/>
              </a:ext>
            </a:extLst>
          </p:cNvPr>
          <p:cNvSpPr/>
          <p:nvPr/>
        </p:nvSpPr>
        <p:spPr>
          <a:xfrm>
            <a:off x="6145875" y="1888450"/>
            <a:ext cx="2386800" cy="23868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Measures of Relative Position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5" name="Google Shape;195;p12"/>
          <p:cNvSpPr/>
          <p:nvPr/>
        </p:nvSpPr>
        <p:spPr>
          <a:xfrm>
            <a:off x="4368675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Using your Calculator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" name="Google Shape;210;p12">
            <a:extLst>
              <a:ext uri="{FF2B5EF4-FFF2-40B4-BE49-F238E27FC236}">
                <a16:creationId xmlns:a16="http://schemas.microsoft.com/office/drawing/2014/main" id="{5DC95EED-131F-4C0D-8D2B-DE7241FF3F20}"/>
              </a:ext>
            </a:extLst>
          </p:cNvPr>
          <p:cNvSpPr txBox="1"/>
          <p:nvPr/>
        </p:nvSpPr>
        <p:spPr>
          <a:xfrm>
            <a:off x="7058831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55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9CCE3-68BD-642C-1C5D-13B3E5C7D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72BA1-E08B-B06E-6C6D-D568BC5DB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441" y="391668"/>
            <a:ext cx="5492400" cy="7662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59DD4-714B-6584-8835-D4B6C9AFA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1" y="935750"/>
            <a:ext cx="8825149" cy="1529692"/>
          </a:xfrm>
        </p:spPr>
        <p:txBody>
          <a:bodyPr anchor="t"/>
          <a:lstStyle/>
          <a:p>
            <a:pPr marL="533400" lvl="1" indent="0">
              <a:buNone/>
            </a:pPr>
            <a:endParaRPr lang="en-US" sz="1400" dirty="0"/>
          </a:p>
          <a:p>
            <a:r>
              <a:rPr lang="en-US" sz="1400" b="1" dirty="0"/>
              <a:t>Example 5:</a:t>
            </a:r>
          </a:p>
          <a:p>
            <a:pPr lvl="1">
              <a:buFont typeface="+mj-lt"/>
              <a:buAutoNum type="alphaLcParenR"/>
            </a:pPr>
            <a:r>
              <a:rPr lang="en-US" sz="1400" dirty="0"/>
              <a:t>Calculate the 5-number summary of the following dataset (20 numbers):</a:t>
            </a:r>
          </a:p>
          <a:p>
            <a:pPr lvl="1">
              <a:buFont typeface="+mj-lt"/>
              <a:buAutoNum type="alphaLcParenR"/>
            </a:pPr>
            <a:endParaRPr lang="en-US" sz="1400" dirty="0"/>
          </a:p>
          <a:p>
            <a:pPr lvl="1">
              <a:buFont typeface="+mj-lt"/>
              <a:buAutoNum type="alphaLcParenR"/>
            </a:pPr>
            <a:endParaRPr lang="en-US" sz="1400" dirty="0"/>
          </a:p>
          <a:p>
            <a:pPr lvl="1">
              <a:buFont typeface="+mj-lt"/>
              <a:buAutoNum type="alphaLcParenR"/>
            </a:pPr>
            <a:endParaRPr lang="en-US" sz="1400" dirty="0"/>
          </a:p>
          <a:p>
            <a:pPr lvl="1">
              <a:buFont typeface="+mj-lt"/>
              <a:buAutoNum type="alphaLcParenR"/>
            </a:pPr>
            <a:endParaRPr lang="en-US" sz="1400" dirty="0"/>
          </a:p>
          <a:p>
            <a:pPr lvl="1">
              <a:buFont typeface="+mj-lt"/>
              <a:buAutoNum type="alphaLcParenR"/>
            </a:pPr>
            <a:r>
              <a:rPr lang="en-US" sz="1400" dirty="0"/>
              <a:t>Draw a boxplot based on the 5-number summary from (a).</a:t>
            </a:r>
          </a:p>
          <a:p>
            <a:pPr marL="533400" lvl="1" indent="0">
              <a:buNone/>
            </a:pPr>
            <a:endParaRPr lang="en-US" sz="1400" dirty="0"/>
          </a:p>
          <a:p>
            <a:pPr lvl="1">
              <a:buFont typeface="+mj-lt"/>
              <a:buAutoNum type="alphaLcParenR"/>
            </a:pPr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24010-68EC-39CB-EAB4-EF87C8ACDE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B220AC-CEAE-4231-C013-33298B760E0D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304;p20">
              <a:extLst>
                <a:ext uri="{FF2B5EF4-FFF2-40B4-BE49-F238E27FC236}">
                  <a16:creationId xmlns:a16="http://schemas.microsoft.com/office/drawing/2014/main" id="{83A3EBB1-7C1F-6CAF-90F9-8F3C7080F3DB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305;p20">
              <a:extLst>
                <a:ext uri="{FF2B5EF4-FFF2-40B4-BE49-F238E27FC236}">
                  <a16:creationId xmlns:a16="http://schemas.microsoft.com/office/drawing/2014/main" id="{57F23019-8F3F-D059-618B-B2D54E042EF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306;p20">
              <a:extLst>
                <a:ext uri="{FF2B5EF4-FFF2-40B4-BE49-F238E27FC236}">
                  <a16:creationId xmlns:a16="http://schemas.microsoft.com/office/drawing/2014/main" id="{844CBDA1-3432-FD11-8C7B-F9CAFBCEE06A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307;p20">
              <a:extLst>
                <a:ext uri="{FF2B5EF4-FFF2-40B4-BE49-F238E27FC236}">
                  <a16:creationId xmlns:a16="http://schemas.microsoft.com/office/drawing/2014/main" id="{00D379BA-75E1-5429-2FAE-0603F0518EFA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308;p20">
            <a:extLst>
              <a:ext uri="{FF2B5EF4-FFF2-40B4-BE49-F238E27FC236}">
                <a16:creationId xmlns:a16="http://schemas.microsoft.com/office/drawing/2014/main" id="{8AAEAA9A-DC2D-0FB1-5AAE-BCC60D2061BA}"/>
              </a:ext>
            </a:extLst>
          </p:cNvPr>
          <p:cNvSpPr txBox="1"/>
          <p:nvPr/>
        </p:nvSpPr>
        <p:spPr>
          <a:xfrm>
            <a:off x="858575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F52D05-BC47-A3A0-6B71-EE2D7037C7E2}"/>
              </a:ext>
            </a:extLst>
          </p:cNvPr>
          <p:cNvSpPr txBox="1"/>
          <p:nvPr/>
        </p:nvSpPr>
        <p:spPr>
          <a:xfrm>
            <a:off x="906904" y="2263973"/>
            <a:ext cx="5750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38, 33, 5, 5, 47, 29, 24, 42, 3, 18, 30, 46, 25, 44, 40, 42, 39, 44, 29, 13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C731251-04D3-3279-C630-B064001E6D13}"/>
              </a:ext>
            </a:extLst>
          </p:cNvPr>
          <p:cNvGrpSpPr/>
          <p:nvPr/>
        </p:nvGrpSpPr>
        <p:grpSpPr>
          <a:xfrm>
            <a:off x="5765932" y="3121184"/>
            <a:ext cx="3051379" cy="1529691"/>
            <a:chOff x="5765932" y="3121184"/>
            <a:chExt cx="3051379" cy="152969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66223B0-38B7-3291-E137-E19DFF07D6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84" t="1" r="-484" b="33521"/>
            <a:stretch/>
          </p:blipFill>
          <p:spPr>
            <a:xfrm>
              <a:off x="5765932" y="3121184"/>
              <a:ext cx="3051379" cy="152969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98826C-5232-B333-2C3C-801927EF2CCD}"/>
                </a:ext>
              </a:extLst>
            </p:cNvPr>
            <p:cNvSpPr txBox="1"/>
            <p:nvPr/>
          </p:nvSpPr>
          <p:spPr>
            <a:xfrm>
              <a:off x="6193156" y="4335275"/>
              <a:ext cx="233910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3                 21       31.5         42    47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022D830-C950-1E9C-B074-26D29B703C15}"/>
              </a:ext>
            </a:extLst>
          </p:cNvPr>
          <p:cNvGrpSpPr/>
          <p:nvPr/>
        </p:nvGrpSpPr>
        <p:grpSpPr>
          <a:xfrm>
            <a:off x="6886734" y="829362"/>
            <a:ext cx="1894916" cy="2146307"/>
            <a:chOff x="975699" y="2805793"/>
            <a:chExt cx="4018649" cy="2390346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D9211E0D-A9DA-E783-7A50-1A7B45E7231D}"/>
                </a:ext>
              </a:extLst>
            </p:cNvPr>
            <p:cNvSpPr/>
            <p:nvPr/>
          </p:nvSpPr>
          <p:spPr>
            <a:xfrm>
              <a:off x="975699" y="2805793"/>
              <a:ext cx="4018649" cy="239034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 Placeholder 2">
                  <a:extLst>
                    <a:ext uri="{FF2B5EF4-FFF2-40B4-BE49-F238E27FC236}">
                      <a16:creationId xmlns:a16="http://schemas.microsoft.com/office/drawing/2014/main" id="{E9D5FB91-C855-5AF4-858C-A4F6B417AA1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26563" y="2839420"/>
                  <a:ext cx="3516919" cy="22174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81000" algn="l" rtl="0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▰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1pPr>
                  <a:lvl2pPr marL="914400" marR="0" lvl="1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2pPr>
                  <a:lvl3pPr marL="1371600" marR="0" lvl="2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3pPr>
                  <a:lvl4pPr marL="1828800" marR="0" lvl="3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4pPr>
                  <a:lvl5pPr marL="2286000" marR="0" lvl="4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5pPr>
                  <a:lvl6pPr marL="2743200" marR="0" lvl="5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6pPr>
                  <a:lvl7pPr marL="3200400" marR="0" lvl="6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7pPr>
                  <a:lvl8pPr marL="3657600" marR="0" lvl="7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8pPr>
                  <a:lvl9pPr marL="4114800" marR="0" lvl="8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100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9pPr>
                </a:lstStyle>
                <a:p>
                  <a:pPr marL="76200" indent="0">
                    <a:buNone/>
                  </a:pPr>
                  <a:r>
                    <a:rPr lang="en-US" sz="1400" u="sng" dirty="0">
                      <a:solidFill>
                        <a:schemeClr val="bg1"/>
                      </a:solidFill>
                    </a:rPr>
                    <a:t>5-number summary</a:t>
                  </a:r>
                </a:p>
                <a:p>
                  <a:pPr marL="76200" indent="0">
                    <a:buNone/>
                  </a:pPr>
                  <a14:m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sz="1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r>
                    <a:rPr lang="en-US" sz="1400" dirty="0">
                      <a:solidFill>
                        <a:schemeClr val="bg1"/>
                      </a:solidFill>
                    </a:rPr>
                    <a:t> </a:t>
                  </a:r>
                </a:p>
                <a:p>
                  <a:pPr marL="76200" indent="0">
                    <a:buNone/>
                  </a:pPr>
                  <a14:m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1400" i="1" baseline="-2500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</m:oMath>
                  </a14:m>
                  <a:r>
                    <a:rPr lang="en-US" sz="1400" dirty="0">
                      <a:solidFill>
                        <a:schemeClr val="bg1"/>
                      </a:solidFill>
                    </a:rPr>
                    <a:t> </a:t>
                  </a:r>
                </a:p>
                <a:p>
                  <a:pPr marL="76200" indent="0">
                    <a:buNone/>
                  </a:pPr>
                  <a14:m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𝑀𝑒𝑑</m:t>
                      </m:r>
                      <m:r>
                        <a:rPr lang="en-US" sz="1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31.5</m:t>
                      </m:r>
                    </m:oMath>
                  </a14:m>
                  <a:r>
                    <a:rPr lang="en-US" sz="1400" dirty="0">
                      <a:solidFill>
                        <a:schemeClr val="bg1"/>
                      </a:solidFill>
                    </a:rPr>
                    <a:t> </a:t>
                  </a:r>
                </a:p>
                <a:p>
                  <a:pPr marL="76200" indent="0">
                    <a:buNone/>
                  </a:pPr>
                  <a14:m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1400" i="1" baseline="-2500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 4</m:t>
                      </m:r>
                      <m:r>
                        <a:rPr lang="en-US" sz="1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US" sz="1400" dirty="0">
                      <a:solidFill>
                        <a:schemeClr val="bg1"/>
                      </a:solidFill>
                    </a:rPr>
                    <a:t> </a:t>
                  </a:r>
                </a:p>
                <a:p>
                  <a:pPr marL="76200" indent="0">
                    <a:buNone/>
                  </a:pPr>
                  <a14:m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sz="1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47</m:t>
                      </m:r>
                    </m:oMath>
                  </a14:m>
                  <a:r>
                    <a:rPr lang="en-US" sz="1400" dirty="0">
                      <a:solidFill>
                        <a:schemeClr val="bg1"/>
                      </a:solidFill>
                    </a:rPr>
                    <a:t> </a:t>
                  </a:r>
                </a:p>
              </p:txBody>
            </p:sp>
          </mc:Choice>
          <mc:Fallback>
            <p:sp>
              <p:nvSpPr>
                <p:cNvPr id="21" name="Text Placeholder 2">
                  <a:extLst>
                    <a:ext uri="{FF2B5EF4-FFF2-40B4-BE49-F238E27FC236}">
                      <a16:creationId xmlns:a16="http://schemas.microsoft.com/office/drawing/2014/main" id="{E9D5FB91-C855-5AF4-858C-A4F6B417AA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6563" y="2839420"/>
                  <a:ext cx="3516919" cy="22174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1035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Measures of Center</a:t>
            </a:r>
            <a:endParaRPr dirty="0"/>
          </a:p>
        </p:txBody>
      </p:sp>
      <p:sp>
        <p:nvSpPr>
          <p:cNvPr id="217" name="Google Shape;217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18" name="Google Shape;218;p13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Mean (Average Value)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82216" y="1631590"/>
                <a:ext cx="5294495" cy="3217457"/>
              </a:xfrm>
            </p:spPr>
            <p:txBody>
              <a:bodyPr anchor="t"/>
              <a:lstStyle/>
              <a:p>
                <a:r>
                  <a:rPr lang="en-US" sz="1600" b="1" dirty="0"/>
                  <a:t>Simple, arithmetic </a:t>
                </a:r>
                <a:r>
                  <a:rPr lang="en-US" sz="1600" b="1" u="sng" dirty="0"/>
                  <a:t>average</a:t>
                </a:r>
                <a:r>
                  <a:rPr lang="en-US" sz="1600" b="1" dirty="0"/>
                  <a:t> of the data.</a:t>
                </a:r>
              </a:p>
              <a:p>
                <a:pPr lvl="1"/>
                <a:r>
                  <a:rPr lang="en-US" sz="1600" b="1" dirty="0"/>
                  <a:t>Sum all numbers and divide by the sample size (n). </a:t>
                </a:r>
              </a:p>
              <a:p>
                <a:r>
                  <a:rPr lang="en-US" sz="1600" dirty="0"/>
                  <a:t>Same calculation for the population and sample mean (just different notation).</a:t>
                </a:r>
              </a:p>
              <a:p>
                <a:pPr lvl="1"/>
                <a:r>
                  <a:rPr lang="en-US" sz="1600" dirty="0"/>
                  <a:t>Sample mean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600" dirty="0"/>
                  <a:t> (pronounced ”x-bar”)</a:t>
                </a:r>
              </a:p>
              <a:p>
                <a:pPr lvl="1"/>
                <a:r>
                  <a:rPr lang="en-US" sz="1600" dirty="0"/>
                  <a:t>Population mean = 𝜇 (Greek letter mu) </a:t>
                </a:r>
              </a:p>
              <a:p>
                <a:r>
                  <a:rPr lang="en-US" sz="1600" b="1" dirty="0"/>
                  <a:t>Mean is NOT a resistant measure.</a:t>
                </a:r>
              </a:p>
              <a:p>
                <a:pPr lvl="1"/>
                <a:r>
                  <a:rPr lang="en-US" sz="1600" b="1" dirty="0"/>
                  <a:t>This means it is heavily affected by outliers.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2216" y="1631590"/>
                <a:ext cx="5294495" cy="3217457"/>
              </a:xfrm>
              <a:blipFill>
                <a:blip r:embed="rId3"/>
                <a:stretch>
                  <a:fillRect l="-718" t="-2362" r="-1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" name="Google Shape;234;p14">
              <a:extLst>
                <a:ext uri="{FF2B5EF4-FFF2-40B4-BE49-F238E27FC236}">
                  <a16:creationId xmlns:a16="http://schemas.microsoft.com/office/drawing/2014/main" id="{E8EF9C2C-F394-0544-854C-A0F9ED03E1EB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" name="Google Shape;235;p14">
              <a:extLst>
                <a:ext uri="{FF2B5EF4-FFF2-40B4-BE49-F238E27FC236}">
                  <a16:creationId xmlns:a16="http://schemas.microsoft.com/office/drawing/2014/main" id="{FEFE4CFD-EAF5-844F-B782-F1B8CD3EFA2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3">
                <a:extLst>
                  <a:ext uri="{FF2B5EF4-FFF2-40B4-BE49-F238E27FC236}">
                    <a16:creationId xmlns:a16="http://schemas.microsoft.com/office/drawing/2014/main" id="{C612AD8E-E922-BAB0-38C6-086A2D80C9A9}"/>
                  </a:ext>
                </a:extLst>
              </p:cNvPr>
              <p:cNvSpPr txBox="1"/>
              <p:nvPr/>
            </p:nvSpPr>
            <p:spPr>
              <a:xfrm>
                <a:off x="6306675" y="1740747"/>
                <a:ext cx="2129750" cy="673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6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3">
                <a:extLst>
                  <a:ext uri="{FF2B5EF4-FFF2-40B4-BE49-F238E27FC236}">
                    <a16:creationId xmlns:a16="http://schemas.microsoft.com/office/drawing/2014/main" id="{C612AD8E-E922-BAB0-38C6-086A2D80C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675" y="1740747"/>
                <a:ext cx="2129750" cy="6735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2">
            <a:extLst>
              <a:ext uri="{FF2B5EF4-FFF2-40B4-BE49-F238E27FC236}">
                <a16:creationId xmlns:a16="http://schemas.microsoft.com/office/drawing/2014/main" id="{E9AA4070-F202-0646-A43D-C92BB0F56385}"/>
              </a:ext>
            </a:extLst>
          </p:cNvPr>
          <p:cNvSpPr txBox="1"/>
          <p:nvPr/>
        </p:nvSpPr>
        <p:spPr>
          <a:xfrm>
            <a:off x="6326519" y="2414265"/>
            <a:ext cx="2291080" cy="51077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1 – Mean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Data: 1, 5, 2, 9, 3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3">
                <a:extLst>
                  <a:ext uri="{FF2B5EF4-FFF2-40B4-BE49-F238E27FC236}">
                    <a16:creationId xmlns:a16="http://schemas.microsoft.com/office/drawing/2014/main" id="{64FE8FF5-5FEC-DE70-0B6C-9B8E46582523}"/>
                  </a:ext>
                </a:extLst>
              </p:cNvPr>
              <p:cNvSpPr txBox="1"/>
              <p:nvPr/>
            </p:nvSpPr>
            <p:spPr>
              <a:xfrm>
                <a:off x="6153375" y="2996237"/>
                <a:ext cx="2545312" cy="695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6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1+5+2+9+3</m:t>
                          </m:r>
                        </m:num>
                        <m:den>
                          <m:r>
                            <a:rPr lang="en-US" sz="1600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1600" b="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=4</m:t>
                      </m:r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3">
                <a:extLst>
                  <a:ext uri="{FF2B5EF4-FFF2-40B4-BE49-F238E27FC236}">
                    <a16:creationId xmlns:a16="http://schemas.microsoft.com/office/drawing/2014/main" id="{64FE8FF5-5FEC-DE70-0B6C-9B8E46582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375" y="2996237"/>
                <a:ext cx="2545312" cy="6953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FAB6E0B-76E7-7561-8AA3-3622F5533E84}"/>
              </a:ext>
            </a:extLst>
          </p:cNvPr>
          <p:cNvSpPr txBox="1"/>
          <p:nvPr/>
        </p:nvSpPr>
        <p:spPr>
          <a:xfrm>
            <a:off x="6257643" y="3633781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change 3 to 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3">
                <a:extLst>
                  <a:ext uri="{FF2B5EF4-FFF2-40B4-BE49-F238E27FC236}">
                    <a16:creationId xmlns:a16="http://schemas.microsoft.com/office/drawing/2014/main" id="{63CA6CE1-8121-E01B-81A9-07D62BBB8AF5}"/>
                  </a:ext>
                </a:extLst>
              </p:cNvPr>
              <p:cNvSpPr txBox="1"/>
              <p:nvPr/>
            </p:nvSpPr>
            <p:spPr>
              <a:xfrm>
                <a:off x="6268932" y="3992763"/>
                <a:ext cx="1303562" cy="3425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kern="12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New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6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sz="16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600" b="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9.4</m:t>
                    </m:r>
                  </m:oMath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3">
                <a:extLst>
                  <a:ext uri="{FF2B5EF4-FFF2-40B4-BE49-F238E27FC236}">
                    <a16:creationId xmlns:a16="http://schemas.microsoft.com/office/drawing/2014/main" id="{63CA6CE1-8121-E01B-81A9-07D62BBB8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932" y="3992763"/>
                <a:ext cx="1303562" cy="342530"/>
              </a:xfrm>
              <a:prstGeom prst="rect">
                <a:avLst/>
              </a:prstGeom>
              <a:blipFill>
                <a:blip r:embed="rId6"/>
                <a:stretch>
                  <a:fillRect l="-1923" t="-7143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85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Median (Middle Value)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631591"/>
            <a:ext cx="5294495" cy="1676054"/>
          </a:xfrm>
        </p:spPr>
        <p:txBody>
          <a:bodyPr anchor="t"/>
          <a:lstStyle/>
          <a:p>
            <a:r>
              <a:rPr lang="en-US" sz="1600" b="1" dirty="0"/>
              <a:t>The </a:t>
            </a:r>
            <a:r>
              <a:rPr lang="en-US" sz="1600" b="1" u="sng" dirty="0"/>
              <a:t>middle</a:t>
            </a:r>
            <a:r>
              <a:rPr lang="en-US" sz="1600" b="1" dirty="0"/>
              <a:t> value in an ordered list.</a:t>
            </a:r>
          </a:p>
          <a:p>
            <a:endParaRPr lang="en-US" sz="1600" b="1" dirty="0"/>
          </a:p>
          <a:p>
            <a:r>
              <a:rPr lang="en-US" sz="1600" b="1" dirty="0"/>
              <a:t>Median IS a resistant measure.</a:t>
            </a:r>
          </a:p>
          <a:p>
            <a:pPr lvl="1"/>
            <a:r>
              <a:rPr lang="en-US" sz="1600" b="1" dirty="0"/>
              <a:t>NOT affected by outliers.</a:t>
            </a:r>
          </a:p>
          <a:p>
            <a:pPr marL="76200" indent="0">
              <a:buNone/>
            </a:pPr>
            <a:endParaRPr lang="en-US" sz="1600" b="1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" name="Google Shape;234;p14">
              <a:extLst>
                <a:ext uri="{FF2B5EF4-FFF2-40B4-BE49-F238E27FC236}">
                  <a16:creationId xmlns:a16="http://schemas.microsoft.com/office/drawing/2014/main" id="{E8EF9C2C-F394-0544-854C-A0F9ED03E1EB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" name="Google Shape;235;p14">
              <a:extLst>
                <a:ext uri="{FF2B5EF4-FFF2-40B4-BE49-F238E27FC236}">
                  <a16:creationId xmlns:a16="http://schemas.microsoft.com/office/drawing/2014/main" id="{FEFE4CFD-EAF5-844F-B782-F1B8CD3EFA2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612DF6-C75D-1044-BD84-2AAED4466EE8}"/>
              </a:ext>
            </a:extLst>
          </p:cNvPr>
          <p:cNvSpPr txBox="1"/>
          <p:nvPr/>
        </p:nvSpPr>
        <p:spPr>
          <a:xfrm>
            <a:off x="4876850" y="1678058"/>
            <a:ext cx="3838171" cy="14070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2 – Median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u="sng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Case 1 – Odd </a:t>
            </a:r>
            <a:r>
              <a:rPr lang="en-US" sz="1600" i="1" u="sng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 </a:t>
            </a:r>
            <a:r>
              <a:rPr lang="en-US" sz="16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10, 5, 6, 1, 3, 9, 8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Sorted: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F84AB-189F-B1EB-CCD2-98435DAADE70}"/>
              </a:ext>
            </a:extLst>
          </p:cNvPr>
          <p:cNvSpPr txBox="1"/>
          <p:nvPr/>
        </p:nvSpPr>
        <p:spPr>
          <a:xfrm>
            <a:off x="5576711" y="2713783"/>
            <a:ext cx="1787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1, 3, 5, 6, 8, 9, 10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BC78F7-AF89-CACE-CC5F-0512FF8BB0E7}"/>
              </a:ext>
            </a:extLst>
          </p:cNvPr>
          <p:cNvSpPr txBox="1"/>
          <p:nvPr/>
        </p:nvSpPr>
        <p:spPr>
          <a:xfrm>
            <a:off x="4898119" y="3361925"/>
            <a:ext cx="2381358" cy="16559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u="sng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Case 2 – Even </a:t>
            </a:r>
            <a:r>
              <a:rPr lang="en-US" sz="1600" i="1" u="sng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 </a:t>
            </a:r>
            <a:r>
              <a:rPr lang="en-US" sz="16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10, 5, 6,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1, 3, 9, 8, 3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Sorted: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24ADAD-1082-1A8E-BD1C-B56BAF96C71E}"/>
              </a:ext>
            </a:extLst>
          </p:cNvPr>
          <p:cNvSpPr txBox="1"/>
          <p:nvPr/>
        </p:nvSpPr>
        <p:spPr>
          <a:xfrm>
            <a:off x="5598004" y="4145982"/>
            <a:ext cx="2016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1, 3, 3, 5, 6, 8, 9, 10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9B3C6D9-294D-3A1E-222F-2BB7B4DCDA84}"/>
              </a:ext>
            </a:extLst>
          </p:cNvPr>
          <p:cNvSpPr/>
          <p:nvPr/>
        </p:nvSpPr>
        <p:spPr>
          <a:xfrm>
            <a:off x="6324915" y="4145982"/>
            <a:ext cx="419222" cy="33855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4451D1B-FD2B-FBE4-9BE1-96823FD21C03}"/>
                  </a:ext>
                </a:extLst>
              </p:cNvPr>
              <p:cNvSpPr txBox="1"/>
              <p:nvPr/>
            </p:nvSpPr>
            <p:spPr>
              <a:xfrm>
                <a:off x="5211313" y="4522186"/>
                <a:ext cx="1703993" cy="5000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5+6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4451D1B-FD2B-FBE4-9BE1-96823FD21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313" y="4522186"/>
                <a:ext cx="1703993" cy="500009"/>
              </a:xfrm>
              <a:prstGeom prst="rect">
                <a:avLst/>
              </a:prstGeom>
              <a:blipFill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AB038DA7-AE45-44BC-E8F0-63716B8D298E}"/>
              </a:ext>
            </a:extLst>
          </p:cNvPr>
          <p:cNvGrpSpPr/>
          <p:nvPr/>
        </p:nvGrpSpPr>
        <p:grpSpPr>
          <a:xfrm>
            <a:off x="5661910" y="4232284"/>
            <a:ext cx="1837440" cy="209520"/>
            <a:chOff x="5631865" y="4009888"/>
            <a:chExt cx="1837440" cy="20952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2F5B663-7C36-7E19-D241-2CBE1254875A}"/>
                </a:ext>
              </a:extLst>
            </p:cNvPr>
            <p:cNvGrpSpPr/>
            <p:nvPr/>
          </p:nvGrpSpPr>
          <p:grpSpPr>
            <a:xfrm>
              <a:off x="5631865" y="4009888"/>
              <a:ext cx="592200" cy="202680"/>
              <a:chOff x="5631865" y="4009888"/>
              <a:chExt cx="592200" cy="202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05CECD54-88B2-7686-91D6-57CF1C9939E9}"/>
                      </a:ext>
                    </a:extLst>
                  </p14:cNvPr>
                  <p14:cNvContentPartPr/>
                  <p14:nvPr/>
                </p14:nvContentPartPr>
                <p14:xfrm>
                  <a:off x="5631865" y="4026088"/>
                  <a:ext cx="199800" cy="18648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05CECD54-88B2-7686-91D6-57CF1C9939E9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622865" y="4017088"/>
                    <a:ext cx="217440" cy="20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E053014E-A212-AD41-9D27-5493A89CE202}"/>
                      </a:ext>
                    </a:extLst>
                  </p14:cNvPr>
                  <p14:cNvContentPartPr/>
                  <p14:nvPr/>
                </p14:nvContentPartPr>
                <p14:xfrm>
                  <a:off x="5843545" y="4020328"/>
                  <a:ext cx="189720" cy="16416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E053014E-A212-AD41-9D27-5493A89CE202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834545" y="4011328"/>
                    <a:ext cx="207360" cy="18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BF9615F0-62CF-EB85-24B4-B50E7F93B096}"/>
                      </a:ext>
                    </a:extLst>
                  </p14:cNvPr>
                  <p14:cNvContentPartPr/>
                  <p14:nvPr/>
                </p14:nvContentPartPr>
                <p14:xfrm>
                  <a:off x="6085105" y="4009888"/>
                  <a:ext cx="138960" cy="15876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BF9615F0-62CF-EB85-24B4-B50E7F93B096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076465" y="4001248"/>
                    <a:ext cx="156600" cy="176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9CD9326-30F8-60D7-5DE8-441081431169}"/>
                </a:ext>
              </a:extLst>
            </p:cNvPr>
            <p:cNvGrpSpPr/>
            <p:nvPr/>
          </p:nvGrpSpPr>
          <p:grpSpPr>
            <a:xfrm>
              <a:off x="6797185" y="4043728"/>
              <a:ext cx="672120" cy="175680"/>
              <a:chOff x="6797185" y="4043728"/>
              <a:chExt cx="672120" cy="175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E5801407-229E-E9A5-D1D1-CD4B66864F02}"/>
                      </a:ext>
                    </a:extLst>
                  </p14:cNvPr>
                  <p14:cNvContentPartPr/>
                  <p14:nvPr/>
                </p14:nvContentPartPr>
                <p14:xfrm>
                  <a:off x="6797185" y="4061368"/>
                  <a:ext cx="180000" cy="14076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E5801407-229E-E9A5-D1D1-CD4B66864F0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6788545" y="4052728"/>
                    <a:ext cx="197640" cy="15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D285E6A3-A7C2-1509-D269-A32F7F64842F}"/>
                      </a:ext>
                    </a:extLst>
                  </p14:cNvPr>
                  <p14:cNvContentPartPr/>
                  <p14:nvPr/>
                </p14:nvContentPartPr>
                <p14:xfrm>
                  <a:off x="7017505" y="4057408"/>
                  <a:ext cx="144000" cy="12348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D285E6A3-A7C2-1509-D269-A32F7F64842F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7008865" y="4048408"/>
                    <a:ext cx="161640" cy="14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23C52B84-583A-AA7E-7008-6C835CB0DC3C}"/>
                      </a:ext>
                    </a:extLst>
                  </p14:cNvPr>
                  <p14:cNvContentPartPr/>
                  <p14:nvPr/>
                </p14:nvContentPartPr>
                <p14:xfrm>
                  <a:off x="7276705" y="4043728"/>
                  <a:ext cx="192600" cy="17568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23C52B84-583A-AA7E-7008-6C835CB0DC3C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7268065" y="4035088"/>
                    <a:ext cx="210240" cy="1933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92E5F1C6-3766-7C33-D521-3AFE68E80DA4}"/>
              </a:ext>
            </a:extLst>
          </p:cNvPr>
          <p:cNvSpPr/>
          <p:nvPr/>
        </p:nvSpPr>
        <p:spPr>
          <a:xfrm>
            <a:off x="6266838" y="2754221"/>
            <a:ext cx="260600" cy="2697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8EC157A-5A06-80B3-3504-8966BAF1C95D}"/>
                  </a:ext>
                </a:extLst>
              </p:cNvPr>
              <p:cNvSpPr txBox="1"/>
              <p:nvPr/>
            </p:nvSpPr>
            <p:spPr>
              <a:xfrm>
                <a:off x="6266838" y="3071236"/>
                <a:ext cx="17876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8EC157A-5A06-80B3-3504-8966BAF1C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838" y="3071236"/>
                <a:ext cx="1787669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EB931521-BB70-20A9-7B68-E6D74676B3BA}"/>
              </a:ext>
            </a:extLst>
          </p:cNvPr>
          <p:cNvGrpSpPr/>
          <p:nvPr/>
        </p:nvGrpSpPr>
        <p:grpSpPr>
          <a:xfrm>
            <a:off x="5634975" y="2751001"/>
            <a:ext cx="1636560" cy="273240"/>
            <a:chOff x="5615806" y="2751286"/>
            <a:chExt cx="1636560" cy="27324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95054D3-B396-4703-094B-C2455CAC8B69}"/>
                </a:ext>
              </a:extLst>
            </p:cNvPr>
            <p:cNvGrpSpPr/>
            <p:nvPr/>
          </p:nvGrpSpPr>
          <p:grpSpPr>
            <a:xfrm>
              <a:off x="5615806" y="2751286"/>
              <a:ext cx="648720" cy="263520"/>
              <a:chOff x="5615806" y="2751286"/>
              <a:chExt cx="648720" cy="263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28338EC3-C210-D758-FDEB-5078A2874146}"/>
                      </a:ext>
                    </a:extLst>
                  </p14:cNvPr>
                  <p14:cNvContentPartPr/>
                  <p14:nvPr/>
                </p14:nvContentPartPr>
                <p14:xfrm>
                  <a:off x="5615806" y="2751286"/>
                  <a:ext cx="277560" cy="26352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28338EC3-C210-D758-FDEB-5078A2874146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5607166" y="2742286"/>
                    <a:ext cx="295200" cy="28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324C397E-FA27-DE19-6210-C7208ED60F46}"/>
                      </a:ext>
                    </a:extLst>
                  </p14:cNvPr>
                  <p14:cNvContentPartPr/>
                  <p14:nvPr/>
                </p14:nvContentPartPr>
                <p14:xfrm>
                  <a:off x="5903806" y="2797726"/>
                  <a:ext cx="204480" cy="18792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324C397E-FA27-DE19-6210-C7208ED60F46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5895166" y="2788726"/>
                    <a:ext cx="222120" cy="20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27A1B070-01C8-4240-4BA1-748E139FF93C}"/>
                      </a:ext>
                    </a:extLst>
                  </p14:cNvPr>
                  <p14:cNvContentPartPr/>
                  <p14:nvPr/>
                </p14:nvContentPartPr>
                <p14:xfrm>
                  <a:off x="6143206" y="2820766"/>
                  <a:ext cx="121320" cy="15624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27A1B070-01C8-4240-4BA1-748E139FF93C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6134206" y="2811766"/>
                    <a:ext cx="138960" cy="173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781E92E-30F0-8CF9-E833-82B7F938AECB}"/>
                </a:ext>
              </a:extLst>
            </p:cNvPr>
            <p:cNvGrpSpPr/>
            <p:nvPr/>
          </p:nvGrpSpPr>
          <p:grpSpPr>
            <a:xfrm>
              <a:off x="6533086" y="2783326"/>
              <a:ext cx="719280" cy="241200"/>
              <a:chOff x="6533086" y="2783326"/>
              <a:chExt cx="719280" cy="241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C0520AA7-B22E-8DFC-AB68-1213FE5F9782}"/>
                      </a:ext>
                    </a:extLst>
                  </p14:cNvPr>
                  <p14:cNvContentPartPr/>
                  <p14:nvPr/>
                </p14:nvContentPartPr>
                <p14:xfrm>
                  <a:off x="6533086" y="2785126"/>
                  <a:ext cx="128520" cy="19980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C0520AA7-B22E-8DFC-AB68-1213FE5F9782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6524446" y="2776486"/>
                    <a:ext cx="146160" cy="21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0560D49B-ACA4-2918-E16E-081774C5E018}"/>
                      </a:ext>
                    </a:extLst>
                  </p14:cNvPr>
                  <p14:cNvContentPartPr/>
                  <p14:nvPr/>
                </p14:nvContentPartPr>
                <p14:xfrm>
                  <a:off x="6708406" y="2783326"/>
                  <a:ext cx="181440" cy="24120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0560D49B-ACA4-2918-E16E-081774C5E018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6699406" y="2774686"/>
                    <a:ext cx="199080" cy="25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9561A7AB-6511-9532-C088-1A6C5086683E}"/>
                      </a:ext>
                    </a:extLst>
                  </p14:cNvPr>
                  <p14:cNvContentPartPr/>
                  <p14:nvPr/>
                </p14:nvContentPartPr>
                <p14:xfrm>
                  <a:off x="7003246" y="2783686"/>
                  <a:ext cx="249120" cy="20988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9561A7AB-6511-9532-C088-1A6C5086683E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6994246" y="2774686"/>
                    <a:ext cx="266760" cy="227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38272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32" grpId="0" animBg="1"/>
      <p:bldP spid="33" grpId="0"/>
      <p:bldP spid="46" grpId="0" animBg="1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 (Most Common Value)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631591"/>
            <a:ext cx="5294495" cy="1676054"/>
          </a:xfrm>
        </p:spPr>
        <p:txBody>
          <a:bodyPr anchor="t"/>
          <a:lstStyle/>
          <a:p>
            <a:r>
              <a:rPr lang="en-US" sz="1600" b="1" dirty="0"/>
              <a:t>The most frequently occurring value(s).</a:t>
            </a:r>
          </a:p>
          <a:p>
            <a:pPr lvl="1"/>
            <a:r>
              <a:rPr lang="en-US" sz="1600" b="1" dirty="0"/>
              <a:t>Unimodal data has one mode.</a:t>
            </a:r>
          </a:p>
          <a:p>
            <a:pPr lvl="1"/>
            <a:r>
              <a:rPr lang="en-US" sz="1600" b="1" dirty="0"/>
              <a:t>Bimodal data has 2 modes.</a:t>
            </a:r>
          </a:p>
          <a:p>
            <a:pPr lvl="1"/>
            <a:r>
              <a:rPr lang="en-US" sz="1600" b="1" dirty="0"/>
              <a:t>Multimodal data has more than 2 modes.</a:t>
            </a:r>
          </a:p>
          <a:p>
            <a:pPr lvl="1"/>
            <a:r>
              <a:rPr lang="en-US" sz="1600" b="1" dirty="0"/>
              <a:t>Can be no modes (every value is distinct).</a:t>
            </a:r>
          </a:p>
          <a:p>
            <a:r>
              <a:rPr lang="en-US" sz="1600" b="1" dirty="0"/>
              <a:t>This is the only measure of center that can be used with categorical data.</a:t>
            </a:r>
          </a:p>
          <a:p>
            <a:pPr lvl="1"/>
            <a:r>
              <a:rPr lang="en-US" sz="1600" b="1" dirty="0"/>
              <a:t>Ex) Most common favorite color (can’t average this)</a:t>
            </a:r>
          </a:p>
          <a:p>
            <a:pPr marL="76200" indent="0">
              <a:buNone/>
            </a:pPr>
            <a:endParaRPr lang="en-US" sz="1600" b="1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" name="Google Shape;234;p14">
              <a:extLst>
                <a:ext uri="{FF2B5EF4-FFF2-40B4-BE49-F238E27FC236}">
                  <a16:creationId xmlns:a16="http://schemas.microsoft.com/office/drawing/2014/main" id="{E8EF9C2C-F394-0544-854C-A0F9ED03E1EB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" name="Google Shape;235;p14">
              <a:extLst>
                <a:ext uri="{FF2B5EF4-FFF2-40B4-BE49-F238E27FC236}">
                  <a16:creationId xmlns:a16="http://schemas.microsoft.com/office/drawing/2014/main" id="{FEFE4CFD-EAF5-844F-B782-F1B8CD3EFA2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612DF6-C75D-1044-BD84-2AAED4466EE8}"/>
              </a:ext>
            </a:extLst>
          </p:cNvPr>
          <p:cNvSpPr txBox="1"/>
          <p:nvPr/>
        </p:nvSpPr>
        <p:spPr>
          <a:xfrm>
            <a:off x="4876850" y="1678059"/>
            <a:ext cx="3838171" cy="8936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2 – Median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u="sng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Case 2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 </a:t>
            </a:r>
            <a:r>
              <a:rPr lang="en-US" sz="16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10, 5, 6,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1, 3, 9, 8, 3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BD0015-AD8D-5BF0-5E38-328F1BB6555C}"/>
              </a:ext>
            </a:extLst>
          </p:cNvPr>
          <p:cNvSpPr txBox="1"/>
          <p:nvPr/>
        </p:nvSpPr>
        <p:spPr>
          <a:xfrm>
            <a:off x="5405377" y="2557241"/>
            <a:ext cx="1015021" cy="900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 = 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82023-7F29-8F52-2A26-9D16AB35088C}"/>
              </a:ext>
            </a:extLst>
          </p:cNvPr>
          <p:cNvSpPr txBox="1"/>
          <p:nvPr/>
        </p:nvSpPr>
        <p:spPr>
          <a:xfrm>
            <a:off x="6267585" y="283008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 (twice)</a:t>
            </a:r>
          </a:p>
        </p:txBody>
      </p:sp>
    </p:spTree>
    <p:extLst>
      <p:ext uri="{BB962C8B-B14F-4D97-AF65-F5344CB8AC3E}">
        <p14:creationId xmlns:p14="http://schemas.microsoft.com/office/powerpoint/2010/main" val="76845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 txBox="1">
            <a:spLocks noGrp="1"/>
          </p:cNvSpPr>
          <p:nvPr>
            <p:ph type="ctrTitle"/>
          </p:nvPr>
        </p:nvSpPr>
        <p:spPr>
          <a:xfrm>
            <a:off x="463525" y="3148929"/>
            <a:ext cx="544429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Measures of Spread</a:t>
            </a:r>
            <a:endParaRPr dirty="0"/>
          </a:p>
        </p:txBody>
      </p:sp>
      <p:sp>
        <p:nvSpPr>
          <p:cNvPr id="242" name="Google Shape;242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43" name="Google Shape;243;p15"/>
          <p:cNvSpPr txBox="1"/>
          <p:nvPr/>
        </p:nvSpPr>
        <p:spPr>
          <a:xfrm>
            <a:off x="463525" y="12729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Range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384142"/>
            <a:ext cx="7621258" cy="3217457"/>
          </a:xfrm>
        </p:spPr>
        <p:txBody>
          <a:bodyPr anchor="t"/>
          <a:lstStyle/>
          <a:p>
            <a:r>
              <a:rPr lang="en-US" sz="2000" dirty="0"/>
              <a:t>Range = Max - Min</a:t>
            </a:r>
          </a:p>
          <a:p>
            <a:r>
              <a:rPr lang="en-US" sz="2000" dirty="0"/>
              <a:t>Gives idea of the entire ”range” of values, how much distance do they span in total. </a:t>
            </a:r>
          </a:p>
          <a:p>
            <a:r>
              <a:rPr lang="en-US" sz="2000" dirty="0"/>
              <a:t>Ex) Case 2: Range = </a:t>
            </a:r>
          </a:p>
          <a:p>
            <a:endParaRPr lang="en-US" sz="2000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831F0D-C8E2-B840-BC4A-D8C184DFA567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256" name="Google Shape;256;p16"/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77324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95E55B-3E7F-33AA-D22C-6309071933BC}"/>
              </a:ext>
            </a:extLst>
          </p:cNvPr>
          <p:cNvSpPr txBox="1"/>
          <p:nvPr/>
        </p:nvSpPr>
        <p:spPr>
          <a:xfrm>
            <a:off x="944975" y="3303832"/>
            <a:ext cx="3838171" cy="8936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2 – Median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u="sng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Case 2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 </a:t>
            </a:r>
            <a:r>
              <a:rPr lang="en-US" sz="16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10, 5, 6,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1, 3, 9, 8, 3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C3AFCD-612B-31FD-6D75-5679CC162291}"/>
              </a:ext>
            </a:extLst>
          </p:cNvPr>
          <p:cNvSpPr txBox="1"/>
          <p:nvPr/>
        </p:nvSpPr>
        <p:spPr>
          <a:xfrm>
            <a:off x="3171396" y="2611852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10 – 1 = 9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6CAC07A-4CC4-FE0C-C156-69BC6933563F}"/>
              </a:ext>
            </a:extLst>
          </p:cNvPr>
          <p:cNvGrpSpPr/>
          <p:nvPr/>
        </p:nvGrpSpPr>
        <p:grpSpPr>
          <a:xfrm>
            <a:off x="4104344" y="3396205"/>
            <a:ext cx="3355318" cy="604045"/>
            <a:chOff x="4104344" y="3396205"/>
            <a:chExt cx="3355318" cy="60404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4BDF95B-6DFA-F4B8-07D6-BC0A471409DB}"/>
                </a:ext>
              </a:extLst>
            </p:cNvPr>
            <p:cNvGrpSpPr/>
            <p:nvPr/>
          </p:nvGrpSpPr>
          <p:grpSpPr>
            <a:xfrm>
              <a:off x="4259484" y="3396205"/>
              <a:ext cx="2958766" cy="244998"/>
              <a:chOff x="4259484" y="3396205"/>
              <a:chExt cx="2958766" cy="244998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48A9355-BFA5-2388-F660-86AC59E2205C}"/>
                  </a:ext>
                </a:extLst>
              </p:cNvPr>
              <p:cNvCxnSpPr/>
              <p:nvPr/>
            </p:nvCxnSpPr>
            <p:spPr>
              <a:xfrm>
                <a:off x="4259484" y="3518704"/>
                <a:ext cx="29587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34E3515-2B58-8915-AF43-72796C3E60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9484" y="3396205"/>
                <a:ext cx="0" cy="244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77031A0-4201-BA50-3677-16EC9EA4EB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8250" y="3396205"/>
                <a:ext cx="0" cy="244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6D7DCA-F18E-4846-6A9C-2C06D230778F}"/>
                </a:ext>
              </a:extLst>
            </p:cNvPr>
            <p:cNvSpPr txBox="1"/>
            <p:nvPr/>
          </p:nvSpPr>
          <p:spPr>
            <a:xfrm>
              <a:off x="4104344" y="369247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63DAB39-EF50-3B02-B400-69E855104CEA}"/>
                </a:ext>
              </a:extLst>
            </p:cNvPr>
            <p:cNvSpPr txBox="1"/>
            <p:nvPr/>
          </p:nvSpPr>
          <p:spPr>
            <a:xfrm>
              <a:off x="7076224" y="3672835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275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Standard Deviation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384142"/>
            <a:ext cx="7621258" cy="3217457"/>
          </a:xfrm>
        </p:spPr>
        <p:txBody>
          <a:bodyPr anchor="t"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 formula that measures the 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distance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each 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point is from the mean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831F0D-C8E2-B840-BC4A-D8C184DFA567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256" name="Google Shape;256;p16"/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77324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FEC080AE-7A88-5025-C4E7-9F23036C97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91" y="2493359"/>
            <a:ext cx="2346325" cy="1207770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02D199A-9A6A-9C09-66E1-B7C972C75B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886" y="2380040"/>
            <a:ext cx="2757805" cy="8547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92FCCE-94B2-3727-0DBD-A640E7F00384}"/>
              </a:ext>
            </a:extLst>
          </p:cNvPr>
          <p:cNvSpPr txBox="1"/>
          <p:nvPr/>
        </p:nvSpPr>
        <p:spPr>
          <a:xfrm>
            <a:off x="2499148" y="2865418"/>
            <a:ext cx="13195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Larger </a:t>
            </a:r>
            <a:r>
              <a:rPr lang="en-US" dirty="0" err="1"/>
              <a:t>st</a:t>
            </a:r>
            <a:r>
              <a:rPr lang="en-US" dirty="0"/>
              <a:t> dev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Smaller </a:t>
            </a:r>
            <a:r>
              <a:rPr lang="en-US" dirty="0" err="1"/>
              <a:t>st</a:t>
            </a:r>
            <a:r>
              <a:rPr lang="en-US" dirty="0"/>
              <a:t> dev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2660ECB-8881-E7E2-1BC8-D53DE5977A9E}"/>
              </a:ext>
            </a:extLst>
          </p:cNvPr>
          <p:cNvGrpSpPr/>
          <p:nvPr/>
        </p:nvGrpSpPr>
        <p:grpSpPr>
          <a:xfrm>
            <a:off x="2196065" y="2209884"/>
            <a:ext cx="1054440" cy="448560"/>
            <a:chOff x="2196065" y="2209884"/>
            <a:chExt cx="1054440" cy="44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0531FF2-85F6-3671-A499-AFC65040330B}"/>
                    </a:ext>
                  </a:extLst>
                </p14:cNvPr>
                <p14:cNvContentPartPr/>
                <p14:nvPr/>
              </p14:nvContentPartPr>
              <p14:xfrm>
                <a:off x="2218745" y="2535684"/>
                <a:ext cx="436320" cy="122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0531FF2-85F6-3671-A499-AFC65040330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209745" y="2527044"/>
                  <a:ext cx="4539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F5DA0A3-2953-3934-F394-2098A6ADB488}"/>
                    </a:ext>
                  </a:extLst>
                </p14:cNvPr>
                <p14:cNvContentPartPr/>
                <p14:nvPr/>
              </p14:nvContentPartPr>
              <p14:xfrm>
                <a:off x="2215505" y="2437404"/>
                <a:ext cx="500400" cy="207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F5DA0A3-2953-3934-F394-2098A6ADB48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06505" y="2428764"/>
                  <a:ext cx="5180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AF0DD03-93D5-5D94-BFEC-67C3CCEA566F}"/>
                    </a:ext>
                  </a:extLst>
                </p14:cNvPr>
                <p14:cNvContentPartPr/>
                <p14:nvPr/>
              </p14:nvContentPartPr>
              <p14:xfrm>
                <a:off x="2196065" y="2329404"/>
                <a:ext cx="821520" cy="320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AF0DD03-93D5-5D94-BFEC-67C3CCEA56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87425" y="2320404"/>
                  <a:ext cx="8391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8E955E4-6C2C-F562-7EDE-61451836C671}"/>
                    </a:ext>
                  </a:extLst>
                </p14:cNvPr>
                <p14:cNvContentPartPr/>
                <p14:nvPr/>
              </p14:nvContentPartPr>
              <p14:xfrm>
                <a:off x="2204705" y="2209884"/>
                <a:ext cx="1045800" cy="424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8E955E4-6C2C-F562-7EDE-61451836C67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95705" y="2200884"/>
                  <a:ext cx="1063440" cy="44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73812AC-1063-E6EA-18D8-A4BBFF32089E}"/>
              </a:ext>
            </a:extLst>
          </p:cNvPr>
          <p:cNvGrpSpPr/>
          <p:nvPr/>
        </p:nvGrpSpPr>
        <p:grpSpPr>
          <a:xfrm>
            <a:off x="2241425" y="3231204"/>
            <a:ext cx="175680" cy="232560"/>
            <a:chOff x="2241425" y="3231204"/>
            <a:chExt cx="175680" cy="23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F5A9D71-381D-1454-2720-2D250EBC40E7}"/>
                    </a:ext>
                  </a:extLst>
                </p14:cNvPr>
                <p14:cNvContentPartPr/>
                <p14:nvPr/>
              </p14:nvContentPartPr>
              <p14:xfrm>
                <a:off x="2266985" y="3231204"/>
                <a:ext cx="71280" cy="13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F5A9D71-381D-1454-2720-2D250EBC40E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58345" y="3222564"/>
                  <a:ext cx="88920" cy="31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4784532-A3BE-2DED-EFAF-F59DF6CD641E}"/>
                </a:ext>
              </a:extLst>
            </p:cNvPr>
            <p:cNvGrpSpPr/>
            <p:nvPr/>
          </p:nvGrpSpPr>
          <p:grpSpPr>
            <a:xfrm>
              <a:off x="2241425" y="3364044"/>
              <a:ext cx="175680" cy="99720"/>
              <a:chOff x="2241425" y="3364044"/>
              <a:chExt cx="175680" cy="99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1FE955D7-BA1C-3CC8-4D4E-B2E785C19459}"/>
                      </a:ext>
                    </a:extLst>
                  </p14:cNvPr>
                  <p14:cNvContentPartPr/>
                  <p14:nvPr/>
                </p14:nvContentPartPr>
                <p14:xfrm>
                  <a:off x="2253305" y="3364044"/>
                  <a:ext cx="91080" cy="360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1FE955D7-BA1C-3CC8-4D4E-B2E785C19459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244665" y="3355044"/>
                    <a:ext cx="108720" cy="2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79007B47-DAEB-3D30-6474-515AE61AADC9}"/>
                      </a:ext>
                    </a:extLst>
                  </p14:cNvPr>
                  <p14:cNvContentPartPr/>
                  <p14:nvPr/>
                </p14:nvContentPartPr>
                <p14:xfrm>
                  <a:off x="2241425" y="3455124"/>
                  <a:ext cx="79920" cy="3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79007B47-DAEB-3D30-6474-515AE61AADC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2232785" y="3446484"/>
                    <a:ext cx="9756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09A4336D-9B1D-D993-B55D-90625411A7C3}"/>
                      </a:ext>
                    </a:extLst>
                  </p14:cNvPr>
                  <p14:cNvContentPartPr/>
                  <p14:nvPr/>
                </p14:nvContentPartPr>
                <p14:xfrm>
                  <a:off x="2359145" y="3463404"/>
                  <a:ext cx="57960" cy="36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09A4336D-9B1D-D993-B55D-90625411A7C3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2350505" y="3454404"/>
                    <a:ext cx="756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54185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CCCCCC"/>
      </a:lt2>
      <a:accent1>
        <a:srgbClr val="666666"/>
      </a:accent1>
      <a:accent2>
        <a:srgbClr val="000000"/>
      </a:accent2>
      <a:accent3>
        <a:srgbClr val="999999"/>
      </a:accent3>
      <a:accent4>
        <a:srgbClr val="CCCCCC"/>
      </a:accent4>
      <a:accent5>
        <a:srgbClr val="990000"/>
      </a:accent5>
      <a:accent6>
        <a:srgbClr val="CC0000"/>
      </a:accent6>
      <a:hlink>
        <a:srgbClr val="99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3933</TotalTime>
  <Words>962</Words>
  <Application>Microsoft Macintosh PowerPoint</Application>
  <PresentationFormat>On-screen Show (16:9)</PresentationFormat>
  <Paragraphs>217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Cambria Math</vt:lpstr>
      <vt:lpstr>Calibri</vt:lpstr>
      <vt:lpstr>Wingdings</vt:lpstr>
      <vt:lpstr>Roboto Condensed Light</vt:lpstr>
      <vt:lpstr>Arvo</vt:lpstr>
      <vt:lpstr>Roboto Condensed</vt:lpstr>
      <vt:lpstr>Arial</vt:lpstr>
      <vt:lpstr>Times New Roman</vt:lpstr>
      <vt:lpstr>Salerio template</vt:lpstr>
      <vt:lpstr>11.3 Describing and Analyzing Data</vt:lpstr>
      <vt:lpstr>Goals for the Day</vt:lpstr>
      <vt:lpstr>Measures of Center</vt:lpstr>
      <vt:lpstr>Mean (Average Value)</vt:lpstr>
      <vt:lpstr>Median (Middle Value)</vt:lpstr>
      <vt:lpstr>Mode (Most Common Value)</vt:lpstr>
      <vt:lpstr>Measures of Spread</vt:lpstr>
      <vt:lpstr>Range</vt:lpstr>
      <vt:lpstr>Standard Deviation</vt:lpstr>
      <vt:lpstr>Using your Calculator</vt:lpstr>
      <vt:lpstr>Using Your Calculator</vt:lpstr>
      <vt:lpstr>Using Your Calculator Example</vt:lpstr>
      <vt:lpstr>Other Considerations</vt:lpstr>
      <vt:lpstr>Other Considerations</vt:lpstr>
      <vt:lpstr>Measures of Relative Position</vt:lpstr>
      <vt:lpstr>Percentiles</vt:lpstr>
      <vt:lpstr>5-Number Summary and Boxplots</vt:lpstr>
      <vt:lpstr>5-Number Summary and Boxplots</vt:lpstr>
      <vt:lpstr>Examples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CHARACTERISTICS AND EXPERIENCES OF SECONDARY MATHEMATICS TEACHERS WITH MATH ANXIETY: A PROPOSAL </dc:title>
  <cp:lastModifiedBy>Gearhart, Colton</cp:lastModifiedBy>
  <cp:revision>13</cp:revision>
  <dcterms:modified xsi:type="dcterms:W3CDTF">2024-03-29T16:02:58Z</dcterms:modified>
</cp:coreProperties>
</file>