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344" r:id="rId5"/>
    <p:sldId id="264" r:id="rId6"/>
    <p:sldId id="333" r:id="rId7"/>
    <p:sldId id="426" r:id="rId8"/>
    <p:sldId id="429" r:id="rId9"/>
    <p:sldId id="260" r:id="rId10"/>
    <p:sldId id="417" r:id="rId11"/>
    <p:sldId id="319" r:id="rId12"/>
    <p:sldId id="418" r:id="rId13"/>
    <p:sldId id="419" r:id="rId14"/>
    <p:sldId id="408" r:id="rId15"/>
    <p:sldId id="416" r:id="rId16"/>
    <p:sldId id="428" r:id="rId17"/>
    <p:sldId id="427" r:id="rId18"/>
    <p:sldId id="430" r:id="rId19"/>
  </p:sldIdLst>
  <p:sldSz cx="9144000" cy="5143500" type="screen16x9"/>
  <p:notesSz cx="6858000" cy="9144000"/>
  <p:embeddedFontLst>
    <p:embeddedFont>
      <p:font typeface="Arvo" panose="02000000000000000000" pitchFamily="2" charset="77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Roboto Condensed" panose="020F0502020204030204" pitchFamily="34" charset="0"/>
      <p:regular r:id="rId26"/>
      <p:bold r:id="rId27"/>
      <p:italic r:id="rId28"/>
      <p:boldItalic r:id="rId29"/>
    </p:embeddedFont>
    <p:embeddedFont>
      <p:font typeface="Roboto Condensed Light" panose="020F03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EB7706-96CE-42EF-BD35-F457D1AC9942}">
  <a:tblStyle styleId="{29EB7706-96CE-42EF-BD35-F457D1AC99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DF412-34DF-4908-83DB-EA0FF5B921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/>
    <p:restoredTop sz="94832"/>
  </p:normalViewPr>
  <p:slideViewPr>
    <p:cSldViewPr snapToGrid="0">
      <p:cViewPr varScale="1">
        <p:scale>
          <a:sx n="161" d="100"/>
          <a:sy n="161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948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CAC5DCAA-C894-2805-360C-022393DB3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4c528c8_0_53:notes">
            <a:extLst>
              <a:ext uri="{FF2B5EF4-FFF2-40B4-BE49-F238E27FC236}">
                <a16:creationId xmlns:a16="http://schemas.microsoft.com/office/drawing/2014/main" id="{16DADF6A-2D33-8A22-7973-58D0573F2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4c528c8_0_53:notes">
            <a:extLst>
              <a:ext uri="{FF2B5EF4-FFF2-40B4-BE49-F238E27FC236}">
                <a16:creationId xmlns:a16="http://schemas.microsoft.com/office/drawing/2014/main" id="{9FA63D1E-7A21-DA4C-46F6-1B128D632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63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a4c528c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a4c528c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5a4c528c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5a4c528c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03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a4c528c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a4c528c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a4c528c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a4c528c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99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86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5a4c528c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5a4c528c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43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99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6490" y="1090750"/>
            <a:ext cx="621491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11.4 The Normal</a:t>
            </a:r>
            <a:br>
              <a:rPr lang="en-US" sz="3200" dirty="0"/>
            </a:br>
            <a:r>
              <a:rPr lang="en-US" sz="3200" dirty="0"/>
              <a:t>Distribution</a:t>
            </a:r>
            <a:endParaRPr sz="6800" dirty="0"/>
          </a:p>
        </p:txBody>
      </p:sp>
      <p:pic>
        <p:nvPicPr>
          <p:cNvPr id="1026" name="Picture 2" descr="End to End Statistics for Data Science - Analytics Vidhya">
            <a:extLst>
              <a:ext uri="{FF2B5EF4-FFF2-40B4-BE49-F238E27FC236}">
                <a16:creationId xmlns:a16="http://schemas.microsoft.com/office/drawing/2014/main" id="{832BC5D8-CDD9-D415-04A3-64522CD6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19" y="1382712"/>
            <a:ext cx="4801161" cy="237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Use the Normal Curve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8861784" cy="3217457"/>
          </a:xfrm>
        </p:spPr>
        <p:txBody>
          <a:bodyPr anchor="t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normal distribution allows us to find any probability, not just for points that lie exactly 1, 2, or 3 standard deviations (“steps”) away from the mean like with the empirical rule!</a:t>
            </a:r>
          </a:p>
          <a:p>
            <a:pPr lvl="0"/>
            <a:endParaRPr lang="en-US" sz="1600" b="1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8163527" y="4035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90ABB-44D1-D338-CAA6-CA6EDC49B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13" y="2571750"/>
            <a:ext cx="3999962" cy="214171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A8030F-EFC6-E959-A42D-A1105A420308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5" name="Google Shape;304;p20">
              <a:extLst>
                <a:ext uri="{FF2B5EF4-FFF2-40B4-BE49-F238E27FC236}">
                  <a16:creationId xmlns:a16="http://schemas.microsoft.com/office/drawing/2014/main" id="{7566BF5E-96E6-2CA0-C0B8-C77695017B7F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0519A8-D2FE-958F-E070-0D2CCBCC9B23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7" name="Google Shape;272;p18">
                <a:extLst>
                  <a:ext uri="{FF2B5EF4-FFF2-40B4-BE49-F238E27FC236}">
                    <a16:creationId xmlns:a16="http://schemas.microsoft.com/office/drawing/2014/main" id="{68F47D00-57CC-D428-2BD5-BC06C2033BB7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81;p18">
                <a:extLst>
                  <a:ext uri="{FF2B5EF4-FFF2-40B4-BE49-F238E27FC236}">
                    <a16:creationId xmlns:a16="http://schemas.microsoft.com/office/drawing/2014/main" id="{FE3C0DB5-A13F-DF34-F96C-9942DA3F4F00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3;p18">
                <a:extLst>
                  <a:ext uri="{FF2B5EF4-FFF2-40B4-BE49-F238E27FC236}">
                    <a16:creationId xmlns:a16="http://schemas.microsoft.com/office/drawing/2014/main" id="{B546176D-DB57-6344-D5DE-CD723A6962C3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027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8C687-8C9B-1342-96D5-EF3281B1CB68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5" name="Google Shape;304;p20">
              <a:extLst>
                <a:ext uri="{FF2B5EF4-FFF2-40B4-BE49-F238E27FC236}">
                  <a16:creationId xmlns:a16="http://schemas.microsoft.com/office/drawing/2014/main" id="{9BF24063-B23C-F920-AE65-BFFA7F27F97C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FFC29A-A3FF-02E3-7722-523265379BCF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7" name="Google Shape;272;p18">
                <a:extLst>
                  <a:ext uri="{FF2B5EF4-FFF2-40B4-BE49-F238E27FC236}">
                    <a16:creationId xmlns:a16="http://schemas.microsoft.com/office/drawing/2014/main" id="{B9FA717F-AB42-1B8B-D351-DEAB50DE4BD2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8" name="Google Shape;281;p18">
                <a:extLst>
                  <a:ext uri="{FF2B5EF4-FFF2-40B4-BE49-F238E27FC236}">
                    <a16:creationId xmlns:a16="http://schemas.microsoft.com/office/drawing/2014/main" id="{68EB21C2-660A-A817-8DDC-4BAC09B6B96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3;p18">
                <a:extLst>
                  <a:ext uri="{FF2B5EF4-FFF2-40B4-BE49-F238E27FC236}">
                    <a16:creationId xmlns:a16="http://schemas.microsoft.com/office/drawing/2014/main" id="{2EC9F450-CF2C-9197-5C66-E94285DD6676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Z-scores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Z-scores (“Standard” scores in Hawkes Certify)</a:t>
            </a:r>
          </a:p>
          <a:p>
            <a:r>
              <a:rPr lang="en-US" sz="2000" dirty="0"/>
              <a:t>Definition: A </a:t>
            </a:r>
            <a:r>
              <a:rPr lang="en-US" sz="2000" b="1" dirty="0"/>
              <a:t>z-score</a:t>
            </a:r>
            <a:r>
              <a:rPr lang="en-US" sz="2000" dirty="0"/>
              <a:t> </a:t>
            </a:r>
            <a:r>
              <a:rPr lang="en-US" sz="2000" u="sng" dirty="0"/>
              <a:t>standardizes</a:t>
            </a:r>
            <a:r>
              <a:rPr lang="en-US" sz="2000" dirty="0"/>
              <a:t> observations based on the </a:t>
            </a:r>
            <a:r>
              <a:rPr lang="en-US" sz="2000" u="sng" dirty="0"/>
              <a:t>mean</a:t>
            </a:r>
            <a:r>
              <a:rPr lang="en-US" sz="2000" dirty="0"/>
              <a:t> (center) and </a:t>
            </a:r>
            <a:r>
              <a:rPr lang="en-US" sz="2000" u="sng" dirty="0"/>
              <a:t>standard deviation</a:t>
            </a:r>
            <a:r>
              <a:rPr lang="en-US" sz="2000" dirty="0"/>
              <a:t> (spread) of the distribution</a:t>
            </a:r>
          </a:p>
          <a:p>
            <a:pPr lvl="1"/>
            <a:r>
              <a:rPr lang="en-US" sz="2000" dirty="0"/>
              <a:t>Allows for comparisons on different scales.</a:t>
            </a:r>
          </a:p>
          <a:p>
            <a:pPr lvl="1"/>
            <a:r>
              <a:rPr lang="en-US" sz="2000" dirty="0"/>
              <a:t>Ex) ACT vs SAT</a:t>
            </a: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8140599" y="32258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85148118-8060-2AED-A728-6AC41591CCCC}"/>
                  </a:ext>
                </a:extLst>
              </p:cNvPr>
              <p:cNvSpPr txBox="1"/>
              <p:nvPr/>
            </p:nvSpPr>
            <p:spPr>
              <a:xfrm>
                <a:off x="5362938" y="3140917"/>
                <a:ext cx="3518319" cy="5622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𝑜𝑏𝑠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𝑚𝑒𝑎𝑛</m:t>
                        </m:r>
                      </m:num>
                      <m:den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𝑠𝑡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𝑑𝑒𝑣</m:t>
                        </m:r>
                      </m:den>
                    </m:f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1" name="Text Box 4">
                <a:extLst>
                  <a:ext uri="{FF2B5EF4-FFF2-40B4-BE49-F238E27FC236}">
                    <a16:creationId xmlns:a16="http://schemas.microsoft.com/office/drawing/2014/main" id="{85148118-8060-2AED-A728-6AC41591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38" y="3140917"/>
                <a:ext cx="3518319" cy="562200"/>
              </a:xfrm>
              <a:prstGeom prst="rect">
                <a:avLst/>
              </a:prstGeom>
              <a:blipFill>
                <a:blip r:embed="rId3"/>
                <a:stretch>
                  <a:fillRect l="-1079"/>
                </a:stretch>
              </a:blipFill>
              <a:ln w="6350">
                <a:solidFill>
                  <a:prstClr val="black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75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B4442EA-81BD-DAA2-F0D5-48E841F0748D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11" name="Google Shape;304;p20">
              <a:extLst>
                <a:ext uri="{FF2B5EF4-FFF2-40B4-BE49-F238E27FC236}">
                  <a16:creationId xmlns:a16="http://schemas.microsoft.com/office/drawing/2014/main" id="{6C3A42C0-9F16-5CEC-4395-35E03DAA4DF0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621798B-74CA-8E7D-F9D1-08A72A186D1F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3" name="Google Shape;272;p18">
                <a:extLst>
                  <a:ext uri="{FF2B5EF4-FFF2-40B4-BE49-F238E27FC236}">
                    <a16:creationId xmlns:a16="http://schemas.microsoft.com/office/drawing/2014/main" id="{F1FF3288-ADF6-C5E4-55F7-0B641A2B4FEA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5" name="Google Shape;281;p18">
                <a:extLst>
                  <a:ext uri="{FF2B5EF4-FFF2-40B4-BE49-F238E27FC236}">
                    <a16:creationId xmlns:a16="http://schemas.microsoft.com/office/drawing/2014/main" id="{EE219958-2DDC-5199-8206-AFA28D8A7AFF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9" name="Google Shape;283;p18">
                <a:extLst>
                  <a:ext uri="{FF2B5EF4-FFF2-40B4-BE49-F238E27FC236}">
                    <a16:creationId xmlns:a16="http://schemas.microsoft.com/office/drawing/2014/main" id="{572C5659-3706-1666-9546-CA3468D730B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Z-scores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r>
              <a:rPr lang="en-US" sz="2000" dirty="0"/>
              <a:t>Interpretation: A z-score tells us </a:t>
            </a:r>
            <a:r>
              <a:rPr lang="en-US" sz="2000" u="sng" dirty="0"/>
              <a:t>how many standard deviations</a:t>
            </a:r>
            <a:r>
              <a:rPr lang="en-US" sz="2000" dirty="0"/>
              <a:t> an observation is </a:t>
            </a:r>
            <a:r>
              <a:rPr lang="en-US" sz="2000" u="sng" dirty="0"/>
              <a:t>away from the mean</a:t>
            </a:r>
            <a:r>
              <a:rPr lang="en-US" sz="2000" dirty="0"/>
              <a:t>.</a:t>
            </a: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endParaRPr lang="en-US" sz="2000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8165800" y="27933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37595-A98C-0727-9AFB-967A96359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5"/>
          <a:stretch/>
        </p:blipFill>
        <p:spPr bwMode="auto">
          <a:xfrm>
            <a:off x="651721" y="2944871"/>
            <a:ext cx="6142854" cy="16366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83FC17A-B2B5-226F-8F34-2F7BEE5EFEAF}"/>
              </a:ext>
            </a:extLst>
          </p:cNvPr>
          <p:cNvGrpSpPr/>
          <p:nvPr/>
        </p:nvGrpSpPr>
        <p:grpSpPr>
          <a:xfrm>
            <a:off x="6306675" y="1801504"/>
            <a:ext cx="1222314" cy="704902"/>
            <a:chOff x="6306675" y="1801504"/>
            <a:chExt cx="1222314" cy="7049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B05CBD-CFBC-EEFD-003C-3FCC15545573}"/>
                </a:ext>
              </a:extLst>
            </p:cNvPr>
            <p:cNvSpPr txBox="1"/>
            <p:nvPr/>
          </p:nvSpPr>
          <p:spPr>
            <a:xfrm>
              <a:off x="6754418" y="2198629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C4FB27-7965-61A3-3A27-84158F794BD7}"/>
                </a:ext>
              </a:extLst>
            </p:cNvPr>
            <p:cNvCxnSpPr/>
            <p:nvPr/>
          </p:nvCxnSpPr>
          <p:spPr>
            <a:xfrm>
              <a:off x="6306675" y="1801504"/>
              <a:ext cx="487900" cy="397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AB55FB-A2D9-F97C-ED88-1A3E87D5B000}"/>
              </a:ext>
            </a:extLst>
          </p:cNvPr>
          <p:cNvGrpSpPr/>
          <p:nvPr/>
        </p:nvGrpSpPr>
        <p:grpSpPr>
          <a:xfrm>
            <a:off x="3534003" y="4629029"/>
            <a:ext cx="3310527" cy="315600"/>
            <a:chOff x="3534003" y="4629029"/>
            <a:chExt cx="3310527" cy="3156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5B94BA-8CF8-0E31-9382-50DE829A0ECA}"/>
                </a:ext>
              </a:extLst>
            </p:cNvPr>
            <p:cNvSpPr txBox="1"/>
            <p:nvPr/>
          </p:nvSpPr>
          <p:spPr>
            <a:xfrm>
              <a:off x="4926842" y="4629029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Mean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2D8473E-766F-AA68-DAAF-1BB0B234CFD3}"/>
                </a:ext>
              </a:extLst>
            </p:cNvPr>
            <p:cNvCxnSpPr>
              <a:cxnSpLocks/>
            </p:cNvCxnSpPr>
            <p:nvPr/>
          </p:nvCxnSpPr>
          <p:spPr>
            <a:xfrm>
              <a:off x="5558746" y="4794300"/>
              <a:ext cx="459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42C08E-E2C9-BD21-7AF9-8029CBC5B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6714" y="4784406"/>
              <a:ext cx="468352" cy="9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612BE5-7A9C-70EE-1A03-32293CFE28F3}"/>
                </a:ext>
              </a:extLst>
            </p:cNvPr>
            <p:cNvSpPr txBox="1"/>
            <p:nvPr/>
          </p:nvSpPr>
          <p:spPr>
            <a:xfrm>
              <a:off x="3534003" y="4636500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– below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4B1D00-179B-4E9A-A3B1-746B5E2D896B}"/>
                </a:ext>
              </a:extLst>
            </p:cNvPr>
            <p:cNvSpPr txBox="1"/>
            <p:nvPr/>
          </p:nvSpPr>
          <p:spPr>
            <a:xfrm>
              <a:off x="6018663" y="4636852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19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0996F75-DD7D-8404-A24B-84576D5DD986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5" name="Google Shape;304;p20">
              <a:extLst>
                <a:ext uri="{FF2B5EF4-FFF2-40B4-BE49-F238E27FC236}">
                  <a16:creationId xmlns:a16="http://schemas.microsoft.com/office/drawing/2014/main" id="{AED72202-22BF-769A-EF00-B5CF78A87005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1F19DF-F6C7-4389-2907-C6DC9CF68E65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8" name="Google Shape;272;p18">
                <a:extLst>
                  <a:ext uri="{FF2B5EF4-FFF2-40B4-BE49-F238E27FC236}">
                    <a16:creationId xmlns:a16="http://schemas.microsoft.com/office/drawing/2014/main" id="{D5C9D4B3-D8AB-198E-5213-EBD092270CF9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1;p18">
                <a:extLst>
                  <a:ext uri="{FF2B5EF4-FFF2-40B4-BE49-F238E27FC236}">
                    <a16:creationId xmlns:a16="http://schemas.microsoft.com/office/drawing/2014/main" id="{A4A96891-23E8-89CD-F4B7-2F85612A73A1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0" name="Google Shape;283;p18">
                <a:extLst>
                  <a:ext uri="{FF2B5EF4-FFF2-40B4-BE49-F238E27FC236}">
                    <a16:creationId xmlns:a16="http://schemas.microsoft.com/office/drawing/2014/main" id="{F1433349-710B-F894-5A88-A22B76C7313D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Z-scores Examples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</p:spPr>
            <p:txBody>
              <a:bodyPr anchor="t"/>
              <a:lstStyle/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2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data set with the stated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find the standard score (z score) corresponding to the given observation,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=8,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=3,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=17</m:t>
                    </m:r>
                  </m:oMath>
                </a14:m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=100,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=16,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endParaRPr lang="en-US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lphaLcParenR"/>
                </a:pPr>
                <a:r>
                  <a:rPr lang="en-US" sz="1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Whic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 observation is further from the mean relatively?</a:t>
                </a:r>
              </a:p>
              <a:p>
                <a:pPr marL="457200" lvl="1">
                  <a:spcBef>
                    <a:spcPts val="600"/>
                  </a:spcBef>
                  <a:buFont typeface="Roboto Condensed Light"/>
                  <a:buChar char="▰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C04ADF-3C89-B545-B3AC-998590695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767" y="1384142"/>
                <a:ext cx="7621258" cy="3217457"/>
              </a:xfrm>
              <a:blipFill>
                <a:blip r:embed="rId3"/>
                <a:stretch>
                  <a:fillRect l="-499" t="-1176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 txBox="1"/>
          <p:nvPr/>
        </p:nvSpPr>
        <p:spPr>
          <a:xfrm>
            <a:off x="8165800" y="48924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14C55-1E75-0E6B-3BAC-FA06E4765F7C}"/>
                  </a:ext>
                </a:extLst>
              </p:cNvPr>
              <p:cNvSpPr txBox="1"/>
              <p:nvPr/>
            </p:nvSpPr>
            <p:spPr>
              <a:xfrm>
                <a:off x="1269241" y="2571750"/>
                <a:ext cx="1626279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17 −8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A14C55-1E75-0E6B-3BAC-FA06E476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241" y="2571750"/>
                <a:ext cx="1626279" cy="554960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F019223-E87C-CDC6-1FB3-1387CE8C887C}"/>
              </a:ext>
            </a:extLst>
          </p:cNvPr>
          <p:cNvSpPr txBox="1"/>
          <p:nvPr/>
        </p:nvSpPr>
        <p:spPr>
          <a:xfrm>
            <a:off x="3198647" y="2695341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25E777-556A-48F8-12EB-6B8CE39EB2D0}"/>
                  </a:ext>
                </a:extLst>
              </p:cNvPr>
              <p:cNvSpPr txBox="1"/>
              <p:nvPr/>
            </p:nvSpPr>
            <p:spPr>
              <a:xfrm>
                <a:off x="1080447" y="3588573"/>
                <a:ext cx="2277098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80 −100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25E777-556A-48F8-12EB-6B8CE39E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47" y="3588573"/>
                <a:ext cx="2277098" cy="554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E8BE3B6-A2DC-F051-E347-53FFEDB8FB6D}"/>
              </a:ext>
            </a:extLst>
          </p:cNvPr>
          <p:cNvSpPr txBox="1"/>
          <p:nvPr/>
        </p:nvSpPr>
        <p:spPr>
          <a:xfrm>
            <a:off x="3560475" y="3712164"/>
            <a:ext cx="1189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mean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5019F-B90A-6650-E77B-D3E5F1DE4CFE}"/>
              </a:ext>
            </a:extLst>
          </p:cNvPr>
          <p:cNvSpPr txBox="1"/>
          <p:nvPr/>
        </p:nvSpPr>
        <p:spPr>
          <a:xfrm>
            <a:off x="1578873" y="4676743"/>
            <a:ext cx="3421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 because z = 3 is a “larger” value</a:t>
            </a:r>
          </a:p>
        </p:txBody>
      </p:sp>
    </p:spTree>
    <p:extLst>
      <p:ext uri="{BB962C8B-B14F-4D97-AF65-F5344CB8AC3E}">
        <p14:creationId xmlns:p14="http://schemas.microsoft.com/office/powerpoint/2010/main" val="38171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4" y="514788"/>
            <a:ext cx="5952253" cy="766200"/>
          </a:xfrm>
        </p:spPr>
        <p:txBody>
          <a:bodyPr/>
          <a:lstStyle/>
          <a:p>
            <a:r>
              <a:rPr lang="en-US" dirty="0"/>
              <a:t>Finding probabilities based on the Normal Distribution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891EEEF-A71B-099A-81CF-C3335B8B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384142"/>
            <a:ext cx="7621258" cy="3217457"/>
          </a:xfrm>
        </p:spPr>
        <p:txBody>
          <a:bodyPr anchor="t"/>
          <a:lstStyle/>
          <a:p>
            <a:pPr lvl="0"/>
            <a:r>
              <a:rPr lang="en-US" sz="2000" dirty="0"/>
              <a:t>Handout: Normal Distribution Table</a:t>
            </a:r>
          </a:p>
          <a:p>
            <a:pPr lvl="1"/>
            <a:r>
              <a:rPr lang="en-US" sz="2000" dirty="0"/>
              <a:t>Use the handout to </a:t>
            </a:r>
            <a:r>
              <a:rPr lang="en-US" sz="2000" u="sng" dirty="0"/>
              <a:t>convert z-scores</a:t>
            </a:r>
            <a:r>
              <a:rPr lang="en-US" sz="2000" dirty="0"/>
              <a:t> to </a:t>
            </a:r>
            <a:r>
              <a:rPr lang="en-US" sz="2000" u="sng" dirty="0"/>
              <a:t>percentiles</a:t>
            </a:r>
            <a:r>
              <a:rPr lang="en-US" sz="2000" dirty="0"/>
              <a:t> (“left probabilities”).</a:t>
            </a:r>
          </a:p>
          <a:p>
            <a:pPr lvl="1"/>
            <a:r>
              <a:rPr lang="en-US" sz="2000" dirty="0"/>
              <a:t>ALWAYS gives probability LESS THAN Z: P(Z &lt; z).</a:t>
            </a:r>
          </a:p>
          <a:p>
            <a:pPr marL="457200" lvl="1">
              <a:spcBef>
                <a:spcPts val="600"/>
              </a:spcBef>
              <a:buFont typeface="Roboto Condensed Light"/>
              <a:buChar char="▰"/>
            </a:pPr>
            <a:endParaRPr lang="en-US" sz="1800" dirty="0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C7161837-C378-DDEC-5D48-83A6FD59D9FC}"/>
              </a:ext>
            </a:extLst>
          </p:cNvPr>
          <p:cNvSpPr/>
          <p:nvPr/>
        </p:nvSpPr>
        <p:spPr>
          <a:xfrm>
            <a:off x="944975" y="2592109"/>
            <a:ext cx="559558" cy="46402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BC962-B054-B738-03AA-A79D26525F60}"/>
              </a:ext>
            </a:extLst>
          </p:cNvPr>
          <p:cNvSpPr txBox="1"/>
          <p:nvPr/>
        </p:nvSpPr>
        <p:spPr>
          <a:xfrm>
            <a:off x="4388396" y="302482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“LEFT”</a:t>
            </a:r>
          </a:p>
        </p:txBody>
      </p:sp>
      <p:pic>
        <p:nvPicPr>
          <p:cNvPr id="18" name="Picture 1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CBE75C6-D3F6-A1A5-9E5A-1A8BA1B528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36" y="3242762"/>
            <a:ext cx="2897208" cy="17093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0ED2F3E-1374-B6AF-4B1A-7F9B8B960E82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5" name="Google Shape;304;p20">
              <a:extLst>
                <a:ext uri="{FF2B5EF4-FFF2-40B4-BE49-F238E27FC236}">
                  <a16:creationId xmlns:a16="http://schemas.microsoft.com/office/drawing/2014/main" id="{4A8180A0-042C-FC51-A82F-09D4202910E9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3FE6660-A982-3E54-8DB9-EEFE8027EE09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7" name="Google Shape;272;p18">
                <a:extLst>
                  <a:ext uri="{FF2B5EF4-FFF2-40B4-BE49-F238E27FC236}">
                    <a16:creationId xmlns:a16="http://schemas.microsoft.com/office/drawing/2014/main" id="{A2A641A9-96FC-1B62-CB56-4EB57D11C613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9" name="Google Shape;281;p18">
                <a:extLst>
                  <a:ext uri="{FF2B5EF4-FFF2-40B4-BE49-F238E27FC236}">
                    <a16:creationId xmlns:a16="http://schemas.microsoft.com/office/drawing/2014/main" id="{A5B685CE-FD88-E567-FCB7-C8B08ED5AD48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5" name="Google Shape;283;p18">
                <a:extLst>
                  <a:ext uri="{FF2B5EF4-FFF2-40B4-BE49-F238E27FC236}">
                    <a16:creationId xmlns:a16="http://schemas.microsoft.com/office/drawing/2014/main" id="{2F8F8708-9C4D-B1AD-8B20-F8C71560BBAC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9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Probabilities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274E0A-273E-FC57-1ECA-DDB37DB616D9}"/>
              </a:ext>
            </a:extLst>
          </p:cNvPr>
          <p:cNvGrpSpPr/>
          <p:nvPr/>
        </p:nvGrpSpPr>
        <p:grpSpPr>
          <a:xfrm>
            <a:off x="7218250" y="126225"/>
            <a:ext cx="1807458" cy="562200"/>
            <a:chOff x="7218250" y="126225"/>
            <a:chExt cx="1807458" cy="562200"/>
          </a:xfrm>
        </p:grpSpPr>
        <p:sp>
          <p:nvSpPr>
            <p:cNvPr id="3" name="Google Shape;304;p20">
              <a:extLst>
                <a:ext uri="{FF2B5EF4-FFF2-40B4-BE49-F238E27FC236}">
                  <a16:creationId xmlns:a16="http://schemas.microsoft.com/office/drawing/2014/main" id="{45BF8D9F-9583-F793-366F-0A7DCD4265EE}"/>
                </a:ext>
              </a:extLst>
            </p:cNvPr>
            <p:cNvSpPr/>
            <p:nvPr/>
          </p:nvSpPr>
          <p:spPr>
            <a:xfrm>
              <a:off x="8463508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208702-47AD-6B4D-9C63-2C7035258399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13" name="Google Shape;272;p18">
                <a:extLst>
                  <a:ext uri="{FF2B5EF4-FFF2-40B4-BE49-F238E27FC236}">
                    <a16:creationId xmlns:a16="http://schemas.microsoft.com/office/drawing/2014/main" id="{2FBAAD9C-7E12-E74F-8D3A-B973E075AFDA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4" name="Google Shape;281;p18">
                <a:extLst>
                  <a:ext uri="{FF2B5EF4-FFF2-40B4-BE49-F238E27FC236}">
                    <a16:creationId xmlns:a16="http://schemas.microsoft.com/office/drawing/2014/main" id="{EA09006B-7383-CA4D-92AA-72B84F264A52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6" name="Google Shape;283;p18">
                <a:extLst>
                  <a:ext uri="{FF2B5EF4-FFF2-40B4-BE49-F238E27FC236}">
                    <a16:creationId xmlns:a16="http://schemas.microsoft.com/office/drawing/2014/main" id="{3CA5CC00-0AE9-4B48-8FE8-97B42D0649D9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17" name="Google Shape;284;p18">
            <a:extLst>
              <a:ext uri="{FF2B5EF4-FFF2-40B4-BE49-F238E27FC236}">
                <a16:creationId xmlns:a16="http://schemas.microsoft.com/office/drawing/2014/main" id="{EE0A8B16-A5F5-7E4E-B82C-5966DA65F9A1}"/>
              </a:ext>
            </a:extLst>
          </p:cNvPr>
          <p:cNvSpPr txBox="1"/>
          <p:nvPr/>
        </p:nvSpPr>
        <p:spPr>
          <a:xfrm>
            <a:off x="815470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CC03FA0-A395-B67E-505C-07472EA7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67" y="1570264"/>
            <a:ext cx="4294484" cy="558787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Left Probability = Table (directly)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8D48126-6187-2EC0-F5EF-29043949FB1F}"/>
              </a:ext>
            </a:extLst>
          </p:cNvPr>
          <p:cNvSpPr txBox="1">
            <a:spLocks/>
          </p:cNvSpPr>
          <p:nvPr/>
        </p:nvSpPr>
        <p:spPr>
          <a:xfrm>
            <a:off x="577767" y="2129051"/>
            <a:ext cx="4635678" cy="5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000" b="1" dirty="0"/>
              <a:t>Right Probability = 1 – Left  (table)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7345346-D391-FA1C-8112-EE5116A85AF1}"/>
              </a:ext>
            </a:extLst>
          </p:cNvPr>
          <p:cNvSpPr txBox="1"/>
          <p:nvPr/>
        </p:nvSpPr>
        <p:spPr>
          <a:xfrm>
            <a:off x="6786248" y="1187164"/>
            <a:ext cx="1988404" cy="766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Draw, Label and Shade curve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384B4D2C-5F8D-AED6-CCCA-3E4C9C4DABDF}"/>
              </a:ext>
            </a:extLst>
          </p:cNvPr>
          <p:cNvSpPr/>
          <p:nvPr/>
        </p:nvSpPr>
        <p:spPr>
          <a:xfrm>
            <a:off x="6306675" y="1323833"/>
            <a:ext cx="380728" cy="42308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CDC4FD6-1BF5-BFA4-2264-0041458F6869}"/>
              </a:ext>
            </a:extLst>
          </p:cNvPr>
          <p:cNvSpPr txBox="1">
            <a:spLocks/>
          </p:cNvSpPr>
          <p:nvPr/>
        </p:nvSpPr>
        <p:spPr>
          <a:xfrm>
            <a:off x="577766" y="2687838"/>
            <a:ext cx="5492399" cy="5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000" b="1" dirty="0"/>
              <a:t>Between Probability = Left Z</a:t>
            </a:r>
            <a:r>
              <a:rPr lang="en-US" sz="2000" b="1" baseline="-25000" dirty="0"/>
              <a:t>2</a:t>
            </a:r>
            <a:r>
              <a:rPr lang="en-US" sz="2000" b="1" dirty="0"/>
              <a:t> – Left Z</a:t>
            </a:r>
            <a:r>
              <a:rPr lang="en-US" sz="18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03C2A8CB-8990-B781-26F5-B3E5549968C9}"/>
              </a:ext>
            </a:extLst>
          </p:cNvPr>
          <p:cNvSpPr txBox="1">
            <a:spLocks/>
          </p:cNvSpPr>
          <p:nvPr/>
        </p:nvSpPr>
        <p:spPr>
          <a:xfrm>
            <a:off x="577765" y="3261005"/>
            <a:ext cx="5492399" cy="5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000" b="1" dirty="0"/>
              <a:t>Outside Probability = Left Z</a:t>
            </a:r>
            <a:r>
              <a:rPr lang="en-US" sz="2000" b="1" baseline="-25000" dirty="0"/>
              <a:t>1</a:t>
            </a:r>
            <a:r>
              <a:rPr lang="en-US" sz="2000" b="1" dirty="0"/>
              <a:t> + Right Z</a:t>
            </a:r>
            <a:r>
              <a:rPr lang="en-US" sz="18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000" baseline="-25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3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  <p:bldP spid="11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034DB3CE-6E69-9227-848A-3AFAE8CE9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>
            <a:extLst>
              <a:ext uri="{FF2B5EF4-FFF2-40B4-BE49-F238E27FC236}">
                <a16:creationId xmlns:a16="http://schemas.microsoft.com/office/drawing/2014/main" id="{C430F554-22C0-7F87-43E8-636DA563AB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66" name="Google Shape;266;p17">
            <a:extLst>
              <a:ext uri="{FF2B5EF4-FFF2-40B4-BE49-F238E27FC236}">
                <a16:creationId xmlns:a16="http://schemas.microsoft.com/office/drawing/2014/main" id="{994193C2-B64D-397A-FDB9-0BD0F03B27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7" name="Google Shape;267;p17">
            <a:extLst>
              <a:ext uri="{FF2B5EF4-FFF2-40B4-BE49-F238E27FC236}">
                <a16:creationId xmlns:a16="http://schemas.microsoft.com/office/drawing/2014/main" id="{A148A3D4-FF8F-3635-C11A-922A4FF430A8}"/>
              </a:ext>
            </a:extLst>
          </p:cNvPr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4651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1" y="1485866"/>
            <a:ext cx="8312799" cy="117659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Suppose that IQ scores have a bell-shaped distribution with a mean of 105 and a standard deviation of 15. Using the empirical rule answer the following questions: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8E0F3B-B17D-D848-8C9B-FC4AE1F4C070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4A6B4400-3106-9848-AD9C-0180A6E61CAD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40896E37-832F-F647-88DA-2D2949A56D72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1F86357B-7661-0847-B941-F58410521CB4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6A07B4C9-521D-624A-8DDC-A828FB8B267F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F7A8ECA2-4414-BA49-ABC9-EED9E962BA31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C23A914-41A0-7E98-7EA6-056E305A783D}"/>
              </a:ext>
            </a:extLst>
          </p:cNvPr>
          <p:cNvSpPr txBox="1"/>
          <p:nvPr/>
        </p:nvSpPr>
        <p:spPr>
          <a:xfrm>
            <a:off x="350927" y="2802072"/>
            <a:ext cx="1739129" cy="1040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 and label curve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Shade area of interest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30301-5AA8-AA6B-A495-91CBBA572B49}"/>
              </a:ext>
            </a:extLst>
          </p:cNvPr>
          <p:cNvSpPr txBox="1"/>
          <p:nvPr/>
        </p:nvSpPr>
        <p:spPr>
          <a:xfrm>
            <a:off x="2459122" y="2389731"/>
            <a:ext cx="5902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percentage of IQ scores are greater than 75?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which two values do the middle 68% of IQ scores fall between?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D05AAC-E04A-DE94-5301-41FBF68FE4E8}"/>
              </a:ext>
            </a:extLst>
          </p:cNvPr>
          <p:cNvGrpSpPr/>
          <p:nvPr/>
        </p:nvGrpSpPr>
        <p:grpSpPr>
          <a:xfrm>
            <a:off x="3550297" y="2949370"/>
            <a:ext cx="1114356" cy="616957"/>
            <a:chOff x="975699" y="2805793"/>
            <a:chExt cx="4018649" cy="239034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C5414BC-6688-EE9B-91A2-3FC0EFF7D3C8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6EFA8D1E-1E4F-5734-DDA8-73AA2BFE408A}"/>
                </a:ext>
              </a:extLst>
            </p:cNvPr>
            <p:cNvSpPr txBox="1">
              <a:spLocks/>
            </p:cNvSpPr>
            <p:nvPr/>
          </p:nvSpPr>
          <p:spPr>
            <a:xfrm>
              <a:off x="1226563" y="2839420"/>
              <a:ext cx="3516919" cy="2217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97.5%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885334-B2D3-DFAF-0A82-9AD39DDB6727}"/>
              </a:ext>
            </a:extLst>
          </p:cNvPr>
          <p:cNvGrpSpPr/>
          <p:nvPr/>
        </p:nvGrpSpPr>
        <p:grpSpPr>
          <a:xfrm>
            <a:off x="3550297" y="4485821"/>
            <a:ext cx="1413858" cy="616957"/>
            <a:chOff x="724834" y="2805793"/>
            <a:chExt cx="5098728" cy="239034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170DF15-82EB-6D4F-478C-A6A0149BF192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9" name="Text Placeholder 2">
              <a:extLst>
                <a:ext uri="{FF2B5EF4-FFF2-40B4-BE49-F238E27FC236}">
                  <a16:creationId xmlns:a16="http://schemas.microsoft.com/office/drawing/2014/main" id="{1A2854AC-50AD-406E-9F7A-EA93C11D543A}"/>
                </a:ext>
              </a:extLst>
            </p:cNvPr>
            <p:cNvSpPr txBox="1">
              <a:spLocks/>
            </p:cNvSpPr>
            <p:nvPr/>
          </p:nvSpPr>
          <p:spPr>
            <a:xfrm>
              <a:off x="724834" y="2805793"/>
              <a:ext cx="5098728" cy="221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(90, 120)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7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952C-F8BB-6E52-1553-4AC0CA78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3737-D50C-EA3E-BEA4-7130B32A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658C-007D-FDDA-9C74-0CE32253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1" y="1485866"/>
            <a:ext cx="8312799" cy="117659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Suppose there is a new breed of giant cats, whose weights are normally distributed with an average of 100 pounds and a standard deviation of 15 lbs. You would like to own a smaller version of this type of cat, specifically between 59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lbs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69 lbs.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probability you can find a cat between these two weights.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5B4F2-A126-5ADA-E656-873BB6AB64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5EE63-5B0D-0DDA-0578-E29BBD8A4F68}"/>
              </a:ext>
            </a:extLst>
          </p:cNvPr>
          <p:cNvGrpSpPr/>
          <p:nvPr/>
        </p:nvGrpSpPr>
        <p:grpSpPr>
          <a:xfrm>
            <a:off x="7218250" y="126225"/>
            <a:ext cx="1824283" cy="562200"/>
            <a:chOff x="7218250" y="126225"/>
            <a:chExt cx="1824283" cy="562200"/>
          </a:xfrm>
        </p:grpSpPr>
        <p:sp>
          <p:nvSpPr>
            <p:cNvPr id="13" name="Google Shape;304;p20">
              <a:extLst>
                <a:ext uri="{FF2B5EF4-FFF2-40B4-BE49-F238E27FC236}">
                  <a16:creationId xmlns:a16="http://schemas.microsoft.com/office/drawing/2014/main" id="{50E70F6A-12B7-3800-3F3F-39C7BAB7F6B8}"/>
                </a:ext>
              </a:extLst>
            </p:cNvPr>
            <p:cNvSpPr/>
            <p:nvPr/>
          </p:nvSpPr>
          <p:spPr>
            <a:xfrm>
              <a:off x="7636825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4" name="Google Shape;305;p20">
              <a:extLst>
                <a:ext uri="{FF2B5EF4-FFF2-40B4-BE49-F238E27FC236}">
                  <a16:creationId xmlns:a16="http://schemas.microsoft.com/office/drawing/2014/main" id="{61A2C8D9-AF24-C321-170A-96F65C6D36B8}"/>
                </a:ext>
              </a:extLst>
            </p:cNvPr>
            <p:cNvSpPr/>
            <p:nvPr/>
          </p:nvSpPr>
          <p:spPr>
            <a:xfrm>
              <a:off x="7218250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5" name="Google Shape;306;p20">
              <a:extLst>
                <a:ext uri="{FF2B5EF4-FFF2-40B4-BE49-F238E27FC236}">
                  <a16:creationId xmlns:a16="http://schemas.microsoft.com/office/drawing/2014/main" id="{334EB4DF-AF29-EBEE-BD80-1C26A2A1522C}"/>
                </a:ext>
              </a:extLst>
            </p:cNvPr>
            <p:cNvSpPr/>
            <p:nvPr/>
          </p:nvSpPr>
          <p:spPr>
            <a:xfrm>
              <a:off x="8055399" y="126225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6" name="Google Shape;307;p20">
              <a:extLst>
                <a:ext uri="{FF2B5EF4-FFF2-40B4-BE49-F238E27FC236}">
                  <a16:creationId xmlns:a16="http://schemas.microsoft.com/office/drawing/2014/main" id="{80211DAA-115C-9928-1F4B-6C8ACC12C5E7}"/>
                </a:ext>
              </a:extLst>
            </p:cNvPr>
            <p:cNvSpPr/>
            <p:nvPr/>
          </p:nvSpPr>
          <p:spPr>
            <a:xfrm>
              <a:off x="8480333" y="126225"/>
              <a:ext cx="562200" cy="562200"/>
            </a:xfrm>
            <a:prstGeom prst="diamond">
              <a:avLst/>
            </a:prstGeom>
            <a:solidFill>
              <a:schemeClr val="lt1"/>
            </a:solidFill>
            <a:ln w="762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17" name="Google Shape;308;p20">
            <a:extLst>
              <a:ext uri="{FF2B5EF4-FFF2-40B4-BE49-F238E27FC236}">
                <a16:creationId xmlns:a16="http://schemas.microsoft.com/office/drawing/2014/main" id="{0F68435E-445E-B223-859E-EA2AED891A45}"/>
              </a:ext>
            </a:extLst>
          </p:cNvPr>
          <p:cNvSpPr txBox="1"/>
          <p:nvPr/>
        </p:nvSpPr>
        <p:spPr>
          <a:xfrm>
            <a:off x="8585750" y="48200"/>
            <a:ext cx="3918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6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4FB415-B83B-98C2-62AB-657E40CCF302}"/>
              </a:ext>
            </a:extLst>
          </p:cNvPr>
          <p:cNvGrpSpPr/>
          <p:nvPr/>
        </p:nvGrpSpPr>
        <p:grpSpPr>
          <a:xfrm>
            <a:off x="1786632" y="3617704"/>
            <a:ext cx="3816879" cy="1176596"/>
            <a:chOff x="506703" y="2805793"/>
            <a:chExt cx="5098728" cy="239034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943F039-A856-C593-FF94-1CC8947008ED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Placeholder 2">
                  <a:extLst>
                    <a:ext uri="{FF2B5EF4-FFF2-40B4-BE49-F238E27FC236}">
                      <a16:creationId xmlns:a16="http://schemas.microsoft.com/office/drawing/2014/main" id="{78F397FA-734B-70F7-E065-D859B617111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6703" y="2978739"/>
                  <a:ext cx="5098728" cy="2217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810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▰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1pPr>
                  <a:lvl2pPr marL="914400" marR="0" lvl="1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2pPr>
                  <a:lvl3pPr marL="1371600" marR="0" lvl="2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3pPr>
                  <a:lvl4pPr marL="1828800" marR="0" lvl="3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4pPr>
                  <a:lvl5pPr marL="2286000" marR="0" lvl="4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5pPr>
                  <a:lvl6pPr marL="2743200" marR="0" lvl="5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6pPr>
                  <a:lvl7pPr marL="3200400" marR="0" lvl="6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7pPr>
                  <a:lvl8pPr marL="3657600" marR="0" lvl="7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8pPr>
                  <a:lvl9pPr marL="4114800" marR="0" lvl="8" indent="-381000" algn="l" rtl="0">
                    <a:lnSpc>
                      <a:spcPct val="100000"/>
                    </a:lnSpc>
                    <a:spcBef>
                      <a:spcPts val="1000"/>
                    </a:spcBef>
                    <a:spcAft>
                      <a:spcPts val="1000"/>
                    </a:spcAft>
                    <a:buClr>
                      <a:schemeClr val="accent4"/>
                    </a:buClr>
                    <a:buSzPts val="2400"/>
                    <a:buFont typeface="Roboto Condensed Light"/>
                    <a:buChar char="▻"/>
                    <a:defRPr sz="2400" b="0" i="0" u="none" strike="noStrike" cap="none">
                      <a:solidFill>
                        <a:schemeClr val="dk1"/>
                      </a:solidFill>
                      <a:latin typeface="Roboto Condensed Light"/>
                      <a:ea typeface="Roboto Condensed Light"/>
                      <a:cs typeface="Roboto Condensed Light"/>
                      <a:sym typeface="Roboto Condensed Light"/>
                    </a:defRPr>
                  </a:lvl9pPr>
                </a:lstStyle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59≤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≤69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b="0" i="1" dirty="0">
                    <a:solidFill>
                      <a:schemeClr val="bg1"/>
                    </a:solidFill>
                    <a:latin typeface="Cambria Math" panose="02040503050406030204" pitchFamily="18" charset="0"/>
                  </a:endParaRPr>
                </a:p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−2.73≤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≤−2.07</m:t>
                            </m:r>
                          </m:e>
                        </m:d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b="0" dirty="0">
                    <a:solidFill>
                      <a:schemeClr val="bg1"/>
                    </a:solidFill>
                  </a:endParaRPr>
                </a:p>
                <a:p>
                  <a:pPr marL="7620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0.016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 Placeholder 2">
                  <a:extLst>
                    <a:ext uri="{FF2B5EF4-FFF2-40B4-BE49-F238E27FC236}">
                      <a16:creationId xmlns:a16="http://schemas.microsoft.com/office/drawing/2014/main" id="{78F397FA-734B-70F7-E065-D859B6171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03" y="2978739"/>
                  <a:ext cx="5098728" cy="2217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84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Day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25914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Empirical Rule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8142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Normal Distribution Properties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6" name="Google Shape;196;p1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197" name="Google Shape;197;p1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69420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493450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55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52926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Google Shape;192;p12">
            <a:extLst>
              <a:ext uri="{FF2B5EF4-FFF2-40B4-BE49-F238E27FC236}">
                <a16:creationId xmlns:a16="http://schemas.microsoft.com/office/drawing/2014/main" id="{45B8C677-2329-9C9A-B07F-EA8D5308DCF8}"/>
              </a:ext>
            </a:extLst>
          </p:cNvPr>
          <p:cNvSpPr/>
          <p:nvPr/>
        </p:nvSpPr>
        <p:spPr>
          <a:xfrm>
            <a:off x="6145875" y="1888450"/>
            <a:ext cx="2386800" cy="2386800"/>
          </a:xfrm>
          <a:prstGeom prst="diamond">
            <a:avLst/>
          </a:prstGeom>
          <a:solidFill>
            <a:schemeClr val="lt1"/>
          </a:solidFill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4368675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Z-scores and Finding Probabilities</a:t>
            </a:r>
            <a:endParaRPr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Google Shape;210;p12">
            <a:extLst>
              <a:ext uri="{FF2B5EF4-FFF2-40B4-BE49-F238E27FC236}">
                <a16:creationId xmlns:a16="http://schemas.microsoft.com/office/drawing/2014/main" id="{4F195A93-4843-A564-1CAB-33D8644D5AC3}"/>
              </a:ext>
            </a:extLst>
          </p:cNvPr>
          <p:cNvSpPr txBox="1"/>
          <p:nvPr/>
        </p:nvSpPr>
        <p:spPr>
          <a:xfrm>
            <a:off x="7069888" y="1994400"/>
            <a:ext cx="4947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55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 Distribution Properties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Normal Distribution Properties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C04ADF-3C89-B545-B3AC-9985906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216" y="1631590"/>
            <a:ext cx="5294495" cy="3217457"/>
          </a:xfrm>
        </p:spPr>
        <p:txBody>
          <a:bodyPr anchor="t"/>
          <a:lstStyle/>
          <a:p>
            <a:pPr lvl="0"/>
            <a:r>
              <a:rPr lang="en-US" sz="1600" b="1" dirty="0"/>
              <a:t>It’s a symmetric, unimodal and </a:t>
            </a:r>
            <a:r>
              <a:rPr lang="en-US" sz="1600" b="1" u="sng" dirty="0"/>
              <a:t>bell-shaped</a:t>
            </a:r>
            <a:r>
              <a:rPr lang="en-US" sz="1600" b="1" dirty="0"/>
              <a:t> distribution</a:t>
            </a:r>
          </a:p>
          <a:p>
            <a:pPr marL="76200" lvl="0" indent="0">
              <a:buNone/>
            </a:pPr>
            <a:r>
              <a:rPr lang="en-US" sz="1600" b="1" dirty="0">
                <a:sym typeface="Wingdings" pitchFamily="2" charset="2"/>
              </a:rPr>
              <a:t>        </a:t>
            </a:r>
            <a:r>
              <a:rPr lang="en-US" sz="1600" b="1" dirty="0"/>
              <a:t> which implies mean = median = mode.</a:t>
            </a:r>
          </a:p>
          <a:p>
            <a:pPr lvl="0"/>
            <a:r>
              <a:rPr lang="en-US" sz="1600" b="1" dirty="0"/>
              <a:t>Total area under curve (</a:t>
            </a:r>
            <a:r>
              <a:rPr lang="en-US" sz="1600" b="1" u="sng" dirty="0"/>
              <a:t>probability</a:t>
            </a:r>
            <a:r>
              <a:rPr lang="en-US" sz="1600" b="1" dirty="0"/>
              <a:t>) is equal to </a:t>
            </a:r>
            <a:r>
              <a:rPr lang="en-US" sz="1600" b="1" u="sng" dirty="0"/>
              <a:t>1 = 100%.</a:t>
            </a:r>
          </a:p>
          <a:p>
            <a:pPr lvl="0"/>
            <a:r>
              <a:rPr lang="en-US" sz="1600" b="1" dirty="0"/>
              <a:t>Completely described by its mean 𝜇 (location) and standard deviation 𝞂 (spread).</a:t>
            </a:r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51" name="Google Shape;251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2" name="Google Shape;252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6;p14">
            <a:extLst>
              <a:ext uri="{FF2B5EF4-FFF2-40B4-BE49-F238E27FC236}">
                <a16:creationId xmlns:a16="http://schemas.microsoft.com/office/drawing/2014/main" id="{7F3ABCDF-FA7D-2F4F-B143-73A16CEADAC9}"/>
              </a:ext>
            </a:extLst>
          </p:cNvPr>
          <p:cNvSpPr txBox="1"/>
          <p:nvPr/>
        </p:nvSpPr>
        <p:spPr>
          <a:xfrm>
            <a:off x="7294475" y="48200"/>
            <a:ext cx="513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6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B7BF09-37AC-0D17-20EF-13D3AE0FC8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11" y="1547482"/>
            <a:ext cx="3370051" cy="1949862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E340D23A-0311-F09B-8B74-3086C8EAA9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99" y="830961"/>
            <a:ext cx="857885" cy="483235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A9CFCCF2-9A1D-4B7C-C3D7-AE01DF7BA3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4" y="3413066"/>
            <a:ext cx="4872622" cy="15390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74273FD-61E2-77F9-ED35-69A7872675D9}"/>
              </a:ext>
            </a:extLst>
          </p:cNvPr>
          <p:cNvGrpSpPr/>
          <p:nvPr/>
        </p:nvGrpSpPr>
        <p:grpSpPr>
          <a:xfrm>
            <a:off x="7218250" y="115901"/>
            <a:ext cx="1824720" cy="572524"/>
            <a:chOff x="7218250" y="115901"/>
            <a:chExt cx="1824720" cy="572524"/>
          </a:xfrm>
        </p:grpSpPr>
        <p:grpSp>
          <p:nvGrpSpPr>
            <p:cNvPr id="22" name="Google Shape;231;p14">
              <a:extLst>
                <a:ext uri="{FF2B5EF4-FFF2-40B4-BE49-F238E27FC236}">
                  <a16:creationId xmlns:a16="http://schemas.microsoft.com/office/drawing/2014/main" id="{4FD7FDDD-C3CC-914D-A82B-7B6A4551245A}"/>
                </a:ext>
              </a:extLst>
            </p:cNvPr>
            <p:cNvGrpSpPr/>
            <p:nvPr/>
          </p:nvGrpSpPr>
          <p:grpSpPr>
            <a:xfrm>
              <a:off x="7218250" y="126225"/>
              <a:ext cx="1399349" cy="562200"/>
              <a:chOff x="7218250" y="126225"/>
              <a:chExt cx="1399349" cy="562200"/>
            </a:xfrm>
          </p:grpSpPr>
          <p:sp>
            <p:nvSpPr>
              <p:cNvPr id="24" name="Google Shape;232;p14">
                <a:extLst>
                  <a:ext uri="{FF2B5EF4-FFF2-40B4-BE49-F238E27FC236}">
                    <a16:creationId xmlns:a16="http://schemas.microsoft.com/office/drawing/2014/main" id="{5CC972E3-CF30-0D46-8C44-834BEAD9060E}"/>
                  </a:ext>
                </a:extLst>
              </p:cNvPr>
              <p:cNvSpPr/>
              <p:nvPr/>
            </p:nvSpPr>
            <p:spPr>
              <a:xfrm>
                <a:off x="7636825" y="126225"/>
                <a:ext cx="562200" cy="562200"/>
              </a:xfrm>
              <a:prstGeom prst="diamond">
                <a:avLst/>
              </a:prstGeom>
              <a:solidFill>
                <a:schemeClr val="lt1"/>
              </a:solidFill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5" name="Google Shape;233;p14">
                <a:extLst>
                  <a:ext uri="{FF2B5EF4-FFF2-40B4-BE49-F238E27FC236}">
                    <a16:creationId xmlns:a16="http://schemas.microsoft.com/office/drawing/2014/main" id="{403BE9B1-33D2-BD43-9CAD-BC50BE833885}"/>
                  </a:ext>
                </a:extLst>
              </p:cNvPr>
              <p:cNvSpPr/>
              <p:nvPr/>
            </p:nvSpPr>
            <p:spPr>
              <a:xfrm>
                <a:off x="7218250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27" name="Google Shape;235;p14">
                <a:extLst>
                  <a:ext uri="{FF2B5EF4-FFF2-40B4-BE49-F238E27FC236}">
                    <a16:creationId xmlns:a16="http://schemas.microsoft.com/office/drawing/2014/main" id="{FEFE4CFD-EAF5-844F-B782-F1B8CD3EFA22}"/>
                  </a:ext>
                </a:extLst>
              </p:cNvPr>
              <p:cNvSpPr/>
              <p:nvPr/>
            </p:nvSpPr>
            <p:spPr>
              <a:xfrm>
                <a:off x="8055399" y="126225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3" name="Google Shape;235;p14">
              <a:extLst>
                <a:ext uri="{FF2B5EF4-FFF2-40B4-BE49-F238E27FC236}">
                  <a16:creationId xmlns:a16="http://schemas.microsoft.com/office/drawing/2014/main" id="{6C37FB49-DDB5-2748-88B8-A87A9FF90752}"/>
                </a:ext>
              </a:extLst>
            </p:cNvPr>
            <p:cNvSpPr/>
            <p:nvPr/>
          </p:nvSpPr>
          <p:spPr>
            <a:xfrm>
              <a:off x="8480770" y="115901"/>
              <a:ext cx="562200" cy="562200"/>
            </a:xfrm>
            <a:prstGeom prst="diamond">
              <a:avLst/>
            </a:prstGeom>
            <a:noFill/>
            <a:ln w="7620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85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Empirical Rule</a:t>
            </a:r>
            <a:endParaRPr dirty="0"/>
          </a:p>
        </p:txBody>
      </p:sp>
      <p:sp>
        <p:nvSpPr>
          <p:cNvPr id="290" name="Google Shape;290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(68 – 95 – 99.7 Rule)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158775"/>
            <a:ext cx="8825149" cy="3145500"/>
          </a:xfrm>
        </p:spPr>
        <p:txBody>
          <a:bodyPr anchor="t"/>
          <a:lstStyle/>
          <a:p>
            <a:r>
              <a:rPr lang="en-US" sz="2000" b="1" dirty="0"/>
              <a:t>When data is approximately </a:t>
            </a:r>
            <a:r>
              <a:rPr lang="en-US" sz="2000" b="1" u="sng" dirty="0"/>
              <a:t>bell shaped</a:t>
            </a:r>
            <a:r>
              <a:rPr lang="en-US" sz="2000" b="1" dirty="0"/>
              <a:t>, the standard deviation allows us to make fairly accurate approximations about the locations of our data values.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 of the data lies within 1 standard deviation of the mean.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 of the data lies within 2 standard deviations of the mean.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 of the data lies within 3 standard deviations of the mean.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F4D5F-8C7A-1FAE-17FD-0EF71AD8BF74}"/>
              </a:ext>
            </a:extLst>
          </p:cNvPr>
          <p:cNvSpPr txBox="1"/>
          <p:nvPr/>
        </p:nvSpPr>
        <p:spPr>
          <a:xfrm>
            <a:off x="1186543" y="21702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22EBF7-03F8-FB73-A53B-9B833280DEF7}"/>
              </a:ext>
            </a:extLst>
          </p:cNvPr>
          <p:cNvSpPr txBox="1"/>
          <p:nvPr/>
        </p:nvSpPr>
        <p:spPr>
          <a:xfrm>
            <a:off x="1186543" y="25770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4844F2-4F53-2C23-83AE-323CB336248E}"/>
              </a:ext>
            </a:extLst>
          </p:cNvPr>
          <p:cNvSpPr txBox="1"/>
          <p:nvPr/>
        </p:nvSpPr>
        <p:spPr>
          <a:xfrm>
            <a:off x="1186542" y="299670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99.7%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DC3B0B-B011-49D5-4D38-6DC161C7D0CC}"/>
              </a:ext>
            </a:extLst>
          </p:cNvPr>
          <p:cNvGrpSpPr/>
          <p:nvPr/>
        </p:nvGrpSpPr>
        <p:grpSpPr>
          <a:xfrm>
            <a:off x="7218250" y="87491"/>
            <a:ext cx="1817924" cy="660492"/>
            <a:chOff x="7215238" y="70756"/>
            <a:chExt cx="1817924" cy="6604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7651BF-66A3-22A3-963C-9C8DEEBE0C15}"/>
                </a:ext>
              </a:extLst>
            </p:cNvPr>
            <p:cNvGrpSpPr/>
            <p:nvPr/>
          </p:nvGrpSpPr>
          <p:grpSpPr>
            <a:xfrm>
              <a:off x="7215238" y="163156"/>
              <a:ext cx="1817924" cy="568092"/>
              <a:chOff x="7218250" y="120333"/>
              <a:chExt cx="1817924" cy="56809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AC3227-BA52-7124-7E1A-E8F9B85F05A7}"/>
                  </a:ext>
                </a:extLst>
              </p:cNvPr>
              <p:cNvGrpSpPr/>
              <p:nvPr/>
            </p:nvGrpSpPr>
            <p:grpSpPr>
              <a:xfrm>
                <a:off x="7218250" y="126225"/>
                <a:ext cx="1399349" cy="562200"/>
                <a:chOff x="7218250" y="126225"/>
                <a:chExt cx="1399349" cy="562200"/>
              </a:xfrm>
            </p:grpSpPr>
            <p:sp>
              <p:nvSpPr>
                <p:cNvPr id="10" name="Google Shape;256;p16">
                  <a:extLst>
                    <a:ext uri="{FF2B5EF4-FFF2-40B4-BE49-F238E27FC236}">
                      <a16:creationId xmlns:a16="http://schemas.microsoft.com/office/drawing/2014/main" id="{643D507E-92BC-328A-C347-A8B53060245F}"/>
                    </a:ext>
                  </a:extLst>
                </p:cNvPr>
                <p:cNvSpPr/>
                <p:nvPr/>
              </p:nvSpPr>
              <p:spPr>
                <a:xfrm>
                  <a:off x="7218250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1" name="Google Shape;258;p16">
                  <a:extLst>
                    <a:ext uri="{FF2B5EF4-FFF2-40B4-BE49-F238E27FC236}">
                      <a16:creationId xmlns:a16="http://schemas.microsoft.com/office/drawing/2014/main" id="{17A2605F-F1A9-054E-BC49-159E389D7562}"/>
                    </a:ext>
                  </a:extLst>
                </p:cNvPr>
                <p:cNvSpPr/>
                <p:nvPr/>
              </p:nvSpPr>
              <p:spPr>
                <a:xfrm>
                  <a:off x="8055399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8" name="Google Shape;259;p16">
                  <a:extLst>
                    <a:ext uri="{FF2B5EF4-FFF2-40B4-BE49-F238E27FC236}">
                      <a16:creationId xmlns:a16="http://schemas.microsoft.com/office/drawing/2014/main" id="{EBDCA6F9-020C-4A4B-6C59-089A028DD6F4}"/>
                    </a:ext>
                  </a:extLst>
                </p:cNvPr>
                <p:cNvSpPr/>
                <p:nvPr/>
              </p:nvSpPr>
              <p:spPr>
                <a:xfrm>
                  <a:off x="7636825" y="126225"/>
                  <a:ext cx="562200" cy="562200"/>
                </a:xfrm>
                <a:prstGeom prst="diamond">
                  <a:avLst/>
                </a:prstGeom>
                <a:solidFill>
                  <a:schemeClr val="lt1"/>
                </a:solidFill>
                <a:ln w="76200" cap="flat" cmpd="sng">
                  <a:solidFill>
                    <a:schemeClr val="accent5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9" name="Google Shape;258;p16">
                <a:extLst>
                  <a:ext uri="{FF2B5EF4-FFF2-40B4-BE49-F238E27FC236}">
                    <a16:creationId xmlns:a16="http://schemas.microsoft.com/office/drawing/2014/main" id="{3DD73E6A-1CAF-2EFD-6590-EB402443D1A2}"/>
                  </a:ext>
                </a:extLst>
              </p:cNvPr>
              <p:cNvSpPr/>
              <p:nvPr/>
            </p:nvSpPr>
            <p:spPr>
              <a:xfrm>
                <a:off x="8473974" y="120333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7" name="Google Shape;260;p16">
              <a:extLst>
                <a:ext uri="{FF2B5EF4-FFF2-40B4-BE49-F238E27FC236}">
                  <a16:creationId xmlns:a16="http://schemas.microsoft.com/office/drawing/2014/main" id="{8B507F83-BC29-FD76-AC3E-11EC1DE7282E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1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B89-5678-C5A8-D4CB-B663D415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(68 – 95 – 99.7 Rule)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A2818-11F1-9527-987C-74469849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4232100"/>
            <a:ext cx="8825149" cy="562200"/>
          </a:xfrm>
        </p:spPr>
        <p:txBody>
          <a:bodyPr anchor="t"/>
          <a:lstStyle/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use these breakdowns to find probabilities within certain intervals.</a:t>
            </a:r>
          </a:p>
          <a:p>
            <a:pPr marL="914400"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313A-44E4-C84A-69E5-B6D15EFB1F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3BF61-49B7-1936-D9E3-F45E72C0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85" y="1309709"/>
            <a:ext cx="5607958" cy="300268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93890A0-6A3B-69AA-3B7D-B2F48A9B9884}"/>
              </a:ext>
            </a:extLst>
          </p:cNvPr>
          <p:cNvGrpSpPr/>
          <p:nvPr/>
        </p:nvGrpSpPr>
        <p:grpSpPr>
          <a:xfrm>
            <a:off x="7218250" y="87491"/>
            <a:ext cx="1817924" cy="660492"/>
            <a:chOff x="7215238" y="70756"/>
            <a:chExt cx="1817924" cy="6604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F466CA-DBEC-C870-F186-602FE8FABF04}"/>
                </a:ext>
              </a:extLst>
            </p:cNvPr>
            <p:cNvGrpSpPr/>
            <p:nvPr/>
          </p:nvGrpSpPr>
          <p:grpSpPr>
            <a:xfrm>
              <a:off x="7215238" y="163156"/>
              <a:ext cx="1817924" cy="568092"/>
              <a:chOff x="7218250" y="120333"/>
              <a:chExt cx="1817924" cy="56809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12E357-3973-F176-2328-BAFE8339903B}"/>
                  </a:ext>
                </a:extLst>
              </p:cNvPr>
              <p:cNvGrpSpPr/>
              <p:nvPr/>
            </p:nvGrpSpPr>
            <p:grpSpPr>
              <a:xfrm>
                <a:off x="7218250" y="126225"/>
                <a:ext cx="1399349" cy="562200"/>
                <a:chOff x="7218250" y="126225"/>
                <a:chExt cx="1399349" cy="562200"/>
              </a:xfrm>
            </p:grpSpPr>
            <p:sp>
              <p:nvSpPr>
                <p:cNvPr id="11" name="Google Shape;256;p16">
                  <a:extLst>
                    <a:ext uri="{FF2B5EF4-FFF2-40B4-BE49-F238E27FC236}">
                      <a16:creationId xmlns:a16="http://schemas.microsoft.com/office/drawing/2014/main" id="{FB576C7D-00F0-9B41-55B5-C99845F0FFD2}"/>
                    </a:ext>
                  </a:extLst>
                </p:cNvPr>
                <p:cNvSpPr/>
                <p:nvPr/>
              </p:nvSpPr>
              <p:spPr>
                <a:xfrm>
                  <a:off x="7218250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8" name="Google Shape;258;p16">
                  <a:extLst>
                    <a:ext uri="{FF2B5EF4-FFF2-40B4-BE49-F238E27FC236}">
                      <a16:creationId xmlns:a16="http://schemas.microsoft.com/office/drawing/2014/main" id="{33C9FD6C-815A-5D49-5D56-AA9551625381}"/>
                    </a:ext>
                  </a:extLst>
                </p:cNvPr>
                <p:cNvSpPr/>
                <p:nvPr/>
              </p:nvSpPr>
              <p:spPr>
                <a:xfrm>
                  <a:off x="8055399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19" name="Google Shape;259;p16">
                  <a:extLst>
                    <a:ext uri="{FF2B5EF4-FFF2-40B4-BE49-F238E27FC236}">
                      <a16:creationId xmlns:a16="http://schemas.microsoft.com/office/drawing/2014/main" id="{9EB2E091-E529-B218-4B30-69A71CDF4547}"/>
                    </a:ext>
                  </a:extLst>
                </p:cNvPr>
                <p:cNvSpPr/>
                <p:nvPr/>
              </p:nvSpPr>
              <p:spPr>
                <a:xfrm>
                  <a:off x="7636825" y="126225"/>
                  <a:ext cx="562200" cy="562200"/>
                </a:xfrm>
                <a:prstGeom prst="diamond">
                  <a:avLst/>
                </a:prstGeom>
                <a:solidFill>
                  <a:schemeClr val="lt1"/>
                </a:solidFill>
                <a:ln w="76200" cap="flat" cmpd="sng">
                  <a:solidFill>
                    <a:schemeClr val="accent5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10" name="Google Shape;258;p16">
                <a:extLst>
                  <a:ext uri="{FF2B5EF4-FFF2-40B4-BE49-F238E27FC236}">
                    <a16:creationId xmlns:a16="http://schemas.microsoft.com/office/drawing/2014/main" id="{2840A24A-DC58-7387-EE63-EE229AC86CB1}"/>
                  </a:ext>
                </a:extLst>
              </p:cNvPr>
              <p:cNvSpPr/>
              <p:nvPr/>
            </p:nvSpPr>
            <p:spPr>
              <a:xfrm>
                <a:off x="8473974" y="120333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8" name="Google Shape;260;p16">
              <a:extLst>
                <a:ext uri="{FF2B5EF4-FFF2-40B4-BE49-F238E27FC236}">
                  <a16:creationId xmlns:a16="http://schemas.microsoft.com/office/drawing/2014/main" id="{A492E792-5654-5835-B8FA-20427AE08FD0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2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9AE8A-AF5E-F944-32F6-48F6720C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C587-63D5-4E44-D26A-11848AB2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41" y="391668"/>
            <a:ext cx="5492400" cy="766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Empirical Rule Examples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52483-1CBA-00B0-648F-2F041A35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951" y="1485866"/>
            <a:ext cx="8312799" cy="1176596"/>
          </a:xfrm>
        </p:spPr>
        <p:txBody>
          <a:bodyPr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Suppose that diameters of a new species of apple have a bell-shaped distribution with a mean of 7 cm and a standard deviation of 0.5 cm. Using the empirical rule, find the following percentages of apples with diameters that are: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6A0E9-7A56-628D-195E-2313CB8AF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4714FE1-7E6C-B14F-825C-821477EB3E8B}"/>
              </a:ext>
            </a:extLst>
          </p:cNvPr>
          <p:cNvSpPr txBox="1"/>
          <p:nvPr/>
        </p:nvSpPr>
        <p:spPr>
          <a:xfrm>
            <a:off x="350927" y="2802072"/>
            <a:ext cx="1739129" cy="10405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1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Draw and label curve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 2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Shade area of interest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8EFC5-2157-75B8-5BE5-ABB5FF750AD4}"/>
              </a:ext>
            </a:extLst>
          </p:cNvPr>
          <p:cNvSpPr txBox="1"/>
          <p:nvPr/>
        </p:nvSpPr>
        <p:spPr>
          <a:xfrm>
            <a:off x="2459122" y="2389731"/>
            <a:ext cx="59025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5.5 cm and 8.5 cm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7.5 cm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more than 5.5 cm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EE64DD-7E10-60A1-27BB-32C443DCE99A}"/>
              </a:ext>
            </a:extLst>
          </p:cNvPr>
          <p:cNvGrpSpPr/>
          <p:nvPr/>
        </p:nvGrpSpPr>
        <p:grpSpPr>
          <a:xfrm>
            <a:off x="3526539" y="2612839"/>
            <a:ext cx="1021703" cy="480988"/>
            <a:chOff x="975699" y="1443261"/>
            <a:chExt cx="4018649" cy="400137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3AE69B8-6569-3DF7-D9FF-6F6F98F7495F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0" name="Text Placeholder 2">
              <a:extLst>
                <a:ext uri="{FF2B5EF4-FFF2-40B4-BE49-F238E27FC236}">
                  <a16:creationId xmlns:a16="http://schemas.microsoft.com/office/drawing/2014/main" id="{B1B05F25-68DE-4447-9B2A-5B8BF6449929}"/>
                </a:ext>
              </a:extLst>
            </p:cNvPr>
            <p:cNvSpPr txBox="1">
              <a:spLocks/>
            </p:cNvSpPr>
            <p:nvPr/>
          </p:nvSpPr>
          <p:spPr>
            <a:xfrm>
              <a:off x="1226560" y="1443261"/>
              <a:ext cx="3516919" cy="4001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99.7%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EE2AD-8374-E526-8F08-1C2ADDC0AEBF}"/>
              </a:ext>
            </a:extLst>
          </p:cNvPr>
          <p:cNvGrpSpPr/>
          <p:nvPr/>
        </p:nvGrpSpPr>
        <p:grpSpPr>
          <a:xfrm>
            <a:off x="3542271" y="3516704"/>
            <a:ext cx="1021703" cy="480988"/>
            <a:chOff x="975699" y="1443261"/>
            <a:chExt cx="4018649" cy="4001377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8BF2CBA-2928-2F7A-C5E2-68FD8CA6156C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8F8F2D7E-48D8-B590-E852-D3042DB3E1A1}"/>
                </a:ext>
              </a:extLst>
            </p:cNvPr>
            <p:cNvSpPr txBox="1">
              <a:spLocks/>
            </p:cNvSpPr>
            <p:nvPr/>
          </p:nvSpPr>
          <p:spPr>
            <a:xfrm>
              <a:off x="1226560" y="1443261"/>
              <a:ext cx="3516919" cy="4001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16%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48C60A-8028-BE68-8EEB-6E5A846BA2CF}"/>
              </a:ext>
            </a:extLst>
          </p:cNvPr>
          <p:cNvGrpSpPr/>
          <p:nvPr/>
        </p:nvGrpSpPr>
        <p:grpSpPr>
          <a:xfrm>
            <a:off x="3574624" y="4347842"/>
            <a:ext cx="1021703" cy="480988"/>
            <a:chOff x="975699" y="1443261"/>
            <a:chExt cx="4018649" cy="4001377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BBF1086-FCA1-9307-576B-93698C802DEA}"/>
                </a:ext>
              </a:extLst>
            </p:cNvPr>
            <p:cNvSpPr/>
            <p:nvPr/>
          </p:nvSpPr>
          <p:spPr>
            <a:xfrm>
              <a:off x="975699" y="2805793"/>
              <a:ext cx="4018649" cy="239034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24" name="Text Placeholder 2">
              <a:extLst>
                <a:ext uri="{FF2B5EF4-FFF2-40B4-BE49-F238E27FC236}">
                  <a16:creationId xmlns:a16="http://schemas.microsoft.com/office/drawing/2014/main" id="{D54CE66C-DA7E-18CD-82FB-79BA60E24CA9}"/>
                </a:ext>
              </a:extLst>
            </p:cNvPr>
            <p:cNvSpPr txBox="1">
              <a:spLocks/>
            </p:cNvSpPr>
            <p:nvPr/>
          </p:nvSpPr>
          <p:spPr>
            <a:xfrm>
              <a:off x="1226560" y="1443261"/>
              <a:ext cx="3516919" cy="40013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▰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accent4"/>
                </a:buClr>
                <a:buSzPts val="2400"/>
                <a:buFont typeface="Roboto Condensed Light"/>
                <a:buChar char="▻"/>
                <a:defRPr sz="2400" b="0" i="0" u="none" strike="noStrike" cap="none">
                  <a:solidFill>
                    <a:schemeClr val="dk1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defRPr>
              </a:lvl9pPr>
            </a:lstStyle>
            <a:p>
              <a:pPr marL="76200" indent="0">
                <a:buNone/>
              </a:pPr>
              <a:r>
                <a:rPr lang="en-US" sz="2000" dirty="0">
                  <a:solidFill>
                    <a:schemeClr val="bg1"/>
                  </a:solidFill>
                </a:rPr>
                <a:t>0.15%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AB89C4BA-F52F-B346-1A1D-FA20E76D4A2A}"/>
              </a:ext>
            </a:extLst>
          </p:cNvPr>
          <p:cNvSpPr/>
          <p:nvPr/>
        </p:nvSpPr>
        <p:spPr>
          <a:xfrm>
            <a:off x="4961614" y="1849466"/>
            <a:ext cx="2122998" cy="2494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21A6C9-A940-262B-FC8D-5C435D4BC1FE}"/>
              </a:ext>
            </a:extLst>
          </p:cNvPr>
          <p:cNvGrpSpPr/>
          <p:nvPr/>
        </p:nvGrpSpPr>
        <p:grpSpPr>
          <a:xfrm>
            <a:off x="7218250" y="87491"/>
            <a:ext cx="1817924" cy="660492"/>
            <a:chOff x="7215238" y="70756"/>
            <a:chExt cx="1817924" cy="6604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B641D28-1CAC-59F2-6157-9B369AF7BB02}"/>
                </a:ext>
              </a:extLst>
            </p:cNvPr>
            <p:cNvGrpSpPr/>
            <p:nvPr/>
          </p:nvGrpSpPr>
          <p:grpSpPr>
            <a:xfrm>
              <a:off x="7215238" y="163156"/>
              <a:ext cx="1817924" cy="568092"/>
              <a:chOff x="7218250" y="120333"/>
              <a:chExt cx="1817924" cy="56809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DD6CFB-B44B-4E94-5791-CDF982019694}"/>
                  </a:ext>
                </a:extLst>
              </p:cNvPr>
              <p:cNvGrpSpPr/>
              <p:nvPr/>
            </p:nvGrpSpPr>
            <p:grpSpPr>
              <a:xfrm>
                <a:off x="7218250" y="126225"/>
                <a:ext cx="1399349" cy="562200"/>
                <a:chOff x="7218250" y="126225"/>
                <a:chExt cx="1399349" cy="562200"/>
              </a:xfrm>
            </p:grpSpPr>
            <p:sp>
              <p:nvSpPr>
                <p:cNvPr id="28" name="Google Shape;256;p16">
                  <a:extLst>
                    <a:ext uri="{FF2B5EF4-FFF2-40B4-BE49-F238E27FC236}">
                      <a16:creationId xmlns:a16="http://schemas.microsoft.com/office/drawing/2014/main" id="{13D2137D-8236-E990-19D5-65452F6C1D61}"/>
                    </a:ext>
                  </a:extLst>
                </p:cNvPr>
                <p:cNvSpPr/>
                <p:nvPr/>
              </p:nvSpPr>
              <p:spPr>
                <a:xfrm>
                  <a:off x="7218250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29" name="Google Shape;258;p16">
                  <a:extLst>
                    <a:ext uri="{FF2B5EF4-FFF2-40B4-BE49-F238E27FC236}">
                      <a16:creationId xmlns:a16="http://schemas.microsoft.com/office/drawing/2014/main" id="{DD898181-8D6B-9291-7DD3-E72D75A6A894}"/>
                    </a:ext>
                  </a:extLst>
                </p:cNvPr>
                <p:cNvSpPr/>
                <p:nvPr/>
              </p:nvSpPr>
              <p:spPr>
                <a:xfrm>
                  <a:off x="8055399" y="126225"/>
                  <a:ext cx="562200" cy="562200"/>
                </a:xfrm>
                <a:prstGeom prst="diamond">
                  <a:avLst/>
                </a:prstGeom>
                <a:noFill/>
                <a:ln w="76200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  <p:sp>
              <p:nvSpPr>
                <p:cNvPr id="30" name="Google Shape;259;p16">
                  <a:extLst>
                    <a:ext uri="{FF2B5EF4-FFF2-40B4-BE49-F238E27FC236}">
                      <a16:creationId xmlns:a16="http://schemas.microsoft.com/office/drawing/2014/main" id="{2B379C3B-298D-8AA6-5E5D-46741D172DF3}"/>
                    </a:ext>
                  </a:extLst>
                </p:cNvPr>
                <p:cNvSpPr/>
                <p:nvPr/>
              </p:nvSpPr>
              <p:spPr>
                <a:xfrm>
                  <a:off x="7636825" y="126225"/>
                  <a:ext cx="562200" cy="562200"/>
                </a:xfrm>
                <a:prstGeom prst="diamond">
                  <a:avLst/>
                </a:prstGeom>
                <a:solidFill>
                  <a:schemeClr val="lt1"/>
                </a:solidFill>
                <a:ln w="76200" cap="flat" cmpd="sng">
                  <a:solidFill>
                    <a:schemeClr val="accent5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dk2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endParaRPr>
                </a:p>
              </p:txBody>
            </p:sp>
          </p:grpSp>
          <p:sp>
            <p:nvSpPr>
              <p:cNvPr id="27" name="Google Shape;258;p16">
                <a:extLst>
                  <a:ext uri="{FF2B5EF4-FFF2-40B4-BE49-F238E27FC236}">
                    <a16:creationId xmlns:a16="http://schemas.microsoft.com/office/drawing/2014/main" id="{278ED6AD-A236-041E-1D6B-3754F8AF30BB}"/>
                  </a:ext>
                </a:extLst>
              </p:cNvPr>
              <p:cNvSpPr/>
              <p:nvPr/>
            </p:nvSpPr>
            <p:spPr>
              <a:xfrm>
                <a:off x="8473974" y="120333"/>
                <a:ext cx="562200" cy="562200"/>
              </a:xfrm>
              <a:prstGeom prst="diamond">
                <a:avLst/>
              </a:prstGeom>
              <a:noFill/>
              <a:ln w="762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19" name="Google Shape;260;p16">
              <a:extLst>
                <a:ext uri="{FF2B5EF4-FFF2-40B4-BE49-F238E27FC236}">
                  <a16:creationId xmlns:a16="http://schemas.microsoft.com/office/drawing/2014/main" id="{7F7E04B9-0853-0022-1BF7-03F4018D76D0}"/>
                </a:ext>
              </a:extLst>
            </p:cNvPr>
            <p:cNvSpPr txBox="1"/>
            <p:nvPr/>
          </p:nvSpPr>
          <p:spPr>
            <a:xfrm>
              <a:off x="7745788" y="70756"/>
              <a:ext cx="3918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accent5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sz="26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1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ctrTitle"/>
          </p:nvPr>
        </p:nvSpPr>
        <p:spPr>
          <a:xfrm>
            <a:off x="463525" y="3148929"/>
            <a:ext cx="544429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Z-scores and Finding </a:t>
            </a:r>
            <a:br>
              <a:rPr lang="en-US" dirty="0"/>
            </a:br>
            <a:r>
              <a:rPr lang="en-US" dirty="0"/>
              <a:t>Probabilities</a:t>
            </a:r>
            <a:endParaRPr dirty="0"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463525" y="12729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chemeClr val="accent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CCCCCC"/>
      </a:lt2>
      <a:accent1>
        <a:srgbClr val="666666"/>
      </a:accent1>
      <a:accent2>
        <a:srgbClr val="000000"/>
      </a:accent2>
      <a:accent3>
        <a:srgbClr val="999999"/>
      </a:accent3>
      <a:accent4>
        <a:srgbClr val="CCCCCC"/>
      </a:accent4>
      <a:accent5>
        <a:srgbClr val="990000"/>
      </a:accent5>
      <a:accent6>
        <a:srgbClr val="CC0000"/>
      </a:accent6>
      <a:hlink>
        <a:srgbClr val="99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758</Words>
  <Application>Microsoft Macintosh PowerPoint</Application>
  <PresentationFormat>On-screen Show (16:9)</PresentationFormat>
  <Paragraphs>148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Cambria Math</vt:lpstr>
      <vt:lpstr>Wingdings</vt:lpstr>
      <vt:lpstr>Roboto Condensed Light</vt:lpstr>
      <vt:lpstr>Arvo</vt:lpstr>
      <vt:lpstr>Roboto Condensed</vt:lpstr>
      <vt:lpstr>Arial</vt:lpstr>
      <vt:lpstr>Salerio template</vt:lpstr>
      <vt:lpstr>11.4 The Normal Distribution</vt:lpstr>
      <vt:lpstr>Goals for the Day</vt:lpstr>
      <vt:lpstr>Normal Distribution Properties</vt:lpstr>
      <vt:lpstr>Normal Distribution Properties</vt:lpstr>
      <vt:lpstr>Empirical Rule</vt:lpstr>
      <vt:lpstr>Empirical Rule (68 – 95 – 99.7 Rule)</vt:lpstr>
      <vt:lpstr>Empirical Rule (68 – 95 – 99.7 Rule)</vt:lpstr>
      <vt:lpstr>Empirical Rule Examples</vt:lpstr>
      <vt:lpstr>Z-scores and Finding  Probabilities</vt:lpstr>
      <vt:lpstr>How We Use the Normal Curve</vt:lpstr>
      <vt:lpstr>Z-scores</vt:lpstr>
      <vt:lpstr>Z-scores</vt:lpstr>
      <vt:lpstr>Z-scores Examples</vt:lpstr>
      <vt:lpstr>Finding probabilities based on the Normal Distribution </vt:lpstr>
      <vt:lpstr>Different Types of Probabilities</vt:lpstr>
      <vt:lpstr>Examples</vt:lpstr>
      <vt:lpstr>Empirical Rule Examples</vt:lpstr>
      <vt:lpstr>Empirical Rule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CHARACTERISTICS AND EXPERIENCES OF SECONDARY MATHEMATICS TEACHERS WITH MATH ANXIETY: A PROPOSAL </dc:title>
  <cp:lastModifiedBy>Colton Gearhart</cp:lastModifiedBy>
  <cp:revision>15</cp:revision>
  <dcterms:modified xsi:type="dcterms:W3CDTF">2024-04-05T20:02:53Z</dcterms:modified>
</cp:coreProperties>
</file>