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348" r:id="rId5"/>
    <p:sldId id="349" r:id="rId6"/>
    <p:sldId id="260" r:id="rId7"/>
    <p:sldId id="319" r:id="rId8"/>
    <p:sldId id="354" r:id="rId9"/>
    <p:sldId id="262" r:id="rId10"/>
    <p:sldId id="359" r:id="rId11"/>
    <p:sldId id="361" r:id="rId12"/>
    <p:sldId id="264" r:id="rId13"/>
    <p:sldId id="333" r:id="rId14"/>
    <p:sldId id="334" r:id="rId15"/>
  </p:sldIdLst>
  <p:sldSz cx="9144000" cy="5143500" type="screen16x9"/>
  <p:notesSz cx="6858000" cy="9144000"/>
  <p:embeddedFontLst>
    <p:embeddedFont>
      <p:font typeface="Arvo" panose="02000000000000000000" pitchFamily="2" charset="77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Roboto Condensed" panose="020F0502020204030204" pitchFamily="34" charset="0"/>
      <p:regular r:id="rId22"/>
      <p:bold r:id="rId23"/>
      <p:italic r:id="rId24"/>
      <p:boldItalic r:id="rId25"/>
    </p:embeddedFont>
    <p:embeddedFont>
      <p:font typeface="Roboto Condensed Light" panose="020F03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005A9-0423-2B42-B3D4-8AF3679932E7}" v="1359" dt="2023-02-05T02:51:59.930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/>
    <p:restoredTop sz="94832"/>
  </p:normalViewPr>
  <p:slideViewPr>
    <p:cSldViewPr snapToGrid="0">
      <p:cViewPr varScale="1">
        <p:scale>
          <a:sx n="171" d="100"/>
          <a:sy n="17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700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561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5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7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3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9.4 Borrowing Money</a:t>
            </a:r>
            <a:endParaRPr sz="68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 idx="4294967295"/>
          </p:nvPr>
        </p:nvSpPr>
        <p:spPr>
          <a:xfrm>
            <a:off x="5458120" y="4052650"/>
            <a:ext cx="363923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9" y="1011717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Mortgages – Maximum Purchase Price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03131"/>
                <a:ext cx="7621258" cy="3269415"/>
              </a:xfrm>
            </p:spPr>
            <p:txBody>
              <a:bodyPr anchor="t"/>
              <a:lstStyle/>
              <a:p>
                <a:r>
                  <a:rPr lang="en-US" sz="2000" dirty="0"/>
                  <a:t>If we want to stay within the recommended monthly mortgage payment (25% of your monthly take-home pay), we can use this formula to find the most house you can afford.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𝑃𝑢𝑟𝑐h𝑎𝑠𝑒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03131"/>
                <a:ext cx="7621258" cy="3269415"/>
              </a:xfrm>
              <a:blipFill>
                <a:blip r:embed="rId3"/>
                <a:stretch>
                  <a:fillRect l="-499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579138C-E523-F741-879F-987976DF5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t="20698" b="25074"/>
          <a:stretch/>
        </p:blipFill>
        <p:spPr>
          <a:xfrm>
            <a:off x="440377" y="3761856"/>
            <a:ext cx="1257300" cy="87464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A51D808-54B9-9647-A42A-10A9B152FEFA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282;p18">
              <a:extLst>
                <a:ext uri="{FF2B5EF4-FFF2-40B4-BE49-F238E27FC236}">
                  <a16:creationId xmlns:a16="http://schemas.microsoft.com/office/drawing/2014/main" id="{46BF0AB2-E94D-FA4A-B767-3DD4A117C19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Google Shape;284;p18">
              <a:extLst>
                <a:ext uri="{FF2B5EF4-FFF2-40B4-BE49-F238E27FC236}">
                  <a16:creationId xmlns:a16="http://schemas.microsoft.com/office/drawing/2014/main" id="{3EAFB95F-6367-2D41-B191-477D0DFFCCA6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03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Mortgage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278328"/>
            <a:ext cx="7746426" cy="2111643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1800" b="1" u="sng" dirty="0"/>
              <a:t>Example</a:t>
            </a: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Alaina wants to buy a house, but she doesn’t know how much house she can afford. Her take-home pay is $3220 per month, and she doesn’t want to spend more than the recommended 25% of her take-home pay. She can get a 3.37% APR compounded monthly. If she takes a 30-year mortgage, what is the maximum purchase price she can afford?</a:t>
            </a:r>
          </a:p>
          <a:p>
            <a:pPr marL="76200" indent="0">
              <a:buNone/>
            </a:pPr>
            <a:endParaRPr lang="en-US" sz="600" dirty="0"/>
          </a:p>
          <a:p>
            <a:pPr marL="76200" indent="0">
              <a:buNone/>
            </a:pPr>
            <a:endParaRPr lang="en-US" sz="1000" i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7D49E6-4516-4A41-B0E4-0BABC3D1EBA7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17" name="Google Shape;272;p18">
              <a:extLst>
                <a:ext uri="{FF2B5EF4-FFF2-40B4-BE49-F238E27FC236}">
                  <a16:creationId xmlns:a16="http://schemas.microsoft.com/office/drawing/2014/main" id="{620484E2-7834-9A41-B501-A1820C42999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8" name="Google Shape;281;p18">
              <a:extLst>
                <a:ext uri="{FF2B5EF4-FFF2-40B4-BE49-F238E27FC236}">
                  <a16:creationId xmlns:a16="http://schemas.microsoft.com/office/drawing/2014/main" id="{7D320773-4590-C249-810A-E18B1D9FDF94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282;p18">
              <a:extLst>
                <a:ext uri="{FF2B5EF4-FFF2-40B4-BE49-F238E27FC236}">
                  <a16:creationId xmlns:a16="http://schemas.microsoft.com/office/drawing/2014/main" id="{5CFEC5B5-D71C-5A4B-86DA-193E7BAEECE0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283;p18">
              <a:extLst>
                <a:ext uri="{FF2B5EF4-FFF2-40B4-BE49-F238E27FC236}">
                  <a16:creationId xmlns:a16="http://schemas.microsoft.com/office/drawing/2014/main" id="{655E82C9-14DC-DB4F-8249-3DA6437AC30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284;p18">
              <a:extLst>
                <a:ext uri="{FF2B5EF4-FFF2-40B4-BE49-F238E27FC236}">
                  <a16:creationId xmlns:a16="http://schemas.microsoft.com/office/drawing/2014/main" id="{9C102642-9EFE-E74E-8B92-CB8900A01BF5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80BBEC-1849-BBEF-768F-B6953B7D4343}"/>
                  </a:ext>
                </a:extLst>
              </p:cNvPr>
              <p:cNvSpPr txBox="1"/>
              <p:nvPr/>
            </p:nvSpPr>
            <p:spPr>
              <a:xfrm>
                <a:off x="2152812" y="4370980"/>
                <a:ext cx="2419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=0.25(3,220)=$805</m:t>
                      </m:r>
                    </m:oMath>
                  </m:oMathPara>
                </a14:m>
                <a:endParaRPr lang="en-US" sz="1400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80BBEC-1849-BBEF-768F-B6953B7D4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12" y="4370980"/>
                <a:ext cx="24191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D0985-0ABB-3647-047D-888ECEF54CA2}"/>
                  </a:ext>
                </a:extLst>
              </p:cNvPr>
              <p:cNvSpPr txBox="1"/>
              <p:nvPr/>
            </p:nvSpPr>
            <p:spPr>
              <a:xfrm>
                <a:off x="-404550" y="3456223"/>
                <a:ext cx="4887748" cy="10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𝑃𝑢𝑟𝑐h𝑎𝑠𝑒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D0985-0ABB-3647-047D-888ECEF54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550" y="3456223"/>
                <a:ext cx="4887748" cy="10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76291-FF67-F445-219D-F29879227D41}"/>
                  </a:ext>
                </a:extLst>
              </p:cNvPr>
              <p:cNvSpPr txBox="1"/>
              <p:nvPr/>
            </p:nvSpPr>
            <p:spPr>
              <a:xfrm>
                <a:off x="4413954" y="3339188"/>
                <a:ext cx="2763705" cy="95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=805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0.0337</m:t>
                                          </m:r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∙30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0.0337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76291-FF67-F445-219D-F2987922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54" y="3339188"/>
                <a:ext cx="2763705" cy="951992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AFF20-02F7-98D4-B3E4-926DADBEB8E6}"/>
                  </a:ext>
                </a:extLst>
              </p:cNvPr>
              <p:cNvSpPr txBox="1"/>
              <p:nvPr/>
            </p:nvSpPr>
            <p:spPr>
              <a:xfrm>
                <a:off x="7177659" y="3705458"/>
                <a:ext cx="13758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$182,201.1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AFF20-02F7-98D4-B3E4-926DADBE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59" y="3705458"/>
                <a:ext cx="1375889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Natalie bought a new car for $26,000. She paid a 10% down payment and financed the remaining balance for 36 months with an APR of 4.8%. Assuming she made monthly payments, determine the total cost of Natalie’s car. Round your answer to the nearest cent. Then, determine how much interest she paid.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5449230" y="3484202"/>
            <a:ext cx="3480254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Total cost = $27,771.92</a:t>
            </a:r>
          </a:p>
          <a:p>
            <a:pPr algn="ctr"/>
            <a:r>
              <a:rPr lang="en-US" sz="2400" dirty="0"/>
              <a:t>Interest = $1,771.92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Jake bought several concert tickets for a total of $900. He used a credit card that has an APR of 17.77%. How much will he pay in total to pay off the purchases if he makes monthly payments of $30? Round the number of monthly payments up to the nearest whole number. Round your final answer to the nearest whole number,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790267" y="3484202"/>
            <a:ext cx="2139216" cy="874964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40 payments</a:t>
            </a:r>
            <a:br>
              <a:rPr lang="en-US" sz="2400" dirty="0"/>
            </a:br>
            <a:r>
              <a:rPr lang="en-US" sz="2400" dirty="0"/>
              <a:t>$1200</a:t>
            </a:r>
          </a:p>
        </p:txBody>
      </p:sp>
    </p:spTree>
    <p:extLst>
      <p:ext uri="{BB962C8B-B14F-4D97-AF65-F5344CB8AC3E}">
        <p14:creationId xmlns:p14="http://schemas.microsoft.com/office/powerpoint/2010/main" val="3370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464200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Loans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6870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 Cards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6045600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24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Mortgages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56692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366175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165413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69646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Paying off credit cards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sz="2000" dirty="0"/>
                  <a:t>Number of Fixed Payments Required to Pay Off Credit Cart Debt</a:t>
                </a:r>
              </a:p>
              <a:p>
                <a:pPr lvl="1"/>
                <a:r>
                  <a:rPr lang="en-US" sz="2000" dirty="0"/>
                  <a:t>R = # of payments</a:t>
                </a:r>
              </a:p>
              <a:p>
                <a:pPr lvl="1"/>
                <a:r>
                  <a:rPr lang="en-US" sz="2000" dirty="0"/>
                  <a:t>A = Future value (loan amount)</a:t>
                </a:r>
              </a:p>
              <a:p>
                <a:pPr lvl="1"/>
                <a:endParaRPr lang="en-US" sz="20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𝑃𝑀𝑇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13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Payments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Franz wants to buy a new computer that costs $2200 using a credit card that has an APR of 19.99%. How long will it take him to pay off the computer if he makes regular monthly payments of $40? How much will he pay overall for the computer? 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A6721-E366-1BB2-DF12-70903124C209}"/>
                  </a:ext>
                </a:extLst>
              </p:cNvPr>
              <p:cNvSpPr txBox="1"/>
              <p:nvPr/>
            </p:nvSpPr>
            <p:spPr>
              <a:xfrm>
                <a:off x="3782719" y="4561308"/>
                <a:ext cx="2360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∗151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=$6,0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A6721-E366-1BB2-DF12-7090312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19" y="4561308"/>
                <a:ext cx="236074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1DCE4-F3CE-1F45-AC58-9224D8DC4773}"/>
                  </a:ext>
                </a:extLst>
              </p:cNvPr>
              <p:cNvSpPr txBox="1"/>
              <p:nvPr/>
            </p:nvSpPr>
            <p:spPr>
              <a:xfrm>
                <a:off x="814275" y="3444748"/>
                <a:ext cx="2428485" cy="895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𝑃𝑀𝑇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51DCE4-F3CE-1F45-AC58-9224D8DC4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3444748"/>
                <a:ext cx="2428485" cy="895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F183-513D-550C-0916-294C80023E56}"/>
                  </a:ext>
                </a:extLst>
              </p:cNvPr>
              <p:cNvSpPr txBox="1"/>
              <p:nvPr/>
            </p:nvSpPr>
            <p:spPr>
              <a:xfrm>
                <a:off x="3204159" y="3187817"/>
                <a:ext cx="2828723" cy="1172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6200" indent="0">
                  <a:buNone/>
                </a:pPr>
                <a:endParaRPr lang="en-US" sz="16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0.1999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2200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0.1999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F183-513D-550C-0916-294C8002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59" y="3187817"/>
                <a:ext cx="2828723" cy="1172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30084-41E3-CEC2-B330-9CF3F3503AEF}"/>
                  </a:ext>
                </a:extLst>
              </p:cNvPr>
              <p:cNvSpPr txBox="1"/>
              <p:nvPr/>
            </p:nvSpPr>
            <p:spPr>
              <a:xfrm>
                <a:off x="6032882" y="3693603"/>
                <a:ext cx="23095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150.08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(151) payments</a:t>
                </a:r>
                <a:endParaRPr lang="en-US" sz="2000" dirty="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30084-41E3-CEC2-B330-9CF3F3503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82" y="3693603"/>
                <a:ext cx="2309543" cy="584775"/>
              </a:xfrm>
              <a:prstGeom prst="rect">
                <a:avLst/>
              </a:prstGeom>
              <a:blipFill>
                <a:blip r:embed="rId6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4B1176-7252-3C13-5374-830A37C24B2A}"/>
                  </a:ext>
                </a:extLst>
              </p:cNvPr>
              <p:cNvSpPr txBox="1"/>
              <p:nvPr/>
            </p:nvSpPr>
            <p:spPr>
              <a:xfrm>
                <a:off x="814275" y="4562696"/>
                <a:ext cx="32736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𝑝𝑎𝑖𝑑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∗#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𝑝𝑎𝑦𝑚𝑒𝑛𝑡𝑠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4B1176-7252-3C13-5374-830A37C2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4562696"/>
                <a:ext cx="3273635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Loans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Fixed Installment Loans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sz="1600" b="1" dirty="0"/>
                  <a:t>Fixed installment loans (present value annuity)</a:t>
                </a:r>
                <a:r>
                  <a:rPr lang="en-US" sz="1600" dirty="0"/>
                  <a:t>:</a:t>
                </a:r>
                <a:r>
                  <a:rPr lang="en-US" sz="1600" b="1" dirty="0"/>
                  <a:t> </a:t>
                </a:r>
                <a:r>
                  <a:rPr lang="en-US" sz="1600" dirty="0"/>
                  <a:t>Receive money now, in the present, and use the regular payments to pay off the future value of the loan (principal and interest).</a:t>
                </a:r>
              </a:p>
              <a:p>
                <a:r>
                  <a:rPr lang="en-US" sz="1600" b="1" dirty="0"/>
                  <a:t>Down payments </a:t>
                </a:r>
                <a:r>
                  <a:rPr lang="en-US" sz="1600" dirty="0"/>
                  <a:t>are often required on large loans (house, car, etc.). These reduce the principal of the loan, and the amount that remains is </a:t>
                </a:r>
                <a:r>
                  <a:rPr lang="en-US" sz="1600" i="1" dirty="0"/>
                  <a:t>financed</a:t>
                </a:r>
                <a:r>
                  <a:rPr lang="en-US" sz="1600" dirty="0"/>
                  <a:t> (borrowed with interest).</a:t>
                </a:r>
              </a:p>
              <a:p>
                <a:r>
                  <a:rPr lang="en-US" sz="1600" dirty="0"/>
                  <a:t>Monthly Payment Formula for Fixed Installment Loans</a:t>
                </a:r>
              </a:p>
              <a:p>
                <a:pPr marL="76200" indent="0">
                  <a:buNone/>
                </a:pPr>
                <a:endParaRPr lang="en-US" sz="9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𝑃𝑎𝑦𝑚𝑒𝑛𝑡</m:t>
                      </m:r>
                    </m:oMath>
                  </m:oMathPara>
                </a14:m>
                <a:endParaRPr lang="en-US" sz="1600" dirty="0"/>
              </a:p>
              <a:p>
                <a:pPr marL="76200" indent="0">
                  <a:buNone/>
                </a:pPr>
                <a:endParaRPr lang="en-US" sz="800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600" b="1" u="sng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t="-235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065C2B-D198-E8EA-B2BD-E881E13F4E99}"/>
              </a:ext>
            </a:extLst>
          </p:cNvPr>
          <p:cNvCxnSpPr/>
          <p:nvPr/>
        </p:nvCxnSpPr>
        <p:spPr>
          <a:xfrm flipH="1">
            <a:off x="2505307" y="3572107"/>
            <a:ext cx="45348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CC8E4-799F-CDA1-EAEA-282B559FC5A1}"/>
              </a:ext>
            </a:extLst>
          </p:cNvPr>
          <p:cNvSpPr txBox="1"/>
          <p:nvPr/>
        </p:nvSpPr>
        <p:spPr>
          <a:xfrm>
            <a:off x="1401957" y="3834220"/>
            <a:ext cx="119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Roboto Condensed Light"/>
                <a:cs typeface="Roboto Condensed Light"/>
                <a:sym typeface="Roboto Condensed Light"/>
              </a:rPr>
              <a:t>Principal that is financed</a:t>
            </a: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 Payments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073" y="1232632"/>
            <a:ext cx="7746426" cy="1945065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Owen wants to buy a new car for $34,000 (including taxes and fees). He chooses to make a down payment of 20% and wants to finance the remainder. If Owen can get an APR of 3.99% for a 72-month loan, what is the amount of his monthly payment?</a:t>
            </a:r>
          </a:p>
          <a:p>
            <a:pPr marL="76200" indent="0">
              <a:buNone/>
            </a:pPr>
            <a:endParaRPr lang="en-US" sz="12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E5E497-FC34-CA39-7261-62749B12A03D}"/>
                  </a:ext>
                </a:extLst>
              </p:cNvPr>
              <p:cNvSpPr txBox="1"/>
              <p:nvPr/>
            </p:nvSpPr>
            <p:spPr>
              <a:xfrm>
                <a:off x="4926832" y="3163322"/>
                <a:ext cx="45757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𝑝𝑎𝑦𝑚𝑒𝑛𝑡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E5E497-FC34-CA39-7261-62749B12A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32" y="3163322"/>
                <a:ext cx="4575716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A4C8B-8B92-27C2-F46A-3655B14A9DB0}"/>
                  </a:ext>
                </a:extLst>
              </p:cNvPr>
              <p:cNvSpPr txBox="1"/>
              <p:nvPr/>
            </p:nvSpPr>
            <p:spPr>
              <a:xfrm>
                <a:off x="6103599" y="3499013"/>
                <a:ext cx="457571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=34,000−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34,000∗0.20</m:t>
                        </m:r>
                      </m:e>
                    </m:d>
                  </m:oMath>
                </a14:m>
                <a:r>
                  <a:rPr lang="en-US" sz="1400" i="1" dirty="0"/>
                  <a:t> 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=34,000−6,800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=$27,200</m:t>
                    </m:r>
                  </m:oMath>
                </a14:m>
                <a:r>
                  <a:rPr lang="en-US" sz="1400" i="1" dirty="0"/>
                  <a:t> </a:t>
                </a:r>
              </a:p>
              <a:p>
                <a:pPr marL="76200" indent="0">
                  <a:buNone/>
                </a:pPr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A4C8B-8B92-27C2-F46A-3655B14A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99" y="3499013"/>
                <a:ext cx="457571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32ECE-6BAE-5C47-889E-E43F92BA1B8B}"/>
                  </a:ext>
                </a:extLst>
              </p:cNvPr>
              <p:cNvSpPr txBox="1"/>
              <p:nvPr/>
            </p:nvSpPr>
            <p:spPr>
              <a:xfrm>
                <a:off x="0" y="3101267"/>
                <a:ext cx="4638906" cy="8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32ECE-6BAE-5C47-889E-E43F92BA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01267"/>
                <a:ext cx="4638906" cy="838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5BA7D-FA21-407C-038E-6BD35693E829}"/>
                  </a:ext>
                </a:extLst>
              </p:cNvPr>
              <p:cNvSpPr txBox="1"/>
              <p:nvPr/>
            </p:nvSpPr>
            <p:spPr>
              <a:xfrm>
                <a:off x="2143833" y="3054689"/>
                <a:ext cx="4638906" cy="951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27,200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0.0399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0.0399</m:t>
                                          </m:r>
                                        </m:num>
                                        <m:den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∙6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5BA7D-FA21-407C-038E-6BD35693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33" y="3054689"/>
                <a:ext cx="4638906" cy="951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2E14D-4AEC-847A-03E6-E1BEF5588034}"/>
                  </a:ext>
                </a:extLst>
              </p:cNvPr>
              <p:cNvSpPr txBox="1"/>
              <p:nvPr/>
            </p:nvSpPr>
            <p:spPr>
              <a:xfrm>
                <a:off x="3360234" y="4145343"/>
                <a:ext cx="1040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≈$425.43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2E14D-4AEC-847A-03E6-E1BEF558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34" y="4145343"/>
                <a:ext cx="104086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Mortgages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630</Words>
  <Application>Microsoft Macintosh PowerPoint</Application>
  <PresentationFormat>On-screen Show (16:9)</PresentationFormat>
  <Paragraphs>92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Condensed Light</vt:lpstr>
      <vt:lpstr>Arvo</vt:lpstr>
      <vt:lpstr>Arial</vt:lpstr>
      <vt:lpstr>Roboto Condensed</vt:lpstr>
      <vt:lpstr>Cambria Math</vt:lpstr>
      <vt:lpstr>Salerio template</vt:lpstr>
      <vt:lpstr>9.4 Borrowing Money</vt:lpstr>
      <vt:lpstr>Goals for the Day</vt:lpstr>
      <vt:lpstr>Credit Cards</vt:lpstr>
      <vt:lpstr>Paying off credit cards</vt:lpstr>
      <vt:lpstr>Credit Card Payments</vt:lpstr>
      <vt:lpstr>Loans</vt:lpstr>
      <vt:lpstr>Fixed Installment Loans</vt:lpstr>
      <vt:lpstr>Monthly Payments</vt:lpstr>
      <vt:lpstr>Mortgages</vt:lpstr>
      <vt:lpstr>Home Mortgages – Maximum Purchase Price</vt:lpstr>
      <vt:lpstr>Home Mortgage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6</cp:revision>
  <dcterms:modified xsi:type="dcterms:W3CDTF">2023-09-14T18:55:23Z</dcterms:modified>
</cp:coreProperties>
</file>