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344" r:id="rId5"/>
    <p:sldId id="422" r:id="rId6"/>
    <p:sldId id="423" r:id="rId7"/>
    <p:sldId id="260" r:id="rId8"/>
    <p:sldId id="319" r:id="rId9"/>
    <p:sldId id="424" r:id="rId10"/>
    <p:sldId id="262" r:id="rId11"/>
    <p:sldId id="408" r:id="rId12"/>
    <p:sldId id="416" r:id="rId13"/>
    <p:sldId id="417" r:id="rId14"/>
    <p:sldId id="425" r:id="rId15"/>
    <p:sldId id="264" r:id="rId16"/>
    <p:sldId id="333" r:id="rId17"/>
    <p:sldId id="426" r:id="rId18"/>
    <p:sldId id="427" r:id="rId19"/>
  </p:sldIdLst>
  <p:sldSz cx="9144000" cy="5143500" type="screen16x9"/>
  <p:notesSz cx="6858000" cy="9144000"/>
  <p:embeddedFontLst>
    <p:embeddedFont>
      <p:font typeface="Arvo" panose="02000000000000000000" pitchFamily="2" charset="77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oboto Condensed" panose="020F0502020204030204" pitchFamily="34" charset="0"/>
      <p:regular r:id="rId30"/>
      <p:bold r:id="rId31"/>
      <p:italic r:id="rId32"/>
      <p:boldItalic r:id="rId33"/>
    </p:embeddedFont>
    <p:embeddedFont>
      <p:font typeface="Roboto Condensed Light" panose="020F03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3"/>
    <p:restoredTop sz="94832"/>
  </p:normalViewPr>
  <p:slideViewPr>
    <p:cSldViewPr snapToGrid="0">
      <p:cViewPr>
        <p:scale>
          <a:sx n="118" d="100"/>
          <a:sy n="118" d="100"/>
        </p:scale>
        <p:origin x="14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24575,'11'-8'0,"5"-4"0,8-9 0,7-8 0,22-21 0,-12 12 0,15-11 0,-32 27 0,4-1 0,1-5 0,0 4 0,4-14 0,-4 12 0,-9 2 0,9-2 0,-12 8 0,6-3 0,-7 6 0,-2 2 0,-5 4 0,-1 0 0,-3 6 0,-1-1 0,-1 2 0,-1 0 0,-2 0 0,-8 1 0,5 1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1 555 24575,'4'-2'0,"-1"1"0,1-8 0,-4 4 0,5-4 0,1-3 0,-2-4 0,8-4 0,-5 0 0,4-1 0,5-10 0,-6 13 0,0-6 0,-2 10 0,-5-2 0,1 1 0,5-4 0,-7 8 0,7-8 0,-7 8 0,4-3 0,0 0 0,1 3 0,0-8 0,3 3 0,-3 3 0,4-1 0,-6 9 0,4-4 0,-2 4 0,2-4 0,0 2 0,1-2 0,4-3 0,1 1 0,1-1 0,-4 3 0,-3 0 0,-4 4 0,1-2 0,1 0 0,0 0 0,1-2 0,-2 2 0,-1 0 0,-1 2 0,1 0 0,-2 3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24575,'8'0'0,"5"0"0,-6 0 0,17-15 0,-15 8 0,9-13 0,-7 6 0,-6 3 0,4-3 0,-5 7 0,9-17 0,-7 13 0,8-12 0,-8 10 0,11-21 0,-9 13 0,10-18 0,-4 13 0,-1-7 0,2 5 0,-5-12 0,10 17 0,-6-9 0,17 1 0,-17 14 0,7-7 0,-13 15 0,7-7 0,-6 9 0,5-5 0,-3-2 0,-3 6 0,2-6 0,-4 9 0,-2-2 0,2 0 0,-2 2 0,4-4 0,-3 4 0,4-4 0,-2 4 0,3-4 0,-3 4 0,0-2 0,-3 5 0,1-2 0,-3 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24575,'10'-2'0,"1"-5"0,-3-1 0,0-3 0,-3 4 0,0-2 0,0-3 0,0 1 0,5-8 0,8-2 0,-3-1 0,16-9 0,-18 14 0,26-22 0,-5 12 0,14-6 0,-5 0 0,-16 20 0,-7-6 0,-11 9 0,19-18 0,-8 11 0,9-12 0,-9 16 0,-10 3 0,9-3 0,-8 3 0,3 1 0,-7 2 0,2 1 0,3-3 0,-4 1 0,6-1 0,-9 7 0,2-3 0,-2 3 0,-1-3 0,1 0 0,0 1 0,-1-1 0,1 0 0,17 3 0,-11-4 0,18 1 0,-21-1 0,4 0 0,-9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4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341 24575,'0'-10'0,"0"1"0,0 0 0,0 0 0,0 0 0,0-5 0,0 4 0,0-3 0,0 4 0,4-5 0,-3 4 0,3-3 0,-4 4 0,0-1 0,0 1 0,0 0 0,0 0 0,0 0 0,0-5 0,0 4 0,0-3 0,0 4 0,0-1 0,5 1 0,-9 0 0,3 0 0,-8 4 0,-4-4 0,-1 8 0,-1-3 0,-2 4 0,7 0 0,-4 0 0,5 0 0,-4 0 0,3 0 0,-4 0 0,1-4 0,3 3 0,-3-3 0,-1 4 0,4 0 0,-3 0 0,4 0 0,-1 0 0,1 0 0,-4 0 0,-1 0 0,-1 0 0,-2 0 0,7 0 0,-7 0 0,2-4 0,1 3 0,1-3 0,3 4 0,-3 0 0,-1 0 0,0 0 0,-4 0 0,8 0 0,-7 0 0,6 0 0,-2 0 0,4 0 0,-4 0 0,-2-4 0,1 3 0,1-3 0,4 4 0,-5 0 0,-10-6 0,7 4 0,-6-4 0,14 6 0,-4 0 0,3 0 0,-4 0 0,1 0 0,-11-6 0,-6 5 0,-1-5 0,7 6 0,7 0 0,6 0 0,-2 0 0,0 0 0,3 0 0,-4 0 0,-9 0 0,-11 0 0,-17 0 0,11 0 0,7 0 0,20 0 0,0 0 0,3 0 0,-4 0 0,1 0 0,3 0 0,-3 0 0,3 4 0,1 5 0,4 1 0,1 3 0,4 0 0,0-3 0,0 8 0,-4-8 0,3 3 0,-3-4 0,4 0 0,0 0 0,-4 5 0,3-4 0,-4 3 0,5-4 0,0 4 0,0-3 0,-4 3 0,3-3 0,-3 3 0,4-3 0,0 7 0,0-7 0,0-1 0,0-5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1380 575 24575,'5'-14'0,"0"4"0,-5-7 0,0 7 0,0-8 0,0 8 0,0-3 0,0 4 0,0-1 0,0 1 0,0 0 0,0 0 0,0-1 0,0 1 0,0-4 0,0-1 0,0-1 0,0 2 0,0 4 0,-5-4 0,4 2 0,-3-2 0,4 4 0,-6-14 0,5 10 0,-5-10 0,6 14 0,0 0 0,0-1 0,0 1 0,0 0 0,-4-4 0,3 3 0,-3-8 0,0 4 0,3 0 0,-4-4 0,1 4 0,3 0 0,-3 0 0,0 5 0,-1 0 0,-4 4 0,0 1 0,-5 0 0,-8 3 0,-8-3 0,5 4 0,2 0 0,14 0 0,-1 0 0,1-5 0,-4 4 0,3-3 0,-4 0 0,5 3 0,0-3 0,0 4 0,-5 0 0,0 0 0,-4 0 0,4 0 0,-4-4 0,8 3 0,-3-3 0,-1 4 0,0 0 0,0 0 0,1-4 0,3 3 0,1-3 0,-4 4 0,3 0 0,-17 0 0,0 0 0,-13 0 0,-1 0 0,1 0 0,14 0 0,3 0 0,13 0 0,1 0 0,0 0 0,0 0 0,-4 0 0,2 0 0,-2 0 0,4 0 0,0 0 0,-1 0 0,-3 0 0,-1 0 0,-5 0 0,-9 0 0,-2 0 0,-10 0 0,9 0 0,7 0 0,11 0 0,3 0 0,-13 0 0,3 0 0,-19 0 0,18 0 0,-6 0 0,13 0 0,-1 0 0,2 0 0,4 0 0,0 0 0,-14 0 0,6 0 0,-11 0 0,13 0 0,2 0 0,4 4 0,0-3 0,-5 3 0,4 0 0,1 1 0,5 8 0,4-3 0,0 3 0,0 1 0,0-4 0,0 7 0,0-7 0,0 3 0,0-4 0,0 0 0,0 1 0,0-1 0,0 0 0,-4 4 0,3 1 0,-3 0 0,4 0 0,0-1 0,0-3 0,-4 3 0,3-8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5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2282 889 24575,'-9'-4'0,"0"-9"0,0-2 0,3-4 0,2-8 0,0 15 0,3-11 0,-15-1 0,13 12 0,-13-11 0,15 10 0,-7 2 0,7-2 0,-3 4 0,0 0 0,3-1 0,-8-3 0,8 3 0,-7-7 0,7 2 0,-3 1 0,0-3 0,3 6 0,-7-6 0,7 7 0,-3-3 0,4 3 0,0 1 0,0 0 0,-4 0 0,3-1 0,-4 1 0,5 0 0,0 0 0,-4 0 0,3-1 0,-3 1 0,4-14 0,-4 6 0,3-7 0,-3 7 0,4 7 0,0-4 0,0 5 0,-4 0 0,3 0 0,-3 0 0,4-1 0,0-3 0,0 3 0,0-3 0,0 3 0,0 1 0,0 0 0,0 0 0,0-5 0,0 4 0,0-3 0,0 4 0,0-1 0,0 1 0,0 0 0,-4 0 0,-5-4 0,-2 2 0,-2-2 0,-4-4 0,5 5 0,-5-5 0,8 12 0,-14-5 0,10 8 0,-10-4 0,14 6 0,0 0 0,-1 0 0,1 0 0,-4 0 0,-1 0 0,-5 0 0,1 0 0,0 0 0,3 0 0,2 0 0,0 0 0,-2 0 0,1 0 0,-3 0 0,3 0 0,-5 0 0,1 0 0,-30 0 0,26 0 0,-21 0 0,30 0 0,-1 0 0,-5 0 0,-9 0 0,7 0 0,-7 0 0,10 0 0,4 0 0,-4 0 0,4 0 0,-4 0 0,-10 0 0,-3 0 0,-9 0 0,-1 0 0,1 0 0,10 0 0,6 0 0,6 0 0,8 0 0,-7 0 0,2 0 0,1 0 0,-17 0 0,17 0 0,-17 0 0,21 0 0,-3 0 0,-1 0 0,4 0 0,-3 0 0,4 0 0,-1 0 0,-3 0 0,-1 0 0,-34 0 0,12 0 0,-13 0 0,-2 0 0,1 0 0,-21 0 0,47 0 0,7 0 0,6 0 0,-2 0 0,0 0 0,-1 0 0,-1 0 0,2 0 0,4 0 0,0 0 0,-5 0 0,0 0 0,0 0 0,1 0 0,3 0 0,1 0 0,0 0 0,0 0 0,-1 4 0,1-3 0,-14 4 0,-23 4 0,0-7 0,-34 17 0,35-16 0,-6 10 0,27-12 0,15 7 0,5-3 0,0 4 0,3 0 0,-3 5 0,4-4 0,0 3 0,0-4 0,0 0 0,0 4 0,0 2 0,0-1 0,4-1 0,-3-4 0,3 0 0,-4 0 0,0 0 0,4 1 0,-3-1 0,3-4 0,-4-1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2905 1179 24575,'0'-19'0,"0"1"0,0 4 0,0-4 0,0 8 0,-5-7 0,4 6 0,-7-6 0,7 7 0,-3-7 0,4 2 0,-4 1 0,3-3 0,-3-7 0,0 7 0,3-6 0,-3 14 0,-2-14 0,4 10 0,-4-10 0,6 14 0,0-5 0,0 4 0,0-7 0,-4 7 0,-1-8 0,0 8 0,1-3 0,4 0 0,-4 2 0,-3-16 0,1 15 0,0-16 0,6 14 0,-4 0 0,3 1 0,-3 3 0,0-3 0,3 3 0,-3-7 0,0 6 0,3-2 0,-4 4 0,5 0 0,0-1 0,0 1 0,-4 0 0,3 0 0,-3 0 0,4-1 0,-4 1 0,3-4 0,-3 3 0,4-8 0,-4 8 0,3-3 0,-3-1 0,0 4 0,3-3 0,-3 0 0,4 2 0,0-2 0,0 0 0,0 3 0,0-8 0,-5 8 0,4-3 0,-3 4 0,0-5 0,3 4 0,-3-7 0,4 2 0,0-3 0,-4 4 0,3 1 0,-3 3 0,4 1 0,0-4 0,0 3 0,-4-8 0,3 8 0,-3-3 0,4 4 0,-4-1 0,-2 1 0,-3 0 0,0 4 0,0-3 0,0 7 0,-5-8 0,4 8 0,-7-3 0,7 4 0,-8 0 0,4 0 0,-4 0 0,-1 0 0,1 0 0,0 0 0,-11 0 0,9 0 0,-8 0 0,-21 0 0,24 0 0,-19 0 0,30 0 0,5 0 0,0 4 0,0-3 0,-5 3 0,4-4 0,-3 0 0,4 0 0,0 0 0,-1 0 0,1 0 0,-4 0 0,-11 0 0,-7 0 0,-9 0 0,0 6 0,9-4 0,3 4 0,10-2 0,3-3 0,-2 3 0,3-4 0,-54 0 0,27 0 0,-9 9 0,0 1 0,5-5 0,-36 23 0,50-26 0,-16 12 0,37-13 0,-4 3 0,5-4 0,-34 0 0,21 0 0,-56 9 0,43-6 0,-16 10 0,23-12 0,14 3 0,1-4 0,-1 4 0,0-3 0,0 3 0,-3-4 0,6 0 0,-2 0 0,4 0 0,0 0 0,-5 0 0,4 0 0,-7 0 0,3 0 0,-5 0 0,5 0 0,1 0 0,-1 0 0,4 0 0,-3 0 0,4 0 0,-1 0 0,1 0 0,-4 0 0,-1 0 0,-1 0 0,2 0 0,4 0 0,-4 0 0,-11 0 0,3 0 0,-7 0 0,9 4 0,5-3 0,1 7 0,4-7 0,-5 4 0,4-1 0,-17-3 0,14 3 0,-24 2 0,-9-5 0,10 5 0,-8-2 0,31-3 0,4 3 0,-14-4 0,6 0 0,-21 0 0,17 0 0,-3 0 0,7 4 0,7-3 0,-17 3 0,14-4 0,-18 0 0,20 4 0,-7-3 0,9 3 0,0-4 0,0 0 0,-1 0 0,-3 0 0,-11 0 0,-6 6 0,3-4 0,0 8 0,17-9 0,-3 3 0,3-4 0,1 4 0,0-3 0,0 11 0,4-6 0,0 7 0,5 10 0,0-10 0,0 14 0,0-17 0,0 7 0,0-7 0,0-1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38 24575,'-9'-5'0,"-4"-4"0,3 8 0,-17-3 0,14 4 0,-10 0 0,14 0 0,-1 0 0,1 0 0,-4 0 0,3-4 0,-4-1 0,1 0 0,3 1 0,1 4 0,5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24575,'-9'4'0,"0"-2"0,-4 2 0,3-4 0,-18 0 0,16 0 0,-15 0 0,16 0 0,-2 0 0,4 0 0,-4 0 0,2 0 0,-10 0 0,10 0 0,-11 0 0,12 0 0,-3 0 0,8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24575,'-14'0'0,"1"0"0,4 0 0,-5 0 0,4 0 0,-3 0 0,-1 0 0,0 0 0,-4 0 0,4 0 0,0 0 0,5 0 0,0 0 0,-4 0 0,2 0 0,-2 0 0,4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24575,'0'-6'0,"0"-5"0,4 1 0,6-10 0,7 2 0,7-5 0,2 2 0,-9 7 0,6-3 0,-5 3 0,3-1 0,1 1 0,-6 1 0,-2 4 0,4-4 0,-7 3 0,8 0 0,-5-2 0,1 5 0,2-4 0,-7 4 0,4 0 0,-7 2 0,2 2 0,-2-1 0,0-1 0,-2 3 0,-1-2 0,-1 2 0,0-1 0,0 1 0,0 0 0,0 1 0,-1-1 0,0 1 0,0-1 0,1 0 0,0-3 0,4 0 0,-1-2 0,1-1 0,0 3 0,-4-1 0,2 2 0,-2-1 0,0 2 0,0 2 0,0-2 0,-1 1 0,0 1 0,-1-2 0,1 2 0,0-1 0,0-1 0,-1 2 0,0-1 0,0-1 0,0 2 0,0-1 0,0-1 0,1 3 0,0-3 0,0 2 0,0-2 0,0 0 0,1 0 0,-2 0 0,2 0 0,-1 0 0,0 0 0,1 0 0,0 0 0,0 2 0,0-2 0,0 1 0,0 1 0,0-2 0,0 1 0,1-1 0,4-2 0,-4 3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24575,'-9'0'0,"-1"0"0,1 0 0,-4 0 0,-2 0 0,-13 0 0,8 0 0,-8 0 0,13 0 0,6 0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24575,'0'-8'0,"7"-9"0,4-3 0,21-23 0,-4 12 0,7-15 0,-17 26 0,6-11 0,-10 16 0,5-7 0,-4 3 0,-4 6 0,0 0 0,1 1 0,-2 2 0,3-1 0,5-5 0,-6 5 0,8-5 0,-8 3 0,3 2 0,-5 1 0,-1 3 0,-2 0 0,-2 2 0,-1 0 0,-1 4 0,-1-2 0,0 3 0,0-3 0,1 3 0,-3-1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24575,'11'-5'0,"1"1"0,5-12 0,1 4 0,-5 0 0,3 0 0,-1 2 0,-2-1 0,2-2 0,-3 5 0,-2-2 0,4 0 0,0-3 0,8-5 0,1-2 0,-3 3 0,5-3 0,-8 3 0,5-1 0,-6 5 0,-4 3 0,-1 2 0,-5 1 0,1 3 0,-4-1 0,0 5 0,0-3 0,0 2 0,0-2 0,0 1 0,-2 0 0,2 0 0,-1 0 0,-1 0 0,2 1 0,-2-1 0,2 2 0,0-3 0,0 1 0,7-6 0,-1 2 0,6-7 0,-3 5 0,0-2 0,-2 4 0,-3-1 0,-2 3 0,-2 1 0,0 2 0,0-1 0,2 1 0,-3-1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24575,'20'-18'0,"-5"6"0,14-11 0,-6 6 0,1 2 0,-5 2 0,2 0 0,-6 4 0,11-9 0,-7 0 0,9-3 0,-16 5 0,13-10 0,-15 14 0,12-12 0,-11 13 0,4-5 0,-4 4 0,1 1 0,-5 2 0,1 4 0,-4 0 0,-1 2 0,0 0 0,-1 0 0,0 0 0,0 2 0,1-1 0,-1 2 0,1 0 0,-2-1 0,1 1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24575,'6'-1'0,"8"-9"0,5-6 0,21-22 0,-9 6 0,10-8 0,-22 21 0,3-6 0,-8 13 0,4-10 0,7 3 0,-9 3 0,9-4 0,-7 5 0,1-1 0,-2 3 0,0-1 0,-3 1 0,3-1 0,-4 1 0,-3 3 0,-3 1 0,-2 2 0,1 2 0,-2 0 0,1 2 0,1-2 0,3-3 0,3-1 0,-2-2 0,1 2 0,-3 0 0,1 2 0,-4 2 0,0 0 0,-2 2 0,-1 2 0,1-1 0,-1 1 0,1 1 0,-3-3 0,2 3 0,-1-1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24575,'6'-21'0,"13"-14"0,6 6 0,2-7 0,25-16 0,-2-2 0,14 5 0,2-21 0,-14 24 0,-1-18 0,-16 21 0,-2 4 0,-23 29 0,9-9 0,-12 12 0,2-3 0,-2 3 0,7-4 0,20-4 0,-14 6 0,30-13 0,-18 2 0,2 0 0,-4-1 0,-18 10 0,-5 6 0,-4 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24575,'4'0'0,"5"-7"0,12-21 0,-6 9 0,22-16 0,-4 5 0,21-3 0,1-12 0,3-1 0,-24 18 0,-6 0 0,-16 13 0,-1 0 0,-3-1 0,2 2 0,-7 5 0,4 2 0,-3 0 0,3 0 0,-2 2 0,2-2 0,-2 3 0,-1-1 0,1 0 0,2-2 0,-2 2 0,1-1 0,1-1 0,-2 2 0,2-2 0,-2 2 0,-1 3 0,1-3 0,-1 3 0,1-3 0,17-7 0,-11 3 0,13-6 0,-17 8 0,-2 3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24575,'9'-12'0,"-4"4"0,8-12 0,5-1 0,6-6 0,0 0 0,16-7 0,-5 3 0,-4 5 0,-2 3 0,-24 15 0,1 0 0,-3 2 0,-1-2 0,-2 2 0,2-2 0,1 2 0,1-2 0,1 2 0,3-7 0,-2 6 0,7-11 0,-8 11 0,4-7 0,-7 7 0,1 0 0,-3 0 0,0 2 0,2 1 0,0-1 0,3 0 0,-3 1 0,3-1 0,-3-2 0,5 2 0,-4-2 0,1 3 0,-4-1 0,0 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6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8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7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customXml" Target="../ink/ink14.xml"/><Relationship Id="rId12" Type="http://schemas.openxmlformats.org/officeDocument/2006/relationships/image" Target="../media/image25.png"/><Relationship Id="rId17" Type="http://schemas.openxmlformats.org/officeDocument/2006/relationships/customXml" Target="../ink/ink19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4.png"/><Relationship Id="rId19" Type="http://schemas.openxmlformats.org/officeDocument/2006/relationships/customXml" Target="../ink/ink20.xml"/><Relationship Id="rId4" Type="http://schemas.openxmlformats.org/officeDocument/2006/relationships/image" Target="../media/image21.png"/><Relationship Id="rId9" Type="http://schemas.openxmlformats.org/officeDocument/2006/relationships/customXml" Target="../ink/ink15.xml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8.3 Describing and</a:t>
            </a:r>
            <a:br>
              <a:rPr lang="en-US" sz="3200" dirty="0"/>
            </a:br>
            <a:r>
              <a:rPr lang="en-US" sz="3200" dirty="0"/>
              <a:t>Analyzing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your Calculator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9" y="146298"/>
            <a:ext cx="5492400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7B789-1756-1C3F-B227-F91C6E23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3" y="858148"/>
            <a:ext cx="7463251" cy="428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A7034-05F6-1298-93BE-4B85978A64B0}"/>
              </a:ext>
            </a:extLst>
          </p:cNvPr>
          <p:cNvSpPr txBox="1"/>
          <p:nvPr/>
        </p:nvSpPr>
        <p:spPr>
          <a:xfrm>
            <a:off x="6701690" y="2937712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give median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636AB-ECE2-F9DF-E5C4-456B4C7902A1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6901542" y="2531578"/>
            <a:ext cx="796772" cy="46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Calculator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70264"/>
            <a:ext cx="7902566" cy="1510393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Example 3: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mean, median, mode and sample standard deviation of the following dataset.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(7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35, 70, 31, 37, 65, 38, 38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0C9CB-AED2-D707-040C-EEBB55B3D3E5}"/>
              </a:ext>
            </a:extLst>
          </p:cNvPr>
          <p:cNvGrpSpPr/>
          <p:nvPr/>
        </p:nvGrpSpPr>
        <p:grpSpPr>
          <a:xfrm>
            <a:off x="975699" y="2805793"/>
            <a:ext cx="4018649" cy="2390346"/>
            <a:chOff x="975699" y="2805793"/>
            <a:chExt cx="4018649" cy="239034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D79E6C7-3B92-E644-706C-A1AD9D8BC6D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Placeholder 2">
                  <a:extLst>
                    <a:ext uri="{FF2B5EF4-FFF2-40B4-BE49-F238E27FC236}">
                      <a16:creationId xmlns:a16="http://schemas.microsoft.com/office/drawing/2014/main" id="{6F21DDDE-25D0-797F-1261-0EFE0AEEE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:r>
                    <a:rPr lang="en-US" sz="2000" b="1" u="sng" dirty="0">
                      <a:solidFill>
                        <a:schemeClr val="bg1"/>
                      </a:solidFill>
                    </a:rPr>
                    <a:t>Results</a:t>
                  </a: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Mean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=44.86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Sample </a:t>
                  </a:r>
                  <a:r>
                    <a:rPr lang="en-US" sz="2000" dirty="0" err="1">
                      <a:solidFill>
                        <a:schemeClr val="bg1"/>
                      </a:solidFill>
                    </a:rPr>
                    <a:t>st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dev: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=15.72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Pop </a:t>
                  </a:r>
                  <a:r>
                    <a:rPr lang="en-US" sz="2000" dirty="0" err="1">
                      <a:solidFill>
                        <a:schemeClr val="bg1"/>
                      </a:solidFill>
                    </a:rPr>
                    <a:t>st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dev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=14.55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Med = 38</a:t>
                  </a:r>
                </a:p>
              </p:txBody>
            </p:sp>
          </mc:Choice>
          <mc:Fallback>
            <p:sp>
              <p:nvSpPr>
                <p:cNvPr id="6" name="Text Placeholder 2">
                  <a:extLst>
                    <a:ext uri="{FF2B5EF4-FFF2-40B4-BE49-F238E27FC236}">
                      <a16:creationId xmlns:a16="http://schemas.microsoft.com/office/drawing/2014/main" id="{6F21DDDE-25D0-797F-1261-0EFE0AEEE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6"/>
            <a:ext cx="8043984" cy="1516967"/>
          </a:xfrm>
        </p:spPr>
        <p:txBody>
          <a:bodyPr anchor="t"/>
          <a:lstStyle/>
          <a:p>
            <a:r>
              <a:rPr lang="en-US" sz="2000" b="1" dirty="0"/>
              <a:t>Outliers</a:t>
            </a:r>
          </a:p>
          <a:p>
            <a:pPr lvl="1"/>
            <a:r>
              <a:rPr lang="en-US" sz="2000" dirty="0"/>
              <a:t>Data values that are extreme when compared to the rest of the data.</a:t>
            </a:r>
          </a:p>
          <a:p>
            <a:pPr lvl="1"/>
            <a:r>
              <a:rPr lang="en-US" sz="2000" dirty="0"/>
              <a:t>Can significantly impact measures of center and spread.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82BF-DA26-8F61-443F-67BAC91B9839}"/>
              </a:ext>
            </a:extLst>
          </p:cNvPr>
          <p:cNvSpPr txBox="1"/>
          <p:nvPr/>
        </p:nvSpPr>
        <p:spPr>
          <a:xfrm>
            <a:off x="1198226" y="3089926"/>
            <a:ext cx="3514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-  Data (7 </a:t>
            </a:r>
            <a:r>
              <a:rPr lang="en-US" dirty="0" err="1"/>
              <a:t>obs</a:t>
            </a:r>
            <a:r>
              <a:rPr lang="en-US" dirty="0"/>
              <a:t>): 31, 35, 37, 38, 38, 65, 70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C5D42-07F2-A7A3-56CB-85B63B11CF29}"/>
              </a:ext>
            </a:extLst>
          </p:cNvPr>
          <p:cNvGrpSpPr/>
          <p:nvPr/>
        </p:nvGrpSpPr>
        <p:grpSpPr>
          <a:xfrm>
            <a:off x="3944426" y="3295598"/>
            <a:ext cx="1255148" cy="725842"/>
            <a:chOff x="3560475" y="3254829"/>
            <a:chExt cx="1255148" cy="725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B20362-CBEB-2455-EF1D-96E108EE638A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3DEA7-048E-E484-0BC6-D877E29F489E}"/>
                </a:ext>
              </a:extLst>
            </p:cNvPr>
            <p:cNvSpPr txBox="1"/>
            <p:nvPr/>
          </p:nvSpPr>
          <p:spPr>
            <a:xfrm>
              <a:off x="4013800" y="367289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6"/>
            <a:ext cx="8043984" cy="1516967"/>
          </a:xfrm>
        </p:spPr>
        <p:txBody>
          <a:bodyPr anchor="t"/>
          <a:lstStyle/>
          <a:p>
            <a:r>
              <a:rPr lang="en-US" sz="2000" b="1" dirty="0"/>
              <a:t>Types of Distributions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67C43B0-6E44-0628-8A41-67F594197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38" y="2280406"/>
            <a:ext cx="7143003" cy="180400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2C5D42-07F2-A7A3-56CB-85B63B11CF29}"/>
              </a:ext>
            </a:extLst>
          </p:cNvPr>
          <p:cNvGrpSpPr/>
          <p:nvPr/>
        </p:nvGrpSpPr>
        <p:grpSpPr>
          <a:xfrm>
            <a:off x="1314638" y="3240743"/>
            <a:ext cx="832800" cy="807316"/>
            <a:chOff x="3325543" y="2774084"/>
            <a:chExt cx="832800" cy="807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B20362-CBEB-2455-EF1D-96E108EE638A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3DEA7-048E-E484-0BC6-D877E29F489E}"/>
                </a:ext>
              </a:extLst>
            </p:cNvPr>
            <p:cNvSpPr txBox="1"/>
            <p:nvPr/>
          </p:nvSpPr>
          <p:spPr>
            <a:xfrm>
              <a:off x="3325543" y="277408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D4197F-90CB-5887-73A4-C3D4D0A67EDA}"/>
              </a:ext>
            </a:extLst>
          </p:cNvPr>
          <p:cNvGrpSpPr/>
          <p:nvPr/>
        </p:nvGrpSpPr>
        <p:grpSpPr>
          <a:xfrm>
            <a:off x="7548777" y="3263964"/>
            <a:ext cx="801823" cy="758253"/>
            <a:chOff x="3472427" y="2823147"/>
            <a:chExt cx="801823" cy="75825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FA83DA-F7E6-CEBB-CC38-01F0F3095D59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6FFD5A-260C-C3A6-0BA1-CD776873C022}"/>
                </a:ext>
              </a:extLst>
            </p:cNvPr>
            <p:cNvSpPr txBox="1"/>
            <p:nvPr/>
          </p:nvSpPr>
          <p:spPr>
            <a:xfrm>
              <a:off x="3472427" y="282314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9A70A3-B08B-D658-46A7-E3FB7E094183}"/>
              </a:ext>
            </a:extLst>
          </p:cNvPr>
          <p:cNvSpPr txBox="1"/>
          <p:nvPr/>
        </p:nvSpPr>
        <p:spPr>
          <a:xfrm>
            <a:off x="64098" y="4257378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measure of center: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8EB1A-D5F9-7392-BE2E-1EE0212AF031}"/>
              </a:ext>
            </a:extLst>
          </p:cNvPr>
          <p:cNvSpPr txBox="1"/>
          <p:nvPr/>
        </p:nvSpPr>
        <p:spPr>
          <a:xfrm>
            <a:off x="2061126" y="42573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FE324-0D11-5C99-9899-C274F9E6CCC7}"/>
              </a:ext>
            </a:extLst>
          </p:cNvPr>
          <p:cNvSpPr txBox="1"/>
          <p:nvPr/>
        </p:nvSpPr>
        <p:spPr>
          <a:xfrm>
            <a:off x="4544622" y="426883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A184C5-5EBA-2195-E6F7-EBE2DAE4F853}"/>
              </a:ext>
            </a:extLst>
          </p:cNvPr>
          <p:cNvSpPr txBox="1"/>
          <p:nvPr/>
        </p:nvSpPr>
        <p:spPr>
          <a:xfrm>
            <a:off x="6888657" y="426653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2076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Rule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(68 – 95 – 99.7 Rule)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r>
              <a:rPr lang="en-US" sz="2000" b="1" dirty="0"/>
              <a:t>When data is approximately </a:t>
            </a:r>
            <a:r>
              <a:rPr lang="en-US" sz="2000" b="1" u="sng" dirty="0"/>
              <a:t>bell shaped</a:t>
            </a:r>
            <a:r>
              <a:rPr lang="en-US" sz="2000" b="1" dirty="0"/>
              <a:t>, the standard deviation allows us to make fairly accurate approximations about the locations of our data values.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1 standard deviation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2 standard deviations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3 standard deviations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F4D5F-8C7A-1FAE-17FD-0EF71AD8BF74}"/>
              </a:ext>
            </a:extLst>
          </p:cNvPr>
          <p:cNvSpPr txBox="1"/>
          <p:nvPr/>
        </p:nvSpPr>
        <p:spPr>
          <a:xfrm>
            <a:off x="1186543" y="21702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EBF7-03F8-FB73-A53B-9B833280DEF7}"/>
              </a:ext>
            </a:extLst>
          </p:cNvPr>
          <p:cNvSpPr txBox="1"/>
          <p:nvPr/>
        </p:nvSpPr>
        <p:spPr>
          <a:xfrm>
            <a:off x="1186543" y="2577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844F2-4F53-2C23-83AE-323CB336248E}"/>
              </a:ext>
            </a:extLst>
          </p:cNvPr>
          <p:cNvSpPr txBox="1"/>
          <p:nvPr/>
        </p:nvSpPr>
        <p:spPr>
          <a:xfrm>
            <a:off x="1186542" y="299670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99.7%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(68 – 95 – 99.7 Rule)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4232100"/>
            <a:ext cx="8825149" cy="562200"/>
          </a:xfrm>
        </p:spPr>
        <p:txBody>
          <a:bodyPr anchor="t"/>
          <a:lstStyle/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use these breakdowns to find probabilities within certain intervals.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3BF61-49B7-1936-D9E3-F45E72C0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5" y="1309709"/>
            <a:ext cx="5607958" cy="30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that IQ scores have a bell-shaped distribution with a mean of 105 and a standard deviation of 15. Using the empirical rule answer the following questions: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C23A914-41A0-7E98-7EA6-056E305A783D}"/>
              </a:ext>
            </a:extLst>
          </p:cNvPr>
          <p:cNvSpPr txBox="1"/>
          <p:nvPr/>
        </p:nvSpPr>
        <p:spPr>
          <a:xfrm>
            <a:off x="350927" y="2802072"/>
            <a:ext cx="1739129" cy="1040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 and label curve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Shade area of interest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30301-5AA8-AA6B-A495-91CBBA572B49}"/>
              </a:ext>
            </a:extLst>
          </p:cNvPr>
          <p:cNvSpPr txBox="1"/>
          <p:nvPr/>
        </p:nvSpPr>
        <p:spPr>
          <a:xfrm>
            <a:off x="2459122" y="2389731"/>
            <a:ext cx="5902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percentage of IQ scores are greater than 75?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Between which two values do the middle 68% of IQ scores fall between?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D05AAC-E04A-DE94-5301-41FBF68FE4E8}"/>
              </a:ext>
            </a:extLst>
          </p:cNvPr>
          <p:cNvGrpSpPr/>
          <p:nvPr/>
        </p:nvGrpSpPr>
        <p:grpSpPr>
          <a:xfrm>
            <a:off x="3550297" y="2949370"/>
            <a:ext cx="1114356" cy="616957"/>
            <a:chOff x="975699" y="2805793"/>
            <a:chExt cx="4018649" cy="239034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C5414BC-6688-EE9B-91A2-3FC0EFF7D3C8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6EFA8D1E-1E4F-5734-DDA8-73AA2BFE408A}"/>
                </a:ext>
              </a:extLst>
            </p:cNvPr>
            <p:cNvSpPr txBox="1">
              <a:spLocks/>
            </p:cNvSpPr>
            <p:nvPr/>
          </p:nvSpPr>
          <p:spPr>
            <a:xfrm>
              <a:off x="1226563" y="2839420"/>
              <a:ext cx="3516919" cy="2217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97.5%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85334-B2D3-DFAF-0A82-9AD39DDB6727}"/>
              </a:ext>
            </a:extLst>
          </p:cNvPr>
          <p:cNvGrpSpPr/>
          <p:nvPr/>
        </p:nvGrpSpPr>
        <p:grpSpPr>
          <a:xfrm>
            <a:off x="3550297" y="4485821"/>
            <a:ext cx="1413858" cy="616957"/>
            <a:chOff x="724834" y="2805793"/>
            <a:chExt cx="5098728" cy="23903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70DF15-82EB-6D4F-478C-A6A0149BF192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1A2854AC-50AD-406E-9F7A-EA93C11D543A}"/>
                </a:ext>
              </a:extLst>
            </p:cNvPr>
            <p:cNvSpPr txBox="1">
              <a:spLocks/>
            </p:cNvSpPr>
            <p:nvPr/>
          </p:nvSpPr>
          <p:spPr>
            <a:xfrm>
              <a:off x="724834" y="2805793"/>
              <a:ext cx="5098728" cy="22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(90, 120)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Spread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Center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Empirical Rule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your Calculator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Center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(Average Value)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631590"/>
                <a:ext cx="5294495" cy="3217457"/>
              </a:xfrm>
            </p:spPr>
            <p:txBody>
              <a:bodyPr anchor="t"/>
              <a:lstStyle/>
              <a:p>
                <a:r>
                  <a:rPr lang="en-US" sz="1600" b="1" dirty="0"/>
                  <a:t>Simple, arithmetic </a:t>
                </a:r>
                <a:r>
                  <a:rPr lang="en-US" sz="1600" b="1" u="sng" dirty="0"/>
                  <a:t>average</a:t>
                </a:r>
                <a:r>
                  <a:rPr lang="en-US" sz="1600" b="1" dirty="0"/>
                  <a:t> of the data.</a:t>
                </a:r>
              </a:p>
              <a:p>
                <a:pPr lvl="1"/>
                <a:r>
                  <a:rPr lang="en-US" sz="1600" b="1" dirty="0"/>
                  <a:t>Sum all numbers and divide by the sample size (n). </a:t>
                </a:r>
              </a:p>
              <a:p>
                <a:r>
                  <a:rPr lang="en-US" sz="1600" dirty="0"/>
                  <a:t>Same calculation for the population and sample mean (just different notation).</a:t>
                </a:r>
              </a:p>
              <a:p>
                <a:pPr lvl="1"/>
                <a:r>
                  <a:rPr lang="en-US" sz="1600" dirty="0"/>
                  <a:t>Sample 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600" dirty="0"/>
                  <a:t> (pronounced ”x-bar”)</a:t>
                </a:r>
              </a:p>
              <a:p>
                <a:pPr lvl="1"/>
                <a:r>
                  <a:rPr lang="en-US" sz="1600" dirty="0"/>
                  <a:t>Population mean = 𝜇 (Greek letter mu) </a:t>
                </a:r>
              </a:p>
              <a:p>
                <a:r>
                  <a:rPr lang="en-US" sz="1600" b="1" dirty="0"/>
                  <a:t>Mean is NOT a resistant measure.</a:t>
                </a:r>
              </a:p>
              <a:p>
                <a:pPr lvl="1"/>
                <a:r>
                  <a:rPr lang="en-US" sz="1600" b="1" dirty="0"/>
                  <a:t>This means it is heavily affected by outliers.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631590"/>
                <a:ext cx="5294495" cy="3217457"/>
              </a:xfrm>
              <a:blipFill>
                <a:blip r:embed="rId3"/>
                <a:stretch>
                  <a:fillRect l="-718" t="-2362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C612AD8E-E922-BAB0-38C6-086A2D80C9A9}"/>
                  </a:ext>
                </a:extLst>
              </p:cNvPr>
              <p:cNvSpPr txBox="1"/>
              <p:nvPr/>
            </p:nvSpPr>
            <p:spPr>
              <a:xfrm>
                <a:off x="6306675" y="1740747"/>
                <a:ext cx="2129750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C612AD8E-E922-BAB0-38C6-086A2D80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75" y="1740747"/>
                <a:ext cx="2129750" cy="673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E9AA4070-F202-0646-A43D-C92BB0F56385}"/>
              </a:ext>
            </a:extLst>
          </p:cNvPr>
          <p:cNvSpPr txBox="1"/>
          <p:nvPr/>
        </p:nvSpPr>
        <p:spPr>
          <a:xfrm>
            <a:off x="6326519" y="2414265"/>
            <a:ext cx="2291080" cy="5107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 – Mean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1, 5, 2, 9,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4FE8FF5-5FEC-DE70-0B6C-9B8E46582523}"/>
                  </a:ext>
                </a:extLst>
              </p:cNvPr>
              <p:cNvSpPr txBox="1"/>
              <p:nvPr/>
            </p:nvSpPr>
            <p:spPr>
              <a:xfrm>
                <a:off x="6153375" y="2996237"/>
                <a:ext cx="2545312" cy="695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1+5+2+9+3</m:t>
                          </m:r>
                        </m:num>
                        <m:den>
                          <m:r>
                            <a:rPr lang="en-US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4FE8FF5-5FEC-DE70-0B6C-9B8E4658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75" y="2996237"/>
                <a:ext cx="2545312" cy="695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AB6E0B-76E7-7561-8AA3-3622F5533E84}"/>
              </a:ext>
            </a:extLst>
          </p:cNvPr>
          <p:cNvSpPr txBox="1"/>
          <p:nvPr/>
        </p:nvSpPr>
        <p:spPr>
          <a:xfrm>
            <a:off x="6257643" y="3633781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change 3 to 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3CA6CE1-8121-E01B-81A9-07D62BBB8AF5}"/>
                  </a:ext>
                </a:extLst>
              </p:cNvPr>
              <p:cNvSpPr txBox="1"/>
              <p:nvPr/>
            </p:nvSpPr>
            <p:spPr>
              <a:xfrm>
                <a:off x="6268932" y="3992763"/>
                <a:ext cx="1303562" cy="34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9.4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3CA6CE1-8121-E01B-81A9-07D62BBB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32" y="3992763"/>
                <a:ext cx="1303562" cy="342530"/>
              </a:xfrm>
              <a:prstGeom prst="rect">
                <a:avLst/>
              </a:prstGeom>
              <a:blipFill>
                <a:blip r:embed="rId6"/>
                <a:stretch>
                  <a:fillRect l="-1923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 (Middle Value)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1"/>
            <a:ext cx="5294495" cy="1676054"/>
          </a:xfrm>
        </p:spPr>
        <p:txBody>
          <a:bodyPr anchor="t"/>
          <a:lstStyle/>
          <a:p>
            <a:r>
              <a:rPr lang="en-US" sz="1600" b="1" dirty="0"/>
              <a:t>The </a:t>
            </a:r>
            <a:r>
              <a:rPr lang="en-US" sz="1600" b="1" u="sng" dirty="0"/>
              <a:t>middle</a:t>
            </a:r>
            <a:r>
              <a:rPr lang="en-US" sz="1600" b="1" dirty="0"/>
              <a:t> value in an ordered list.</a:t>
            </a:r>
          </a:p>
          <a:p>
            <a:endParaRPr lang="en-US" sz="1600" b="1" dirty="0"/>
          </a:p>
          <a:p>
            <a:r>
              <a:rPr lang="en-US" sz="1600" b="1" dirty="0"/>
              <a:t>Median IS a resistant measure.</a:t>
            </a:r>
          </a:p>
          <a:p>
            <a:pPr lvl="1"/>
            <a:r>
              <a:rPr lang="en-US" sz="1600" b="1" dirty="0"/>
              <a:t>NOT affected by outliers.</a:t>
            </a:r>
          </a:p>
          <a:p>
            <a:pPr marL="76200" indent="0">
              <a:buNone/>
            </a:pPr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612DF6-C75D-1044-BD84-2AAED4466EE8}"/>
              </a:ext>
            </a:extLst>
          </p:cNvPr>
          <p:cNvSpPr txBox="1"/>
          <p:nvPr/>
        </p:nvSpPr>
        <p:spPr>
          <a:xfrm>
            <a:off x="4876850" y="1678058"/>
            <a:ext cx="3838171" cy="1407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1 – Odd </a:t>
            </a:r>
            <a:r>
              <a:rPr lang="en-US" sz="1600" i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 1, 3, 9, 8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84AB-189F-B1EB-CCD2-98435DAADE70}"/>
              </a:ext>
            </a:extLst>
          </p:cNvPr>
          <p:cNvSpPr txBox="1"/>
          <p:nvPr/>
        </p:nvSpPr>
        <p:spPr>
          <a:xfrm>
            <a:off x="5576711" y="2713783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1, 3, 5, 6, 8, 9, 10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C78F7-AF89-CACE-CC5F-0512FF8BB0E7}"/>
              </a:ext>
            </a:extLst>
          </p:cNvPr>
          <p:cNvSpPr txBox="1"/>
          <p:nvPr/>
        </p:nvSpPr>
        <p:spPr>
          <a:xfrm>
            <a:off x="4898119" y="3361925"/>
            <a:ext cx="2381358" cy="16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 – Even </a:t>
            </a:r>
            <a:r>
              <a:rPr lang="en-US" sz="1600" i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4ADAD-1082-1A8E-BD1C-B56BAF96C71E}"/>
              </a:ext>
            </a:extLst>
          </p:cNvPr>
          <p:cNvSpPr txBox="1"/>
          <p:nvPr/>
        </p:nvSpPr>
        <p:spPr>
          <a:xfrm>
            <a:off x="5598004" y="414598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1, 3, 3, 5, 6, 8, 9, 10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B3C6D9-294D-3A1E-222F-2BB7B4DCDA84}"/>
              </a:ext>
            </a:extLst>
          </p:cNvPr>
          <p:cNvSpPr/>
          <p:nvPr/>
        </p:nvSpPr>
        <p:spPr>
          <a:xfrm>
            <a:off x="6324915" y="4145982"/>
            <a:ext cx="419222" cy="3385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451D1B-FD2B-FBE4-9BE1-96823FD21C03}"/>
                  </a:ext>
                </a:extLst>
              </p:cNvPr>
              <p:cNvSpPr txBox="1"/>
              <p:nvPr/>
            </p:nvSpPr>
            <p:spPr>
              <a:xfrm>
                <a:off x="5211313" y="4522186"/>
                <a:ext cx="1703993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451D1B-FD2B-FBE4-9BE1-96823FD2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13" y="4522186"/>
                <a:ext cx="1703993" cy="50000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B038DA7-AE45-44BC-E8F0-63716B8D298E}"/>
              </a:ext>
            </a:extLst>
          </p:cNvPr>
          <p:cNvGrpSpPr/>
          <p:nvPr/>
        </p:nvGrpSpPr>
        <p:grpSpPr>
          <a:xfrm>
            <a:off x="5661910" y="4232284"/>
            <a:ext cx="1837440" cy="209520"/>
            <a:chOff x="5631865" y="4009888"/>
            <a:chExt cx="1837440" cy="209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F5B663-7C36-7E19-D241-2CBE1254875A}"/>
                </a:ext>
              </a:extLst>
            </p:cNvPr>
            <p:cNvGrpSpPr/>
            <p:nvPr/>
          </p:nvGrpSpPr>
          <p:grpSpPr>
            <a:xfrm>
              <a:off x="5631865" y="4009888"/>
              <a:ext cx="592200" cy="202680"/>
              <a:chOff x="5631865" y="4009888"/>
              <a:chExt cx="592200" cy="202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5CECD54-88B2-7686-91D6-57CF1C9939E9}"/>
                      </a:ext>
                    </a:extLst>
                  </p14:cNvPr>
                  <p14:cNvContentPartPr/>
                  <p14:nvPr/>
                </p14:nvContentPartPr>
                <p14:xfrm>
                  <a:off x="5631865" y="4026088"/>
                  <a:ext cx="199800" cy="1864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5CECD54-88B2-7686-91D6-57CF1C9939E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22865" y="4017088"/>
                    <a:ext cx="21744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053014E-A212-AD41-9D27-5493A89CE202}"/>
                      </a:ext>
                    </a:extLst>
                  </p14:cNvPr>
                  <p14:cNvContentPartPr/>
                  <p14:nvPr/>
                </p14:nvContentPartPr>
                <p14:xfrm>
                  <a:off x="5843545" y="4020328"/>
                  <a:ext cx="189720" cy="1641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053014E-A212-AD41-9D27-5493A89CE20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34545" y="4011328"/>
                    <a:ext cx="2073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F9615F0-62CF-EB85-24B4-B50E7F93B096}"/>
                      </a:ext>
                    </a:extLst>
                  </p14:cNvPr>
                  <p14:cNvContentPartPr/>
                  <p14:nvPr/>
                </p14:nvContentPartPr>
                <p14:xfrm>
                  <a:off x="6085105" y="4009888"/>
                  <a:ext cx="138960" cy="1587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F9615F0-62CF-EB85-24B4-B50E7F93B09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076465" y="4001248"/>
                    <a:ext cx="156600" cy="17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CD9326-30F8-60D7-5DE8-441081431169}"/>
                </a:ext>
              </a:extLst>
            </p:cNvPr>
            <p:cNvGrpSpPr/>
            <p:nvPr/>
          </p:nvGrpSpPr>
          <p:grpSpPr>
            <a:xfrm>
              <a:off x="6797185" y="4043728"/>
              <a:ext cx="672120" cy="175680"/>
              <a:chOff x="6797185" y="4043728"/>
              <a:chExt cx="672120" cy="17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5801407-229E-E9A5-D1D1-CD4B66864F02}"/>
                      </a:ext>
                    </a:extLst>
                  </p14:cNvPr>
                  <p14:cNvContentPartPr/>
                  <p14:nvPr/>
                </p14:nvContentPartPr>
                <p14:xfrm>
                  <a:off x="6797185" y="4061368"/>
                  <a:ext cx="180000" cy="1407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5801407-229E-E9A5-D1D1-CD4B66864F0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88545" y="4052728"/>
                    <a:ext cx="1976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285E6A3-A7C2-1509-D269-A32F7F64842F}"/>
                      </a:ext>
                    </a:extLst>
                  </p14:cNvPr>
                  <p14:cNvContentPartPr/>
                  <p14:nvPr/>
                </p14:nvContentPartPr>
                <p14:xfrm>
                  <a:off x="7017505" y="4057408"/>
                  <a:ext cx="144000" cy="12348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285E6A3-A7C2-1509-D269-A32F7F64842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008865" y="4048408"/>
                    <a:ext cx="16164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3C52B84-583A-AA7E-7008-6C835CB0DC3C}"/>
                      </a:ext>
                    </a:extLst>
                  </p14:cNvPr>
                  <p14:cNvContentPartPr/>
                  <p14:nvPr/>
                </p14:nvContentPartPr>
                <p14:xfrm>
                  <a:off x="7276705" y="4043728"/>
                  <a:ext cx="192600" cy="1756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3C52B84-583A-AA7E-7008-6C835CB0DC3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268065" y="4035088"/>
                    <a:ext cx="210240" cy="193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2E5F1C6-3766-7C33-D521-3AFE68E80DA4}"/>
              </a:ext>
            </a:extLst>
          </p:cNvPr>
          <p:cNvSpPr/>
          <p:nvPr/>
        </p:nvSpPr>
        <p:spPr>
          <a:xfrm>
            <a:off x="6266838" y="2754221"/>
            <a:ext cx="260600" cy="269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EC157A-5A06-80B3-3504-8966BAF1C95D}"/>
                  </a:ext>
                </a:extLst>
              </p:cNvPr>
              <p:cNvSpPr txBox="1"/>
              <p:nvPr/>
            </p:nvSpPr>
            <p:spPr>
              <a:xfrm>
                <a:off x="6266838" y="3071236"/>
                <a:ext cx="17876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EC157A-5A06-80B3-3504-8966BAF1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38" y="3071236"/>
                <a:ext cx="178766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B931521-BB70-20A9-7B68-E6D74676B3BA}"/>
              </a:ext>
            </a:extLst>
          </p:cNvPr>
          <p:cNvGrpSpPr/>
          <p:nvPr/>
        </p:nvGrpSpPr>
        <p:grpSpPr>
          <a:xfrm>
            <a:off x="5634975" y="2751001"/>
            <a:ext cx="1636560" cy="273240"/>
            <a:chOff x="5615806" y="2751286"/>
            <a:chExt cx="1636560" cy="27324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5054D3-B396-4703-094B-C2455CAC8B69}"/>
                </a:ext>
              </a:extLst>
            </p:cNvPr>
            <p:cNvGrpSpPr/>
            <p:nvPr/>
          </p:nvGrpSpPr>
          <p:grpSpPr>
            <a:xfrm>
              <a:off x="5615806" y="2751286"/>
              <a:ext cx="648720" cy="263520"/>
              <a:chOff x="5615806" y="2751286"/>
              <a:chExt cx="648720" cy="263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8338EC3-C210-D758-FDEB-5078A2874146}"/>
                      </a:ext>
                    </a:extLst>
                  </p14:cNvPr>
                  <p14:cNvContentPartPr/>
                  <p14:nvPr/>
                </p14:nvContentPartPr>
                <p14:xfrm>
                  <a:off x="5615806" y="2751286"/>
                  <a:ext cx="277560" cy="26352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8338EC3-C210-D758-FDEB-5078A287414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07166" y="2742286"/>
                    <a:ext cx="29520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24C397E-FA27-DE19-6210-C7208ED60F46}"/>
                      </a:ext>
                    </a:extLst>
                  </p14:cNvPr>
                  <p14:cNvContentPartPr/>
                  <p14:nvPr/>
                </p14:nvContentPartPr>
                <p14:xfrm>
                  <a:off x="5903806" y="2797726"/>
                  <a:ext cx="204480" cy="1879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24C397E-FA27-DE19-6210-C7208ED60F4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895166" y="2788726"/>
                    <a:ext cx="22212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7A1B070-01C8-4240-4BA1-748E139FF93C}"/>
                      </a:ext>
                    </a:extLst>
                  </p14:cNvPr>
                  <p14:cNvContentPartPr/>
                  <p14:nvPr/>
                </p14:nvContentPartPr>
                <p14:xfrm>
                  <a:off x="6143206" y="2820766"/>
                  <a:ext cx="121320" cy="15624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7A1B070-01C8-4240-4BA1-748E139FF93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134206" y="2811766"/>
                    <a:ext cx="13896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781E92E-30F0-8CF9-E833-82B7F938AECB}"/>
                </a:ext>
              </a:extLst>
            </p:cNvPr>
            <p:cNvGrpSpPr/>
            <p:nvPr/>
          </p:nvGrpSpPr>
          <p:grpSpPr>
            <a:xfrm>
              <a:off x="6533086" y="2783326"/>
              <a:ext cx="719280" cy="241200"/>
              <a:chOff x="6533086" y="2783326"/>
              <a:chExt cx="719280" cy="241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0520AA7-B22E-8DFC-AB68-1213FE5F9782}"/>
                      </a:ext>
                    </a:extLst>
                  </p14:cNvPr>
                  <p14:cNvContentPartPr/>
                  <p14:nvPr/>
                </p14:nvContentPartPr>
                <p14:xfrm>
                  <a:off x="6533086" y="2785126"/>
                  <a:ext cx="128520" cy="19980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0520AA7-B22E-8DFC-AB68-1213FE5F978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524446" y="2776486"/>
                    <a:ext cx="14616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560D49B-ACA4-2918-E16E-081774C5E018}"/>
                      </a:ext>
                    </a:extLst>
                  </p14:cNvPr>
                  <p14:cNvContentPartPr/>
                  <p14:nvPr/>
                </p14:nvContentPartPr>
                <p14:xfrm>
                  <a:off x="6708406" y="2783326"/>
                  <a:ext cx="181440" cy="2412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560D49B-ACA4-2918-E16E-081774C5E01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699406" y="2774686"/>
                    <a:ext cx="1990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561A7AB-6511-9532-C088-1A6C5086683E}"/>
                      </a:ext>
                    </a:extLst>
                  </p14:cNvPr>
                  <p14:cNvContentPartPr/>
                  <p14:nvPr/>
                </p14:nvContentPartPr>
                <p14:xfrm>
                  <a:off x="7003246" y="2783686"/>
                  <a:ext cx="249120" cy="2098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561A7AB-6511-9532-C088-1A6C5086683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94246" y="2774686"/>
                    <a:ext cx="266760" cy="22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827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2" grpId="0" animBg="1"/>
      <p:bldP spid="33" grpId="0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 (Most Common Value)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1"/>
            <a:ext cx="5294495" cy="1676054"/>
          </a:xfrm>
        </p:spPr>
        <p:txBody>
          <a:bodyPr anchor="t"/>
          <a:lstStyle/>
          <a:p>
            <a:r>
              <a:rPr lang="en-US" sz="1600" b="1" dirty="0"/>
              <a:t>The most frequently occurring value(s).</a:t>
            </a:r>
          </a:p>
          <a:p>
            <a:pPr lvl="1"/>
            <a:r>
              <a:rPr lang="en-US" sz="1600" b="1" dirty="0"/>
              <a:t>Unimodal data has one mode.</a:t>
            </a:r>
          </a:p>
          <a:p>
            <a:pPr lvl="1"/>
            <a:r>
              <a:rPr lang="en-US" sz="1600" b="1" dirty="0"/>
              <a:t>Bimodal data has 2 modes.</a:t>
            </a:r>
          </a:p>
          <a:p>
            <a:pPr lvl="1"/>
            <a:r>
              <a:rPr lang="en-US" sz="1600" b="1" dirty="0"/>
              <a:t>Multimodal data has more than 2 modes.</a:t>
            </a:r>
          </a:p>
          <a:p>
            <a:pPr lvl="1"/>
            <a:r>
              <a:rPr lang="en-US" sz="1600" b="1" dirty="0"/>
              <a:t>Can be no modes (every value is distinct).</a:t>
            </a:r>
          </a:p>
          <a:p>
            <a:r>
              <a:rPr lang="en-US" sz="1600" b="1" dirty="0"/>
              <a:t>This is the only measure of center that can be used with categorical data.</a:t>
            </a:r>
          </a:p>
          <a:p>
            <a:pPr lvl="1"/>
            <a:r>
              <a:rPr lang="en-US" sz="1600" b="1" dirty="0"/>
              <a:t>Ex) Most common favorite color (can’t average this)</a:t>
            </a:r>
          </a:p>
          <a:p>
            <a:pPr marL="76200" indent="0">
              <a:buNone/>
            </a:pPr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612DF6-C75D-1044-BD84-2AAED4466EE8}"/>
              </a:ext>
            </a:extLst>
          </p:cNvPr>
          <p:cNvSpPr txBox="1"/>
          <p:nvPr/>
        </p:nvSpPr>
        <p:spPr>
          <a:xfrm>
            <a:off x="4876850" y="1678059"/>
            <a:ext cx="3838171" cy="893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D0015-AD8D-5BF0-5E38-328F1BB6555C}"/>
              </a:ext>
            </a:extLst>
          </p:cNvPr>
          <p:cNvSpPr txBox="1"/>
          <p:nvPr/>
        </p:nvSpPr>
        <p:spPr>
          <a:xfrm>
            <a:off x="5405377" y="2557241"/>
            <a:ext cx="1015021" cy="90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 =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82023-7F29-8F52-2A26-9D16AB35088C}"/>
              </a:ext>
            </a:extLst>
          </p:cNvPr>
          <p:cNvSpPr txBox="1"/>
          <p:nvPr/>
        </p:nvSpPr>
        <p:spPr>
          <a:xfrm>
            <a:off x="6267585" y="28300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(twice)</a:t>
            </a:r>
          </a:p>
        </p:txBody>
      </p:sp>
    </p:spTree>
    <p:extLst>
      <p:ext uri="{BB962C8B-B14F-4D97-AF65-F5344CB8AC3E}">
        <p14:creationId xmlns:p14="http://schemas.microsoft.com/office/powerpoint/2010/main" val="7684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Measures of Spread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Range = Max - Min</a:t>
            </a:r>
          </a:p>
          <a:p>
            <a:r>
              <a:rPr lang="en-US" sz="2000" dirty="0"/>
              <a:t>Gives idea of the entire ”range” of values, how much distance do they span in total. </a:t>
            </a:r>
          </a:p>
          <a:p>
            <a:r>
              <a:rPr lang="en-US" sz="2000" dirty="0"/>
              <a:t>Ex) Case 2: Range = 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5E55B-3E7F-33AA-D22C-6309071933BC}"/>
              </a:ext>
            </a:extLst>
          </p:cNvPr>
          <p:cNvSpPr txBox="1"/>
          <p:nvPr/>
        </p:nvSpPr>
        <p:spPr>
          <a:xfrm>
            <a:off x="944975" y="3303832"/>
            <a:ext cx="3838171" cy="893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3AFCD-612B-31FD-6D75-5679CC162291}"/>
              </a:ext>
            </a:extLst>
          </p:cNvPr>
          <p:cNvSpPr txBox="1"/>
          <p:nvPr/>
        </p:nvSpPr>
        <p:spPr>
          <a:xfrm>
            <a:off x="3171396" y="26118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 – 1 = 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CAC07A-4CC4-FE0C-C156-69BC6933563F}"/>
              </a:ext>
            </a:extLst>
          </p:cNvPr>
          <p:cNvGrpSpPr/>
          <p:nvPr/>
        </p:nvGrpSpPr>
        <p:grpSpPr>
          <a:xfrm>
            <a:off x="4104344" y="3396205"/>
            <a:ext cx="3355318" cy="604045"/>
            <a:chOff x="4104344" y="3396205"/>
            <a:chExt cx="3355318" cy="6040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4BDF95B-6DFA-F4B8-07D6-BC0A471409DB}"/>
                </a:ext>
              </a:extLst>
            </p:cNvPr>
            <p:cNvGrpSpPr/>
            <p:nvPr/>
          </p:nvGrpSpPr>
          <p:grpSpPr>
            <a:xfrm>
              <a:off x="4259484" y="3396205"/>
              <a:ext cx="2958766" cy="244998"/>
              <a:chOff x="4259484" y="3396205"/>
              <a:chExt cx="2958766" cy="2449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48A9355-BFA5-2388-F660-86AC59E2205C}"/>
                  </a:ext>
                </a:extLst>
              </p:cNvPr>
              <p:cNvCxnSpPr/>
              <p:nvPr/>
            </p:nvCxnSpPr>
            <p:spPr>
              <a:xfrm>
                <a:off x="4259484" y="3518704"/>
                <a:ext cx="29587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34E3515-2B58-8915-AF43-72796C3E6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484" y="3396205"/>
                <a:ext cx="0" cy="244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7031A0-4201-BA50-3677-16EC9EA4EB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8250" y="3396205"/>
                <a:ext cx="0" cy="244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D7DCA-F18E-4846-6A9C-2C06D230778F}"/>
                </a:ext>
              </a:extLst>
            </p:cNvPr>
            <p:cNvSpPr txBox="1"/>
            <p:nvPr/>
          </p:nvSpPr>
          <p:spPr>
            <a:xfrm>
              <a:off x="4104344" y="369247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3DAB39-EF50-3B02-B400-69E855104CEA}"/>
                </a:ext>
              </a:extLst>
            </p:cNvPr>
            <p:cNvSpPr txBox="1"/>
            <p:nvPr/>
          </p:nvSpPr>
          <p:spPr>
            <a:xfrm>
              <a:off x="7076224" y="367283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Deviation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formula that measures the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distance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each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point is from the mean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C080AE-7A88-5025-C4E7-9F23036C97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1" y="2493359"/>
            <a:ext cx="2346325" cy="120777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D199A-9A6A-9C09-66E1-B7C972C75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86" y="2380040"/>
            <a:ext cx="2757805" cy="85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2FCCE-94B2-3727-0DBD-A640E7F00384}"/>
              </a:ext>
            </a:extLst>
          </p:cNvPr>
          <p:cNvSpPr txBox="1"/>
          <p:nvPr/>
        </p:nvSpPr>
        <p:spPr>
          <a:xfrm>
            <a:off x="2499148" y="2865418"/>
            <a:ext cx="1319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660ECB-8881-E7E2-1BC8-D53DE5977A9E}"/>
              </a:ext>
            </a:extLst>
          </p:cNvPr>
          <p:cNvGrpSpPr/>
          <p:nvPr/>
        </p:nvGrpSpPr>
        <p:grpSpPr>
          <a:xfrm>
            <a:off x="2196065" y="2209884"/>
            <a:ext cx="1054440" cy="448560"/>
            <a:chOff x="2196065" y="2209884"/>
            <a:chExt cx="10544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531FF2-85F6-3671-A499-AFC65040330B}"/>
                    </a:ext>
                  </a:extLst>
                </p14:cNvPr>
                <p14:cNvContentPartPr/>
                <p14:nvPr/>
              </p14:nvContentPartPr>
              <p14:xfrm>
                <a:off x="2218745" y="2535684"/>
                <a:ext cx="436320" cy="12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531FF2-85F6-3671-A499-AFC6504033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09745" y="2527044"/>
                  <a:ext cx="453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5DA0A3-2953-3934-F394-2098A6ADB488}"/>
                    </a:ext>
                  </a:extLst>
                </p14:cNvPr>
                <p14:cNvContentPartPr/>
                <p14:nvPr/>
              </p14:nvContentPartPr>
              <p14:xfrm>
                <a:off x="2215505" y="2437404"/>
                <a:ext cx="500400" cy="20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5DA0A3-2953-3934-F394-2098A6ADB4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6505" y="2428764"/>
                  <a:ext cx="518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F0DD03-93D5-5D94-BFEC-67C3CCEA566F}"/>
                    </a:ext>
                  </a:extLst>
                </p14:cNvPr>
                <p14:cNvContentPartPr/>
                <p14:nvPr/>
              </p14:nvContentPartPr>
              <p14:xfrm>
                <a:off x="2196065" y="2329404"/>
                <a:ext cx="821520" cy="32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F0DD03-93D5-5D94-BFEC-67C3CCEA56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7425" y="2320404"/>
                  <a:ext cx="839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E955E4-6C2C-F562-7EDE-61451836C671}"/>
                    </a:ext>
                  </a:extLst>
                </p14:cNvPr>
                <p14:cNvContentPartPr/>
                <p14:nvPr/>
              </p14:nvContentPartPr>
              <p14:xfrm>
                <a:off x="2204705" y="2209884"/>
                <a:ext cx="1045800" cy="42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E955E4-6C2C-F562-7EDE-61451836C6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95705" y="2200884"/>
                  <a:ext cx="106344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3812AC-1063-E6EA-18D8-A4BBFF32089E}"/>
              </a:ext>
            </a:extLst>
          </p:cNvPr>
          <p:cNvGrpSpPr/>
          <p:nvPr/>
        </p:nvGrpSpPr>
        <p:grpSpPr>
          <a:xfrm>
            <a:off x="2241425" y="3231204"/>
            <a:ext cx="175680" cy="232560"/>
            <a:chOff x="2241425" y="3231204"/>
            <a:chExt cx="1756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5A9D71-381D-1454-2720-2D250EBC40E7}"/>
                    </a:ext>
                  </a:extLst>
                </p14:cNvPr>
                <p14:cNvContentPartPr/>
                <p14:nvPr/>
              </p14:nvContentPartPr>
              <p14:xfrm>
                <a:off x="2266985" y="3231204"/>
                <a:ext cx="71280" cy="1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5A9D71-381D-1454-2720-2D250EBC40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8345" y="3222564"/>
                  <a:ext cx="88920" cy="31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784532-A3BE-2DED-EFAF-F59DF6CD641E}"/>
                </a:ext>
              </a:extLst>
            </p:cNvPr>
            <p:cNvGrpSpPr/>
            <p:nvPr/>
          </p:nvGrpSpPr>
          <p:grpSpPr>
            <a:xfrm>
              <a:off x="2241425" y="3364044"/>
              <a:ext cx="175680" cy="99720"/>
              <a:chOff x="2241425" y="3364044"/>
              <a:chExt cx="175680" cy="99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FE955D7-BA1C-3CC8-4D4E-B2E785C19459}"/>
                      </a:ext>
                    </a:extLst>
                  </p14:cNvPr>
                  <p14:cNvContentPartPr/>
                  <p14:nvPr/>
                </p14:nvContentPartPr>
                <p14:xfrm>
                  <a:off x="2253305" y="3364044"/>
                  <a:ext cx="91080" cy="360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FE955D7-BA1C-3CC8-4D4E-B2E785C1945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65" y="3355044"/>
                    <a:ext cx="108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9007B47-DAEB-3D30-6474-515AE61AADC9}"/>
                      </a:ext>
                    </a:extLst>
                  </p14:cNvPr>
                  <p14:cNvContentPartPr/>
                  <p14:nvPr/>
                </p14:nvContentPartPr>
                <p14:xfrm>
                  <a:off x="2241425" y="3455124"/>
                  <a:ext cx="79920" cy="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9007B47-DAEB-3D30-6474-515AE61AADC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232785" y="3446484"/>
                    <a:ext cx="975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9A4336D-9B1D-D993-B55D-90625411A7C3}"/>
                      </a:ext>
                    </a:extLst>
                  </p14:cNvPr>
                  <p14:cNvContentPartPr/>
                  <p14:nvPr/>
                </p14:nvContentPartPr>
                <p14:xfrm>
                  <a:off x="2359145" y="3463404"/>
                  <a:ext cx="57960" cy="3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9A4336D-9B1D-D993-B55D-90625411A7C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50505" y="3454404"/>
                    <a:ext cx="756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418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798</Words>
  <Application>Microsoft Macintosh PowerPoint</Application>
  <PresentationFormat>On-screen Show (16:9)</PresentationFormat>
  <Paragraphs>174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Condensed Light</vt:lpstr>
      <vt:lpstr>Arvo</vt:lpstr>
      <vt:lpstr>Roboto Condensed</vt:lpstr>
      <vt:lpstr>Arial</vt:lpstr>
      <vt:lpstr>Cambria Math</vt:lpstr>
      <vt:lpstr>Calibri</vt:lpstr>
      <vt:lpstr>Salerio template</vt:lpstr>
      <vt:lpstr>8.3 Describing and Analyzing Data</vt:lpstr>
      <vt:lpstr>Goals for the Day</vt:lpstr>
      <vt:lpstr>Measures of Center</vt:lpstr>
      <vt:lpstr>Mean (Average Value)</vt:lpstr>
      <vt:lpstr>Median (Middle Value)</vt:lpstr>
      <vt:lpstr>Mode (Most Common Value)</vt:lpstr>
      <vt:lpstr>Measures of Spread</vt:lpstr>
      <vt:lpstr>Range</vt:lpstr>
      <vt:lpstr>Standard Deviation</vt:lpstr>
      <vt:lpstr>Using your Calculator</vt:lpstr>
      <vt:lpstr>Using Your Calculator</vt:lpstr>
      <vt:lpstr>Using Your Calculator Example</vt:lpstr>
      <vt:lpstr>Other Considerations</vt:lpstr>
      <vt:lpstr>Other Considerations</vt:lpstr>
      <vt:lpstr>Empirical Rule</vt:lpstr>
      <vt:lpstr>Empirical Rule (68 – 95 – 99.7 Rule)</vt:lpstr>
      <vt:lpstr>Empirical Rule (68 – 95 – 99.7 Rule)</vt:lpstr>
      <vt:lpstr>Empirical Rule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7</cp:revision>
  <dcterms:modified xsi:type="dcterms:W3CDTF">2023-10-31T23:24:37Z</dcterms:modified>
</cp:coreProperties>
</file>