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7" r:id="rId3"/>
    <p:sldId id="258" r:id="rId4"/>
    <p:sldId id="344" r:id="rId5"/>
    <p:sldId id="345" r:id="rId6"/>
    <p:sldId id="260" r:id="rId7"/>
    <p:sldId id="319" r:id="rId8"/>
    <p:sldId id="346" r:id="rId9"/>
    <p:sldId id="347" r:id="rId10"/>
    <p:sldId id="348" r:id="rId11"/>
    <p:sldId id="349" r:id="rId12"/>
  </p:sldIdLst>
  <p:sldSz cx="9144000" cy="5143500" type="screen16x9"/>
  <p:notesSz cx="6858000" cy="9144000"/>
  <p:embeddedFontLst>
    <p:embeddedFont>
      <p:font typeface="Arvo" panose="02000000000000000000" pitchFamily="2" charset="77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 Condensed" panose="020F0502020204030204" pitchFamily="34" charset="0"/>
      <p:regular r:id="rId22"/>
      <p:bold r:id="rId23"/>
      <p:italic r:id="rId24"/>
      <p:boldItalic r:id="rId25"/>
    </p:embeddedFont>
    <p:embeddedFont>
      <p:font typeface="Roboto Condensed Light" panose="020F03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EB7706-96CE-42EF-BD35-F457D1AC9942}">
  <a:tblStyle styleId="{29EB7706-96CE-42EF-BD35-F457D1AC9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DF412-34DF-4908-83DB-EA0FF5B921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0"/>
    <p:restoredTop sz="94832"/>
  </p:normalViewPr>
  <p:slideViewPr>
    <p:cSldViewPr snapToGrid="0">
      <p:cViewPr>
        <p:scale>
          <a:sx n="144" d="100"/>
          <a:sy n="144" d="100"/>
        </p:scale>
        <p:origin x="6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8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a4c528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a4c528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a4c528c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a4c528c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034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4913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a4c528c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5a4c528c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869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74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20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6490" y="1090750"/>
            <a:ext cx="621491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8.2 Displaying Data</a:t>
            </a:r>
            <a:endParaRPr sz="6800" dirty="0"/>
          </a:p>
        </p:txBody>
      </p:sp>
      <p:pic>
        <p:nvPicPr>
          <p:cNvPr id="1026" name="Picture 2" descr="End to End Statistics for Data Science - Analytics Vidhya">
            <a:extLst>
              <a:ext uri="{FF2B5EF4-FFF2-40B4-BE49-F238E27FC236}">
                <a16:creationId xmlns:a16="http://schemas.microsoft.com/office/drawing/2014/main" id="{832BC5D8-CDD9-D415-04A3-64522CD67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19" y="1382712"/>
            <a:ext cx="4801161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 Graphs</a:t>
            </a:r>
            <a:endParaRPr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07B98-322A-5258-557E-B3EC7C7A07F6}"/>
              </a:ext>
            </a:extLst>
          </p:cNvPr>
          <p:cNvSpPr txBox="1"/>
          <p:nvPr/>
        </p:nvSpPr>
        <p:spPr>
          <a:xfrm>
            <a:off x="333840" y="1423711"/>
            <a:ext cx="39557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Graphs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Shows changes in a numerical variable over time.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6AC60-EFAB-C7DD-16E1-BDC697EA4A65}"/>
              </a:ext>
            </a:extLst>
          </p:cNvPr>
          <p:cNvSpPr txBox="1"/>
          <p:nvPr/>
        </p:nvSpPr>
        <p:spPr>
          <a:xfrm>
            <a:off x="3954808" y="1381892"/>
            <a:ext cx="44299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Data: Quantitative</a:t>
            </a: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Advantages: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Shows trends over time</a:t>
            </a: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Disadvantages: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Misleading if: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Inconsistent horizontal / vertical scale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Vertical scale is truncated (not start at 0)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effectLst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what is a line graph, how does a line graph work, and what is the best way  to use a line graph? — storytelling with data">
            <a:extLst>
              <a:ext uri="{FF2B5EF4-FFF2-40B4-BE49-F238E27FC236}">
                <a16:creationId xmlns:a16="http://schemas.microsoft.com/office/drawing/2014/main" id="{C8FE27F4-F586-4983-38D4-2EF19C0FEE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16" y="2358082"/>
            <a:ext cx="3662680" cy="2219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74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8E38-13B1-529E-A04F-D4D582F7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5A02-ABD5-73FD-9E63-30E58CC7B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Graphs: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clear graph should have a title, labels on the vertical and horizontal axis, and should reference the source of the data.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C4CD5-477A-BA69-796A-65E369D31B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9565F5-D1FA-0CAD-9924-DF8E448B31AD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6" name="Google Shape;256;p16">
              <a:extLst>
                <a:ext uri="{FF2B5EF4-FFF2-40B4-BE49-F238E27FC236}">
                  <a16:creationId xmlns:a16="http://schemas.microsoft.com/office/drawing/2014/main" id="{935BA4FD-C9E0-379C-F868-0B867010AC8B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259;p16">
              <a:extLst>
                <a:ext uri="{FF2B5EF4-FFF2-40B4-BE49-F238E27FC236}">
                  <a16:creationId xmlns:a16="http://schemas.microsoft.com/office/drawing/2014/main" id="{72745835-DB36-C5E2-0397-553E5A7103C2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8" name="Google Shape;260;p16">
            <a:extLst>
              <a:ext uri="{FF2B5EF4-FFF2-40B4-BE49-F238E27FC236}">
                <a16:creationId xmlns:a16="http://schemas.microsoft.com/office/drawing/2014/main" id="{2FF3C04C-D51A-82A5-C5B7-D6D779C03B78}"/>
              </a:ext>
            </a:extLst>
          </p:cNvPr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27623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4080409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Graphical Displays of Data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2303209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Frequency Tables (Distributions)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6" name="Google Shape;196;p1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7" name="Google Shape;197;p1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3183134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4982384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Frequency Tables (Distributions)</a:t>
            </a:r>
            <a:endParaRPr dirty="0"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Frequency Tables (Distributions)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455090"/>
            <a:ext cx="8823184" cy="766200"/>
          </a:xfrm>
        </p:spPr>
        <p:txBody>
          <a:bodyPr anchor="t"/>
          <a:lstStyle/>
          <a:p>
            <a:r>
              <a:rPr lang="en-US" sz="1400" b="1" dirty="0"/>
              <a:t>Summarize datasets by counting the number of observations for each category, distinct value or interval.</a:t>
            </a:r>
          </a:p>
          <a:p>
            <a:pPr lvl="1"/>
            <a:r>
              <a:rPr lang="en-US" sz="1400" b="1" dirty="0"/>
              <a:t>Can be used for categorical data and quantitative (numerical) data.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" name="Picture 2" descr="Ungrouped Frequency Distribution: Definition &amp; Example">
            <a:extLst>
              <a:ext uri="{FF2B5EF4-FFF2-40B4-BE49-F238E27FC236}">
                <a16:creationId xmlns:a16="http://schemas.microsoft.com/office/drawing/2014/main" id="{A19A4C0B-2842-ABCE-D6BF-41148376B7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245" y="2973580"/>
            <a:ext cx="1497965" cy="1049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Ungrouped Frequency Distribution: Definition &amp; Example">
            <a:extLst>
              <a:ext uri="{FF2B5EF4-FFF2-40B4-BE49-F238E27FC236}">
                <a16:creationId xmlns:a16="http://schemas.microsoft.com/office/drawing/2014/main" id="{F74DF26D-FD31-3FBE-58CF-168248CB3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395" y="2881582"/>
            <a:ext cx="1389380" cy="168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F2802B1-6618-0A43-B7C9-29E5120B5A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70" y="2851737"/>
            <a:ext cx="1553845" cy="171323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E113F47-4867-E51A-32D4-915D7D803030}"/>
              </a:ext>
            </a:extLst>
          </p:cNvPr>
          <p:cNvGrpSpPr/>
          <p:nvPr/>
        </p:nvGrpSpPr>
        <p:grpSpPr>
          <a:xfrm>
            <a:off x="1620692" y="2393310"/>
            <a:ext cx="911052" cy="566394"/>
            <a:chOff x="1620692" y="2393310"/>
            <a:chExt cx="911052" cy="56639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F1A4BC6-A53C-0427-7D2A-119E5B06C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0692" y="2679717"/>
              <a:ext cx="337580" cy="279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58E76C-DF56-EBE1-DFD6-1A06826750D4}"/>
                </a:ext>
              </a:extLst>
            </p:cNvPr>
            <p:cNvSpPr txBox="1"/>
            <p:nvPr/>
          </p:nvSpPr>
          <p:spPr>
            <a:xfrm>
              <a:off x="1657718" y="2393310"/>
              <a:ext cx="8740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Count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C0C7B9-6C03-9815-106E-7B653DD0BFA1}"/>
              </a:ext>
            </a:extLst>
          </p:cNvPr>
          <p:cNvGrpSpPr/>
          <p:nvPr/>
        </p:nvGrpSpPr>
        <p:grpSpPr>
          <a:xfrm>
            <a:off x="2094731" y="2208644"/>
            <a:ext cx="1563036" cy="751059"/>
            <a:chOff x="2094731" y="2208644"/>
            <a:chExt cx="1563036" cy="75105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093CA34-6308-23E4-82AA-068ECBD21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4731" y="2679716"/>
              <a:ext cx="337580" cy="279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51AF02-D389-A63C-F706-C4FDD2D7D379}"/>
                </a:ext>
              </a:extLst>
            </p:cNvPr>
            <p:cNvSpPr txBox="1"/>
            <p:nvPr/>
          </p:nvSpPr>
          <p:spPr>
            <a:xfrm>
              <a:off x="2268387" y="2208644"/>
              <a:ext cx="13893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Relative Frequency</a:t>
              </a:r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7242425-47E7-FA18-869C-F6E5C9832ADF}"/>
              </a:ext>
            </a:extLst>
          </p:cNvPr>
          <p:cNvSpPr txBox="1"/>
          <p:nvPr/>
        </p:nvSpPr>
        <p:spPr>
          <a:xfrm>
            <a:off x="843770" y="4589007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Total = 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94F8DF-5849-6D95-4C3C-4CFC973F18FB}"/>
              </a:ext>
            </a:extLst>
          </p:cNvPr>
          <p:cNvSpPr txBox="1"/>
          <p:nvPr/>
        </p:nvSpPr>
        <p:spPr>
          <a:xfrm>
            <a:off x="1789482" y="4712117"/>
            <a:ext cx="3179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count between 4 and 7 inclusive: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6856220-FCFF-DA83-F935-0B93DF653786}"/>
              </a:ext>
            </a:extLst>
          </p:cNvPr>
          <p:cNvSpPr/>
          <p:nvPr/>
        </p:nvSpPr>
        <p:spPr>
          <a:xfrm>
            <a:off x="2963077" y="3619995"/>
            <a:ext cx="1349698" cy="70963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7BD164-3E9E-32BB-2FE5-6FFB3BFF0A5A}"/>
              </a:ext>
            </a:extLst>
          </p:cNvPr>
          <p:cNvGrpSpPr/>
          <p:nvPr/>
        </p:nvGrpSpPr>
        <p:grpSpPr>
          <a:xfrm>
            <a:off x="4312775" y="3138753"/>
            <a:ext cx="762320" cy="302192"/>
            <a:chOff x="4312775" y="3138753"/>
            <a:chExt cx="762320" cy="302192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BBE5DE9-E411-4675-9A86-BE5CCC65D4AC}"/>
                </a:ext>
              </a:extLst>
            </p:cNvPr>
            <p:cNvSpPr/>
            <p:nvPr/>
          </p:nvSpPr>
          <p:spPr>
            <a:xfrm>
              <a:off x="4312775" y="3138753"/>
              <a:ext cx="160073" cy="30219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7E28C3F-88D2-A09D-2539-2B3D1D7A59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2014" y="3289849"/>
              <a:ext cx="473081" cy="9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FF41BDA-10BA-5EB4-F278-08364CF772C5}"/>
              </a:ext>
            </a:extLst>
          </p:cNvPr>
          <p:cNvSpPr txBox="1"/>
          <p:nvPr/>
        </p:nvSpPr>
        <p:spPr>
          <a:xfrm>
            <a:off x="4695944" y="2525524"/>
            <a:ext cx="2720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Grouped Frequency</a:t>
            </a:r>
            <a:r>
              <a:rPr lang="en-US" dirty="0"/>
              <a:t> Distribution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5EEADC-8228-5F56-C035-6C98E9327AB5}"/>
              </a:ext>
            </a:extLst>
          </p:cNvPr>
          <p:cNvSpPr txBox="1"/>
          <p:nvPr/>
        </p:nvSpPr>
        <p:spPr>
          <a:xfrm>
            <a:off x="4838554" y="4713387"/>
            <a:ext cx="1497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4, 5, 6, and 7</a:t>
            </a:r>
          </a:p>
        </p:txBody>
      </p:sp>
    </p:spTree>
    <p:extLst>
      <p:ext uri="{BB962C8B-B14F-4D97-AF65-F5344CB8AC3E}">
        <p14:creationId xmlns:p14="http://schemas.microsoft.com/office/powerpoint/2010/main" val="151185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1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455090"/>
            <a:ext cx="8823184" cy="766200"/>
          </a:xfrm>
        </p:spPr>
        <p:txBody>
          <a:bodyPr anchor="t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 a frequency table using the data below.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38, 33, 5, 5, 47, 29, 24, 42, 3, 18, 30, 46, 25, 44, 40, 42, 39, 44, 29, 13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xfrm>
            <a:off x="8117620" y="4653137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C6421A66-E7A6-4BFC-22FC-9FD0EF1A08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60" y="2562971"/>
            <a:ext cx="4078682" cy="2475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FBCEAE-79C1-275D-B89E-371B9A53C582}"/>
              </a:ext>
            </a:extLst>
          </p:cNvPr>
          <p:cNvSpPr txBox="1"/>
          <p:nvPr/>
        </p:nvSpPr>
        <p:spPr>
          <a:xfrm>
            <a:off x="5071620" y="31377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84FBD3-32C9-5807-0400-D40BDCCDE1CC}"/>
              </a:ext>
            </a:extLst>
          </p:cNvPr>
          <p:cNvSpPr txBox="1"/>
          <p:nvPr/>
        </p:nvSpPr>
        <p:spPr>
          <a:xfrm>
            <a:off x="5071620" y="34329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1A3204-F2DB-CC78-7DC8-37A898CC4A19}"/>
              </a:ext>
            </a:extLst>
          </p:cNvPr>
          <p:cNvSpPr txBox="1"/>
          <p:nvPr/>
        </p:nvSpPr>
        <p:spPr>
          <a:xfrm>
            <a:off x="5071620" y="37281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BC4861-B7E0-9F45-6376-B3DC66F13DED}"/>
              </a:ext>
            </a:extLst>
          </p:cNvPr>
          <p:cNvSpPr txBox="1"/>
          <p:nvPr/>
        </p:nvSpPr>
        <p:spPr>
          <a:xfrm>
            <a:off x="5071620" y="402330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D494B-7E33-CD4D-4CCA-8EA39E950E6E}"/>
              </a:ext>
            </a:extLst>
          </p:cNvPr>
          <p:cNvSpPr txBox="1"/>
          <p:nvPr/>
        </p:nvSpPr>
        <p:spPr>
          <a:xfrm>
            <a:off x="5071620" y="43184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300EF6-6DD9-308C-F5D3-A1367CEB353E}"/>
              </a:ext>
            </a:extLst>
          </p:cNvPr>
          <p:cNvSpPr txBox="1"/>
          <p:nvPr/>
        </p:nvSpPr>
        <p:spPr>
          <a:xfrm>
            <a:off x="5071620" y="461367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A0E1F1-DDCB-2F44-6868-2375A6D3D098}"/>
              </a:ext>
            </a:extLst>
          </p:cNvPr>
          <p:cNvSpPr txBox="1"/>
          <p:nvPr/>
        </p:nvSpPr>
        <p:spPr>
          <a:xfrm>
            <a:off x="6244501" y="3125161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3/20 = 0.15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E8B047-023E-772F-51E2-00B201D3757B}"/>
              </a:ext>
            </a:extLst>
          </p:cNvPr>
          <p:cNvSpPr txBox="1"/>
          <p:nvPr/>
        </p:nvSpPr>
        <p:spPr>
          <a:xfrm>
            <a:off x="6244501" y="3420345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2/20 = 0.1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A3FC79-A367-B63F-801B-A96A25F3C2A0}"/>
              </a:ext>
            </a:extLst>
          </p:cNvPr>
          <p:cNvSpPr txBox="1"/>
          <p:nvPr/>
        </p:nvSpPr>
        <p:spPr>
          <a:xfrm>
            <a:off x="6244501" y="3715529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4/20 = 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32C364-DAC3-1A28-A4CF-E585518C4912}"/>
              </a:ext>
            </a:extLst>
          </p:cNvPr>
          <p:cNvSpPr txBox="1"/>
          <p:nvPr/>
        </p:nvSpPr>
        <p:spPr>
          <a:xfrm>
            <a:off x="6244501" y="4010713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4/20 = 0.2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6D1DFA-43DD-5CED-35B3-FE097D28F4D1}"/>
              </a:ext>
            </a:extLst>
          </p:cNvPr>
          <p:cNvSpPr txBox="1"/>
          <p:nvPr/>
        </p:nvSpPr>
        <p:spPr>
          <a:xfrm>
            <a:off x="6244501" y="4305897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7/20 = 0.35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63B9D9-AD6D-2625-ACD1-65C73ED127C2}"/>
              </a:ext>
            </a:extLst>
          </p:cNvPr>
          <p:cNvSpPr txBox="1"/>
          <p:nvPr/>
        </p:nvSpPr>
        <p:spPr>
          <a:xfrm>
            <a:off x="6244501" y="4601080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20/20 = 1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2B09365E-D1C0-1AAC-A934-91CDF707FE64}"/>
              </a:ext>
            </a:extLst>
          </p:cNvPr>
          <p:cNvGrpSpPr/>
          <p:nvPr/>
        </p:nvGrpSpPr>
        <p:grpSpPr>
          <a:xfrm>
            <a:off x="1169557" y="2983865"/>
            <a:ext cx="2422055" cy="590368"/>
            <a:chOff x="1169557" y="2983865"/>
            <a:chExt cx="2422055" cy="590368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17AD26F-487E-C959-9F04-6565C52EAC88}"/>
                </a:ext>
              </a:extLst>
            </p:cNvPr>
            <p:cNvCxnSpPr/>
            <p:nvPr/>
          </p:nvCxnSpPr>
          <p:spPr>
            <a:xfrm flipH="1" flipV="1">
              <a:off x="3026004" y="3125161"/>
              <a:ext cx="565608" cy="174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9AF1DDA-2805-254D-8CAE-0B92DAC5C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6004" y="3299381"/>
              <a:ext cx="557414" cy="120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A64475-2B60-59C1-8814-F25AC78A577A}"/>
                </a:ext>
              </a:extLst>
            </p:cNvPr>
            <p:cNvSpPr txBox="1"/>
            <p:nvPr/>
          </p:nvSpPr>
          <p:spPr>
            <a:xfrm>
              <a:off x="1169557" y="2983865"/>
              <a:ext cx="18020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Lower class limit = 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A69E009-DABA-87EC-322C-1EE95B5C6205}"/>
                </a:ext>
              </a:extLst>
            </p:cNvPr>
            <p:cNvSpPr txBox="1"/>
            <p:nvPr/>
          </p:nvSpPr>
          <p:spPr>
            <a:xfrm>
              <a:off x="1183970" y="3266456"/>
              <a:ext cx="18020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Upper class limit = 9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048CF3E-3088-4D8E-B696-B15F64A8374B}"/>
              </a:ext>
            </a:extLst>
          </p:cNvPr>
          <p:cNvSpPr txBox="1"/>
          <p:nvPr/>
        </p:nvSpPr>
        <p:spPr>
          <a:xfrm>
            <a:off x="251674" y="4011727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width =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E45A80-E635-3A0D-91C5-AF13DBB6627E}"/>
              </a:ext>
            </a:extLst>
          </p:cNvPr>
          <p:cNvSpPr txBox="1"/>
          <p:nvPr/>
        </p:nvSpPr>
        <p:spPr>
          <a:xfrm>
            <a:off x="991459" y="4331083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= 40 – 30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551E62AB-61A9-E39A-7A6E-AEEDE913FE87}"/>
              </a:ext>
            </a:extLst>
          </p:cNvPr>
          <p:cNvGrpSpPr/>
          <p:nvPr/>
        </p:nvGrpSpPr>
        <p:grpSpPr>
          <a:xfrm>
            <a:off x="2084124" y="4331083"/>
            <a:ext cx="1932235" cy="282590"/>
            <a:chOff x="2084124" y="4331083"/>
            <a:chExt cx="1932235" cy="28259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6EC9B5B-44DB-1AD3-F856-6C65B292FECA}"/>
                </a:ext>
              </a:extLst>
            </p:cNvPr>
            <p:cNvSpPr/>
            <p:nvPr/>
          </p:nvSpPr>
          <p:spPr>
            <a:xfrm>
              <a:off x="3742980" y="4349400"/>
              <a:ext cx="273379" cy="2642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3A6C294-EB68-5325-51DA-C2FD7CFF5B38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 flipV="1">
              <a:off x="2084124" y="4331083"/>
              <a:ext cx="1658856" cy="150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4156970-0B88-E525-8E70-3A17CFE1E66D}"/>
              </a:ext>
            </a:extLst>
          </p:cNvPr>
          <p:cNvGrpSpPr/>
          <p:nvPr/>
        </p:nvGrpSpPr>
        <p:grpSpPr>
          <a:xfrm>
            <a:off x="2914582" y="4054217"/>
            <a:ext cx="1101777" cy="264273"/>
            <a:chOff x="2914582" y="4054217"/>
            <a:chExt cx="1101777" cy="26427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0650649-BE0C-DE50-C725-446EF386FCC8}"/>
                </a:ext>
              </a:extLst>
            </p:cNvPr>
            <p:cNvSpPr/>
            <p:nvPr/>
          </p:nvSpPr>
          <p:spPr>
            <a:xfrm>
              <a:off x="3742980" y="4054217"/>
              <a:ext cx="273379" cy="2642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05F1E95-EA40-5E60-B748-C1AD2AF89876}"/>
                </a:ext>
              </a:extLst>
            </p:cNvPr>
            <p:cNvCxnSpPr>
              <a:cxnSpLocks/>
              <a:endCxn id="63" idx="3"/>
            </p:cNvCxnSpPr>
            <p:nvPr/>
          </p:nvCxnSpPr>
          <p:spPr>
            <a:xfrm flipH="1" flipV="1">
              <a:off x="2914582" y="4165638"/>
              <a:ext cx="820689" cy="31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1839A6E-D9A2-9053-0277-22EF95458B4A}"/>
              </a:ext>
            </a:extLst>
          </p:cNvPr>
          <p:cNvSpPr txBox="1"/>
          <p:nvPr/>
        </p:nvSpPr>
        <p:spPr>
          <a:xfrm>
            <a:off x="1333793" y="4011749"/>
            <a:ext cx="15807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Lower</a:t>
            </a:r>
            <a:r>
              <a:rPr lang="en-US" baseline="-25000" dirty="0"/>
              <a:t>2</a:t>
            </a:r>
            <a:r>
              <a:rPr lang="en-US" dirty="0"/>
              <a:t> – Lower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62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6" grpId="0"/>
      <p:bldP spid="27" grpId="0"/>
      <p:bldP spid="29" grpId="0"/>
      <p:bldP spid="30" grpId="0"/>
      <p:bldP spid="37" grpId="0"/>
      <p:bldP spid="38" grpId="0"/>
      <p:bldP spid="39" grpId="0"/>
      <p:bldP spid="40" grpId="0"/>
      <p:bldP spid="41" grpId="0"/>
      <p:bldP spid="42" grpId="0"/>
      <p:bldP spid="52" grpId="0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ctrTitle"/>
          </p:nvPr>
        </p:nvSpPr>
        <p:spPr>
          <a:xfrm>
            <a:off x="463525" y="3148929"/>
            <a:ext cx="54442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Graphical Displays of Data</a:t>
            </a:r>
            <a:endParaRPr dirty="0"/>
          </a:p>
        </p:txBody>
      </p:sp>
      <p:sp>
        <p:nvSpPr>
          <p:cNvPr id="242" name="Google Shape;242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463525" y="12729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Pie Charts</a:t>
            </a:r>
            <a:endParaRPr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025" name="Picture 7" descr="Creating Pie Graphs | Thoughtful Learning K-12">
            <a:extLst>
              <a:ext uri="{FF2B5EF4-FFF2-40B4-BE49-F238E27FC236}">
                <a16:creationId xmlns:a16="http://schemas.microsoft.com/office/drawing/2014/main" id="{7B055C4E-2F65-C084-661A-9105F13E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21" y="2888976"/>
            <a:ext cx="2862263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507B98-322A-5258-557E-B3EC7C7A07F6}"/>
              </a:ext>
            </a:extLst>
          </p:cNvPr>
          <p:cNvSpPr txBox="1"/>
          <p:nvPr/>
        </p:nvSpPr>
        <p:spPr>
          <a:xfrm>
            <a:off x="333840" y="1423711"/>
            <a:ext cx="395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 Charts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 parts to a whole.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Slices represent the proportion of a category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6AC60-EFAB-C7DD-16E1-BDC697EA4A65}"/>
              </a:ext>
            </a:extLst>
          </p:cNvPr>
          <p:cNvSpPr txBox="1"/>
          <p:nvPr/>
        </p:nvSpPr>
        <p:spPr>
          <a:xfrm>
            <a:off x="4285617" y="1332105"/>
            <a:ext cx="41554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Data: Categorical</a:t>
            </a:r>
          </a:p>
          <a:p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Advantages: </a:t>
            </a: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and common</a:t>
            </a:r>
            <a:r>
              <a:rPr lang="en-US" sz="2400" dirty="0">
                <a:effectLst/>
              </a:rPr>
              <a:t>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Disadvantages: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Harder to compare area than heights</a:t>
            </a:r>
            <a:r>
              <a:rPr lang="en-US" sz="2400" dirty="0">
                <a:effectLst/>
              </a:rPr>
              <a:t>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Not useful when there are lots of categories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 to be misleading if visually distorted (3D, one slice is larger) or labels are not clear)</a:t>
            </a:r>
          </a:p>
        </p:txBody>
      </p:sp>
    </p:spTree>
    <p:extLst>
      <p:ext uri="{BB962C8B-B14F-4D97-AF65-F5344CB8AC3E}">
        <p14:creationId xmlns:p14="http://schemas.microsoft.com/office/powerpoint/2010/main" val="274275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Bar Graphs</a:t>
            </a:r>
            <a:endParaRPr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07B98-322A-5258-557E-B3EC7C7A07F6}"/>
              </a:ext>
            </a:extLst>
          </p:cNvPr>
          <p:cNvSpPr txBox="1"/>
          <p:nvPr/>
        </p:nvSpPr>
        <p:spPr>
          <a:xfrm>
            <a:off x="333840" y="1423711"/>
            <a:ext cx="3955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 Graphs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Height of the bar represents the amount of data</a:t>
            </a: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each category.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counts or relative frequencies.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6AC60-EFAB-C7DD-16E1-BDC697EA4A65}"/>
              </a:ext>
            </a:extLst>
          </p:cNvPr>
          <p:cNvSpPr txBox="1"/>
          <p:nvPr/>
        </p:nvSpPr>
        <p:spPr>
          <a:xfrm>
            <a:off x="4399280" y="1457815"/>
            <a:ext cx="4265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Data: Categorical</a:t>
            </a:r>
          </a:p>
          <a:p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Advantages: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and common and easy to read</a:t>
            </a:r>
          </a:p>
          <a:p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Disadvantages: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Misleading if: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Bars are not equal width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Inconsistent vertical scale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Vertical scale is truncated (not start at 0)</a:t>
            </a:r>
          </a:p>
        </p:txBody>
      </p:sp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FBCA0B30-A80F-6F45-B235-1C14B8DBC4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4" y="2888976"/>
            <a:ext cx="3098800" cy="200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4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Histograms</a:t>
            </a:r>
            <a:endParaRPr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07B98-322A-5258-557E-B3EC7C7A07F6}"/>
              </a:ext>
            </a:extLst>
          </p:cNvPr>
          <p:cNvSpPr txBox="1"/>
          <p:nvPr/>
        </p:nvSpPr>
        <p:spPr>
          <a:xfrm>
            <a:off x="333840" y="1423711"/>
            <a:ext cx="395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Height of the bar represents the amount of data in each class.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counts or relative frequencies.</a:t>
            </a:r>
            <a:r>
              <a:rPr lang="en-US" sz="2000" dirty="0">
                <a:effectLst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6AC60-EFAB-C7DD-16E1-BDC697EA4A65}"/>
              </a:ext>
            </a:extLst>
          </p:cNvPr>
          <p:cNvSpPr txBox="1"/>
          <p:nvPr/>
        </p:nvSpPr>
        <p:spPr>
          <a:xfrm>
            <a:off x="3954808" y="1381892"/>
            <a:ext cx="442995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Data: Quantitative</a:t>
            </a: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Advantages: </a:t>
            </a:r>
          </a:p>
          <a:p>
            <a:pPr marL="0" marR="0" indent="2286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Simple</a:t>
            </a:r>
          </a:p>
          <a:p>
            <a:pPr marL="0" marR="0" indent="2286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Can show lots of data very concisely</a:t>
            </a:r>
          </a:p>
          <a:p>
            <a:pPr marL="0" marR="0" indent="2286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Shows “shape” or distribution of data</a:t>
            </a: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Disadvantages: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Class width impacts the plot drastically </a:t>
            </a:r>
          </a:p>
          <a:p>
            <a:pPr marL="0" marR="0" indent="2286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Misleading if:</a:t>
            </a:r>
          </a:p>
          <a:p>
            <a:pPr marL="0" marR="0" indent="2286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Bars are not equal width</a:t>
            </a:r>
          </a:p>
          <a:p>
            <a:pPr marL="0" marR="0" indent="2286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Inconsistent horizontal / vertical scale</a:t>
            </a: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Vertical scale is truncated (not start at 0)	</a:t>
            </a:r>
            <a:r>
              <a:rPr lang="en-US" sz="2000" dirty="0">
                <a:effectLst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711BDC6-FA5E-86BA-8D09-EB2142396E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9" y="2942858"/>
            <a:ext cx="2919730" cy="203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5561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666666"/>
      </a:accent1>
      <a:accent2>
        <a:srgbClr val="000000"/>
      </a:accent2>
      <a:accent3>
        <a:srgbClr val="999999"/>
      </a:accent3>
      <a:accent4>
        <a:srgbClr val="CCCCCC"/>
      </a:accent4>
      <a:accent5>
        <a:srgbClr val="990000"/>
      </a:accent5>
      <a:accent6>
        <a:srgbClr val="CC0000"/>
      </a:accent6>
      <a:hlink>
        <a:srgbClr val="99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3952</TotalTime>
  <Words>510</Words>
  <Application>Microsoft Macintosh PowerPoint</Application>
  <PresentationFormat>On-screen Show (16:9)</PresentationFormat>
  <Paragraphs>118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Roboto Condensed Light</vt:lpstr>
      <vt:lpstr>Arvo</vt:lpstr>
      <vt:lpstr>Roboto Condensed</vt:lpstr>
      <vt:lpstr>Arial</vt:lpstr>
      <vt:lpstr>Calibri</vt:lpstr>
      <vt:lpstr>Salerio template</vt:lpstr>
      <vt:lpstr>8.2 Displaying Data</vt:lpstr>
      <vt:lpstr>Goals for the Day</vt:lpstr>
      <vt:lpstr>Frequency Tables (Distributions)</vt:lpstr>
      <vt:lpstr>Frequency Tables (Distributions)</vt:lpstr>
      <vt:lpstr>Example 1</vt:lpstr>
      <vt:lpstr>Graphical Displays of Data</vt:lpstr>
      <vt:lpstr>Pie Charts</vt:lpstr>
      <vt:lpstr>Bar Graphs</vt:lpstr>
      <vt:lpstr>Histograms</vt:lpstr>
      <vt:lpstr>Line Graphs</vt:lpstr>
      <vt:lpstr>Good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CHARACTERISTICS AND EXPERIENCES OF SECONDARY MATHEMATICS TEACHERS WITH MATH ANXIETY: A PROPOSAL </dc:title>
  <cp:lastModifiedBy>Colton Gearhart</cp:lastModifiedBy>
  <cp:revision>9</cp:revision>
  <dcterms:modified xsi:type="dcterms:W3CDTF">2023-10-31T19:03:53Z</dcterms:modified>
</cp:coreProperties>
</file>