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417" r:id="rId5"/>
    <p:sldId id="422" r:id="rId6"/>
    <p:sldId id="423" r:id="rId7"/>
    <p:sldId id="424" r:id="rId8"/>
    <p:sldId id="425" r:id="rId9"/>
    <p:sldId id="426" r:id="rId10"/>
    <p:sldId id="260" r:id="rId11"/>
    <p:sldId id="419" r:id="rId12"/>
    <p:sldId id="427" r:id="rId13"/>
    <p:sldId id="262" r:id="rId14"/>
    <p:sldId id="408" r:id="rId15"/>
    <p:sldId id="428" r:id="rId16"/>
    <p:sldId id="420" r:id="rId17"/>
    <p:sldId id="421" r:id="rId18"/>
    <p:sldId id="429" r:id="rId19"/>
    <p:sldId id="430" r:id="rId20"/>
    <p:sldId id="431" r:id="rId21"/>
    <p:sldId id="432" r:id="rId22"/>
    <p:sldId id="433" r:id="rId23"/>
  </p:sldIdLst>
  <p:sldSz cx="9144000" cy="5143500" type="screen16x9"/>
  <p:notesSz cx="6858000" cy="9144000"/>
  <p:embeddedFontLst>
    <p:embeddedFont>
      <p:font typeface="Arvo" panose="02000000000000000000" pitchFamily="2" charset="77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Roboto Condensed" panose="020F0502020204030204" pitchFamily="34" charset="0"/>
      <p:regular r:id="rId34"/>
      <p:bold r:id="rId35"/>
      <p:italic r:id="rId36"/>
      <p:boldItalic r:id="rId37"/>
    </p:embeddedFont>
    <p:embeddedFont>
      <p:font typeface="Roboto Condensed Light" panose="020F03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/>
    <p:restoredTop sz="94832"/>
  </p:normalViewPr>
  <p:slideViewPr>
    <p:cSldViewPr snapToGrid="0">
      <p:cViewPr>
        <p:scale>
          <a:sx n="149" d="100"/>
          <a:sy n="149" d="100"/>
        </p:scale>
        <p:origin x="-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1382 24575,'9'0'0,"5"-4"0,0-1 0,15-6 0,43-30 0,-1 16-294,-8-3 0,2-6 294,-5 1 0,0-2 0,8-1 0,-2-1 0,-15 0 0,-3 0 0,5 7 0,-3 3 0,16-10 0,-13 13 0,1 0 0,-7 2 0,-1 0 0,40-19 0,-4-1 0,-15 6 0,-1-1 0,-14 11 0,-14 0 0,-17 11 0,18-5 0,12-10 0,-4 7 0,14-5 0,-20 2 0,0 4 0,0 1 0,-14 3 0,0 3 0,-12 4 145,4-6-145,-1 10 0,1-9 0,-1 14 0,1-15 0,0 11 443,-1-8-443,1 5 0,-5-1 0,4 5 0,-4-7 0,5 10 0,0-15 0,9 3 0,-11 2 0,21-12 0,-11 9 0,14-13 0,-14 13 0,0-5 0,-17 13 0,8-6 0,-3 3 0,-1 1 0,-1 0 0,-3 3 0,-1-2 0,0 3 0,1 0 0,-1 0 0,0 5 0,5-4 0,-4-5 0,-1-2 0,0-2 0,0 3 0,-3 5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24575,'6'-5'0,"-2"1"0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1393 24575,'9'4'0,"0"-3"0,15 10 0,11-10 0,8 5 0,6-6 0,-18 4 0,8-3 0,-22 3 0,6-4 0,-9 0 0,-4 0 0,8 0 0,-8 0 0,8 0 0,-4 0 0,5 0 0,-1 0 0,11-12 0,-12 9 0,6-9 0,-14 12 0,1 0 0,3-4 0,2-1 0,3-1 0,-3-2 0,12 1 0,-10-3 0,8 3 0,-12-2 0,-3 8 0,3-3 0,1 0 0,15-3 0,-12 1 0,11-4 0,-14 5 0,0 0 0,4 0 0,-3 1 0,-1 3 0,-1-7 0,-3 7 0,-1-8 0,0 4 0,1 0 0,3-8 0,-3 11 0,8-14 0,-8 9 0,8-2 0,-8 5 0,8-4 0,-8 1 0,8-6 0,-8 3 0,4 1 0,-5-1 0,4 1 0,2 0 0,3-1 0,-3 1 0,3-1 0,-8 1 0,3 0 0,-3-1 0,-1 1 0,0-1 0,1 1 0,3-5 0,-1-10 0,-2 7 0,2-21 0,-10 25 0,12-14 0,-8 16 0,8-2 0,-5 3 0,4-3 0,-2 2 0,2-2 0,1-1 0,-4 0 0,3-1 0,-3-3 0,-1 8 0,0-4 0,1 5 0,-1-5 0,-4 4 0,3-4 0,-2 5 0,3 0 0,0-1 0,0-3 0,1-2 0,-5 0 0,3 2 0,-1-11 0,7 7 0,-2-7 0,2 6 0,-5 8 0,1-4 0,-1 1 0,-4 2 0,-1-2 0,2-11 0,0 3 0,5-5 0,-6 8 0,-1 9 0,-4 0 0,0-1 0,5-3 0,0 2 0,4-2 0,-4 3 0,3 1 0,-7-1 0,4-3 0,-1 2 0,-3-2 0,9-11 0,-9 11 0,10-14 0,-10 16 0,7-2 0,-7 3 0,3 1 0,-4-5 0,4 4 0,-3-4 0,8 5 0,-8 0 0,3-1 0,0 1 0,-3-1 0,7-3 0,-7 2 0,3-2 0,-4 3 0,0 1 0,0 0 0,0 3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12999,'-9'9'0,"0"1"4600,-1-1-4600,1-4 0,-1 3 502,1-2 1,4-1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24575,'-15'5'0,"-31"11"0,25-9 0,-26 7 0,32-6 0,2-7 0,3 7 0,5-7 0,1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24575,'9'0'0,"-4"0"0,-1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24575,'-15'0'0,"6"0"0,5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85 24575,'-10'-10'0,"-3"-3"0,-2-2 0,0 1 0,6 0 0,1 5 0,7 3 0,-4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 24575,'-9'-5'0,"-1"-4"0,-13 8 0,10-3 0,-15 4 0,18 0 0,0 0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24575,'5'6'0,"-1"-2"0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24575,'20'27'0,"-3"-3"0,-12-15 0,3 0 0,-7-3 0,4-2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24575,'0'13'0,"0"1"0,-29 26 0,22-25 0,-22 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24575,'5'5'0,"-1"-1"0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24575,'-9'9'0,"-15"9"0,7-7 0,-12 10 0,11-6 0,3-1 0,2 0 0,7-9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24575,'-18'0'0,"11"0"0,-6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23787,'5'9'0,"-4"1"0,3-5 0,-4-1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24575,'-15'-14'0,"6"4"0,5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24575,'0'-13'0,"0"-2"0,0 0 0,-4 2 0,3 8 0,-3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80 24575,'-20'-27'0,"3"-1"0,12 18 0,1 0 0,4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24575,'-6'6'0,"2"-2"0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4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94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80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91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3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customXml" Target="../ink/ink15.xml"/><Relationship Id="rId42" Type="http://schemas.openxmlformats.org/officeDocument/2006/relationships/image" Target="../media/image9.png"/><Relationship Id="rId47" Type="http://schemas.openxmlformats.org/officeDocument/2006/relationships/customXml" Target="../ink/ink38.xml"/><Relationship Id="rId63" Type="http://schemas.openxmlformats.org/officeDocument/2006/relationships/customXml" Target="../ink/ink52.xml"/><Relationship Id="rId68" Type="http://schemas.openxmlformats.org/officeDocument/2006/relationships/image" Target="../media/image12.png"/><Relationship Id="rId84" Type="http://schemas.openxmlformats.org/officeDocument/2006/relationships/customXml" Target="../ink/ink69.xml"/><Relationship Id="rId89" Type="http://schemas.openxmlformats.org/officeDocument/2006/relationships/customXml" Target="../ink/ink73.xml"/><Relationship Id="rId16" Type="http://schemas.openxmlformats.org/officeDocument/2006/relationships/customXml" Target="../ink/ink11.xml"/><Relationship Id="rId107" Type="http://schemas.openxmlformats.org/officeDocument/2006/relationships/customXml" Target="../ink/ink86.xml"/><Relationship Id="rId11" Type="http://schemas.openxmlformats.org/officeDocument/2006/relationships/image" Target="../media/image5.png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53" Type="http://schemas.openxmlformats.org/officeDocument/2006/relationships/customXml" Target="../ink/ink44.xml"/><Relationship Id="rId58" Type="http://schemas.openxmlformats.org/officeDocument/2006/relationships/image" Target="../media/image11.png"/><Relationship Id="rId74" Type="http://schemas.openxmlformats.org/officeDocument/2006/relationships/customXml" Target="../ink/ink61.xml"/><Relationship Id="rId79" Type="http://schemas.openxmlformats.org/officeDocument/2006/relationships/customXml" Target="../ink/ink64.xml"/><Relationship Id="rId102" Type="http://schemas.openxmlformats.org/officeDocument/2006/relationships/customXml" Target="../ink/ink83.xml"/><Relationship Id="rId5" Type="http://schemas.openxmlformats.org/officeDocument/2006/relationships/customXml" Target="../ink/ink2.xml"/><Relationship Id="rId90" Type="http://schemas.openxmlformats.org/officeDocument/2006/relationships/customXml" Target="../ink/ink74.xml"/><Relationship Id="rId95" Type="http://schemas.openxmlformats.org/officeDocument/2006/relationships/customXml" Target="../ink/ink7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64" Type="http://schemas.openxmlformats.org/officeDocument/2006/relationships/customXml" Target="../ink/ink53.xml"/><Relationship Id="rId69" Type="http://schemas.openxmlformats.org/officeDocument/2006/relationships/customXml" Target="../ink/ink57.xml"/><Relationship Id="rId80" Type="http://schemas.openxmlformats.org/officeDocument/2006/relationships/customXml" Target="../ink/ink65.xml"/><Relationship Id="rId85" Type="http://schemas.openxmlformats.org/officeDocument/2006/relationships/customXml" Target="../ink/ink70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59" Type="http://schemas.openxmlformats.org/officeDocument/2006/relationships/customXml" Target="../ink/ink48.xml"/><Relationship Id="rId103" Type="http://schemas.openxmlformats.org/officeDocument/2006/relationships/image" Target="../media/image20.png"/><Relationship Id="rId108" Type="http://schemas.openxmlformats.org/officeDocument/2006/relationships/customXml" Target="../ink/ink87.xml"/><Relationship Id="rId54" Type="http://schemas.openxmlformats.org/officeDocument/2006/relationships/customXml" Target="../ink/ink45.xml"/><Relationship Id="rId70" Type="http://schemas.openxmlformats.org/officeDocument/2006/relationships/image" Target="../media/image13.png"/><Relationship Id="rId75" Type="http://schemas.openxmlformats.org/officeDocument/2006/relationships/customXml" Target="../ink/ink62.xml"/><Relationship Id="rId91" Type="http://schemas.openxmlformats.org/officeDocument/2006/relationships/image" Target="../media/image17.png"/><Relationship Id="rId9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9.xml"/><Relationship Id="rId49" Type="http://schemas.openxmlformats.org/officeDocument/2006/relationships/customXml" Target="../ink/ink40.xml"/><Relationship Id="rId57" Type="http://schemas.openxmlformats.org/officeDocument/2006/relationships/customXml" Target="../ink/ink47.xml"/><Relationship Id="rId106" Type="http://schemas.openxmlformats.org/officeDocument/2006/relationships/customXml" Target="../ink/ink85.xml"/><Relationship Id="rId10" Type="http://schemas.openxmlformats.org/officeDocument/2006/relationships/customXml" Target="../ink/ink6.xml"/><Relationship Id="rId31" Type="http://schemas.openxmlformats.org/officeDocument/2006/relationships/customXml" Target="../ink/ink24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49.xml"/><Relationship Id="rId65" Type="http://schemas.openxmlformats.org/officeDocument/2006/relationships/customXml" Target="../ink/ink54.xml"/><Relationship Id="rId73" Type="http://schemas.openxmlformats.org/officeDocument/2006/relationships/customXml" Target="../ink/ink60.xml"/><Relationship Id="rId78" Type="http://schemas.openxmlformats.org/officeDocument/2006/relationships/image" Target="../media/image15.png"/><Relationship Id="rId81" Type="http://schemas.openxmlformats.org/officeDocument/2006/relationships/customXml" Target="../ink/ink66.xml"/><Relationship Id="rId86" Type="http://schemas.openxmlformats.org/officeDocument/2006/relationships/customXml" Target="../ink/ink71.xml"/><Relationship Id="rId94" Type="http://schemas.openxmlformats.org/officeDocument/2006/relationships/customXml" Target="../ink/ink77.xml"/><Relationship Id="rId99" Type="http://schemas.openxmlformats.org/officeDocument/2006/relationships/customXml" Target="../ink/ink81.xml"/><Relationship Id="rId10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customXml" Target="../ink/ink32.xml"/><Relationship Id="rId109" Type="http://schemas.openxmlformats.org/officeDocument/2006/relationships/image" Target="../media/image22.png"/><Relationship Id="rId34" Type="http://schemas.openxmlformats.org/officeDocument/2006/relationships/customXml" Target="../ink/ink27.xml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6" Type="http://schemas.openxmlformats.org/officeDocument/2006/relationships/image" Target="../media/image14.png"/><Relationship Id="rId97" Type="http://schemas.openxmlformats.org/officeDocument/2006/relationships/customXml" Target="../ink/ink79.xml"/><Relationship Id="rId104" Type="http://schemas.openxmlformats.org/officeDocument/2006/relationships/customXml" Target="../ink/ink84.xml"/><Relationship Id="rId7" Type="http://schemas.openxmlformats.org/officeDocument/2006/relationships/customXml" Target="../ink/ink3.xml"/><Relationship Id="rId71" Type="http://schemas.openxmlformats.org/officeDocument/2006/relationships/customXml" Target="../ink/ink58.xml"/><Relationship Id="rId92" Type="http://schemas.openxmlformats.org/officeDocument/2006/relationships/customXml" Target="../ink/ink75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3.xml"/><Relationship Id="rId24" Type="http://schemas.openxmlformats.org/officeDocument/2006/relationships/customXml" Target="../ink/ink18.xml"/><Relationship Id="rId40" Type="http://schemas.openxmlformats.org/officeDocument/2006/relationships/image" Target="../media/image8.png"/><Relationship Id="rId45" Type="http://schemas.openxmlformats.org/officeDocument/2006/relationships/customXml" Target="../ink/ink36.xml"/><Relationship Id="rId66" Type="http://schemas.openxmlformats.org/officeDocument/2006/relationships/customXml" Target="../ink/ink55.xml"/><Relationship Id="rId87" Type="http://schemas.openxmlformats.org/officeDocument/2006/relationships/customXml" Target="../ink/ink72.xml"/><Relationship Id="rId110" Type="http://schemas.openxmlformats.org/officeDocument/2006/relationships/customXml" Target="../ink/ink88.xml"/><Relationship Id="rId61" Type="http://schemas.openxmlformats.org/officeDocument/2006/relationships/customXml" Target="../ink/ink50.xml"/><Relationship Id="rId82" Type="http://schemas.openxmlformats.org/officeDocument/2006/relationships/customXml" Target="../ink/ink67.xml"/><Relationship Id="rId19" Type="http://schemas.openxmlformats.org/officeDocument/2006/relationships/image" Target="../media/image6.png"/><Relationship Id="rId14" Type="http://schemas.openxmlformats.org/officeDocument/2006/relationships/customXml" Target="../ink/ink9.xml"/><Relationship Id="rId30" Type="http://schemas.openxmlformats.org/officeDocument/2006/relationships/image" Target="../media/image7.png"/><Relationship Id="rId35" Type="http://schemas.openxmlformats.org/officeDocument/2006/relationships/customXml" Target="../ink/ink28.xml"/><Relationship Id="rId56" Type="http://schemas.openxmlformats.org/officeDocument/2006/relationships/image" Target="../media/image10.png"/><Relationship Id="rId77" Type="http://schemas.openxmlformats.org/officeDocument/2006/relationships/customXml" Target="../ink/ink63.xml"/><Relationship Id="rId100" Type="http://schemas.openxmlformats.org/officeDocument/2006/relationships/customXml" Target="../ink/ink82.xml"/><Relationship Id="rId105" Type="http://schemas.openxmlformats.org/officeDocument/2006/relationships/image" Target="../media/image21.png"/><Relationship Id="rId8" Type="http://schemas.openxmlformats.org/officeDocument/2006/relationships/customXml" Target="../ink/ink4.xml"/><Relationship Id="rId51" Type="http://schemas.openxmlformats.org/officeDocument/2006/relationships/customXml" Target="../ink/ink42.xml"/><Relationship Id="rId72" Type="http://schemas.openxmlformats.org/officeDocument/2006/relationships/customXml" Target="../ink/ink59.xml"/><Relationship Id="rId93" Type="http://schemas.openxmlformats.org/officeDocument/2006/relationships/customXml" Target="../ink/ink76.xml"/><Relationship Id="rId98" Type="http://schemas.openxmlformats.org/officeDocument/2006/relationships/customXml" Target="../ink/ink80.xml"/><Relationship Id="rId3" Type="http://schemas.openxmlformats.org/officeDocument/2006/relationships/customXml" Target="../ink/ink1.xml"/><Relationship Id="rId25" Type="http://schemas.openxmlformats.org/officeDocument/2006/relationships/customXml" Target="../ink/ink19.xml"/><Relationship Id="rId46" Type="http://schemas.openxmlformats.org/officeDocument/2006/relationships/customXml" Target="../ink/ink37.xml"/><Relationship Id="rId67" Type="http://schemas.openxmlformats.org/officeDocument/2006/relationships/customXml" Target="../ink/ink56.xml"/><Relationship Id="rId20" Type="http://schemas.openxmlformats.org/officeDocument/2006/relationships/customXml" Target="../ink/ink14.xml"/><Relationship Id="rId41" Type="http://schemas.openxmlformats.org/officeDocument/2006/relationships/customXml" Target="../ink/ink33.xml"/><Relationship Id="rId62" Type="http://schemas.openxmlformats.org/officeDocument/2006/relationships/customXml" Target="../ink/ink51.xml"/><Relationship Id="rId83" Type="http://schemas.openxmlformats.org/officeDocument/2006/relationships/customXml" Target="../ink/ink68.xml"/><Relationship Id="rId88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8.5 Linear Regression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pPr lvl="0"/>
            <a:r>
              <a:rPr lang="en-US" sz="1600" dirty="0"/>
              <a:t>The </a:t>
            </a:r>
            <a:r>
              <a:rPr lang="en-US" sz="1600" b="1" dirty="0"/>
              <a:t>correlation (</a:t>
            </a:r>
            <a:r>
              <a:rPr lang="en-US" sz="1600" b="1" i="1" dirty="0"/>
              <a:t>r</a:t>
            </a:r>
            <a:r>
              <a:rPr lang="en-US" sz="1600" b="1" dirty="0"/>
              <a:t>) </a:t>
            </a:r>
            <a:r>
              <a:rPr lang="en-US" sz="1600" dirty="0"/>
              <a:t>is an index that expresses the </a:t>
            </a:r>
            <a:r>
              <a:rPr lang="en-US" sz="1600" u="sng" dirty="0"/>
              <a:t>direction</a:t>
            </a:r>
            <a:r>
              <a:rPr lang="en-US" sz="1600" dirty="0"/>
              <a:t> and </a:t>
            </a:r>
            <a:r>
              <a:rPr lang="en-US" sz="1600" u="sng" dirty="0"/>
              <a:t>strength</a:t>
            </a:r>
            <a:r>
              <a:rPr lang="en-US" sz="1600" dirty="0"/>
              <a:t> of the relationship.</a:t>
            </a:r>
          </a:p>
          <a:p>
            <a:pPr lvl="1"/>
            <a:r>
              <a:rPr lang="en-US" sz="1600" dirty="0"/>
              <a:t>It combines both of these aspects into a single number measure.</a:t>
            </a:r>
          </a:p>
          <a:p>
            <a:pPr lvl="1"/>
            <a:r>
              <a:rPr lang="en-US" sz="1600" dirty="0"/>
              <a:t>Often referred to as the correlation coefficient (or Pearson’s correlation).</a:t>
            </a:r>
          </a:p>
          <a:p>
            <a:r>
              <a:rPr lang="en-US" sz="1600" dirty="0"/>
              <a:t>Interpreting correlation</a:t>
            </a:r>
          </a:p>
          <a:p>
            <a:pPr lvl="1"/>
            <a:r>
              <a:rPr lang="en-US" sz="1600" u="sng" dirty="0"/>
              <a:t>Sign</a:t>
            </a:r>
            <a:r>
              <a:rPr lang="en-US" sz="1600" dirty="0"/>
              <a:t> = Direction</a:t>
            </a:r>
          </a:p>
          <a:p>
            <a:pPr lvl="1"/>
            <a:r>
              <a:rPr lang="en-US" sz="1600" u="sng" dirty="0"/>
              <a:t>Absolute value</a:t>
            </a:r>
            <a:r>
              <a:rPr lang="en-US" sz="1600" dirty="0"/>
              <a:t> |r| = Strength</a:t>
            </a: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F66CA37-EA7C-550E-6A71-1831E6FBB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3" y="3850370"/>
            <a:ext cx="5352913" cy="11017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4B90E5-AC02-0360-765B-8123F6FC871E}"/>
              </a:ext>
            </a:extLst>
          </p:cNvPr>
          <p:cNvSpPr/>
          <p:nvPr/>
        </p:nvSpPr>
        <p:spPr>
          <a:xfrm>
            <a:off x="2328420" y="1499825"/>
            <a:ext cx="339365" cy="3393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of Correlation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goes from -1 to 1   →    −1 ≤𝑟 ≤1	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applies to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has no units and is the same regardless of which variable is X or Y.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imply a cause-and-effect relationship.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Ice cream sales and shark attacks have a strong positive correlation.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E3EA9B8-03E2-AC4C-4729-3F28ADD11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42" y="1598259"/>
            <a:ext cx="3640736" cy="1042824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D99192E-7618-0869-8A8C-145965D02E5A}"/>
              </a:ext>
            </a:extLst>
          </p:cNvPr>
          <p:cNvSpPr/>
          <p:nvPr/>
        </p:nvSpPr>
        <p:spPr>
          <a:xfrm>
            <a:off x="1112362" y="3063712"/>
            <a:ext cx="377072" cy="3959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6EB8D-C5CD-F2BD-D0A4-C9583762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" y="1536744"/>
            <a:ext cx="9088292" cy="29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72DF6-700F-8084-69E0-514826A1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" y="1600969"/>
            <a:ext cx="8968614" cy="30355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1994A6-C827-CE84-7004-4C8459A47563}"/>
              </a:ext>
            </a:extLst>
          </p:cNvPr>
          <p:cNvGrpSpPr/>
          <p:nvPr/>
        </p:nvGrpSpPr>
        <p:grpSpPr>
          <a:xfrm>
            <a:off x="0" y="2430379"/>
            <a:ext cx="1681135" cy="1008336"/>
            <a:chOff x="0" y="2430379"/>
            <a:chExt cx="1681135" cy="1008336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BE6AB73-2454-79D6-3639-3C088336DB91}"/>
                </a:ext>
              </a:extLst>
            </p:cNvPr>
            <p:cNvSpPr/>
            <p:nvPr/>
          </p:nvSpPr>
          <p:spPr>
            <a:xfrm>
              <a:off x="467037" y="2430379"/>
              <a:ext cx="250183" cy="6883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4BE92-B2D3-68F2-2609-C8ED80F3D224}"/>
                </a:ext>
              </a:extLst>
            </p:cNvPr>
            <p:cNvSpPr txBox="1"/>
            <p:nvPr/>
          </p:nvSpPr>
          <p:spPr>
            <a:xfrm>
              <a:off x="0" y="246677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2A48C1-6F78-15FD-CE17-9D8942A6DCCE}"/>
                </a:ext>
              </a:extLst>
            </p:cNvPr>
            <p:cNvSpPr txBox="1"/>
            <p:nvPr/>
          </p:nvSpPr>
          <p:spPr>
            <a:xfrm>
              <a:off x="778766" y="3130938"/>
              <a:ext cx="90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baseline="-25000" dirty="0"/>
                <a:t>1    </a:t>
              </a:r>
              <a:r>
                <a:rPr lang="en-US" dirty="0"/>
                <a:t> L</a:t>
              </a:r>
              <a:r>
                <a:rPr lang="en-US" baseline="-25000" dirty="0"/>
                <a:t>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5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643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570264"/>
            <a:ext cx="7040233" cy="766200"/>
          </a:xfrm>
        </p:spPr>
        <p:txBody>
          <a:bodyPr anchor="t"/>
          <a:lstStyle/>
          <a:p>
            <a:pPr lvl="0"/>
            <a:r>
              <a:rPr lang="en-US" sz="2000" dirty="0"/>
              <a:t>Ultimately, we want to determine if we can use a straight line to model the relationship between two variables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If so, we can use that model to make predictions!</a:t>
            </a:r>
          </a:p>
          <a:p>
            <a:pPr lvl="1"/>
            <a:r>
              <a:rPr lang="en-US" sz="2000" dirty="0"/>
              <a:t>This process is called </a:t>
            </a:r>
            <a:r>
              <a:rPr lang="en-US" sz="2000" b="1" dirty="0"/>
              <a:t>Linear Regression</a:t>
            </a:r>
            <a:r>
              <a:rPr lang="en-US" sz="2000" dirty="0"/>
              <a:t>.</a:t>
            </a:r>
            <a:r>
              <a:rPr lang="en-US" sz="1800" dirty="0"/>
              <a:t> 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9160AD42-4FAE-FB78-2733-8B208754A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2504592" y="3318445"/>
            <a:ext cx="2427893" cy="1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Determine if there is a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correlation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correlation.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it to the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Critical Values or the Pearson Correlation Coefficient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see if it is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the sample size n and the Level of significance  (Probability our claims about the data are wrong) to the specific problem.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|r| &gt; Critical Value (CV)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is 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(unlikely to have occurred by chance).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ex) n = 4, ⍺ = 0.05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83EB7-B995-3431-2D23-664FD3529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5"/>
          <a:stretch/>
        </p:blipFill>
        <p:spPr bwMode="auto">
          <a:xfrm>
            <a:off x="7357315" y="2000664"/>
            <a:ext cx="1786685" cy="1920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3F6317-06C8-3A43-B8E7-ACE67C1077B4}"/>
              </a:ext>
            </a:extLst>
          </p:cNvPr>
          <p:cNvGrpSpPr/>
          <p:nvPr/>
        </p:nvGrpSpPr>
        <p:grpSpPr>
          <a:xfrm>
            <a:off x="577765" y="3724475"/>
            <a:ext cx="2798481" cy="481765"/>
            <a:chOff x="577765" y="3724475"/>
            <a:chExt cx="2798481" cy="481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366A92-9E75-F8FA-49C9-D984CAF822A6}"/>
                </a:ext>
              </a:extLst>
            </p:cNvPr>
            <p:cNvSpPr/>
            <p:nvPr/>
          </p:nvSpPr>
          <p:spPr>
            <a:xfrm>
              <a:off x="1125415" y="3724475"/>
              <a:ext cx="2250831" cy="3938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435307F5-4A8E-EC81-4299-2E0FBB607FE5}"/>
                </a:ext>
              </a:extLst>
            </p:cNvPr>
            <p:cNvSpPr/>
            <p:nvPr/>
          </p:nvSpPr>
          <p:spPr>
            <a:xfrm>
              <a:off x="577765" y="3812345"/>
              <a:ext cx="547650" cy="393895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D8FB5-8F76-8733-EBE2-3B0AEB416B53}"/>
              </a:ext>
            </a:extLst>
          </p:cNvPr>
          <p:cNvSpPr txBox="1"/>
          <p:nvPr/>
        </p:nvSpPr>
        <p:spPr>
          <a:xfrm>
            <a:off x="3000065" y="43810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 = 0.982 &gt;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7EA44-075D-8B63-F4AF-B45D668CD9D0}"/>
              </a:ext>
            </a:extLst>
          </p:cNvPr>
          <p:cNvSpPr/>
          <p:nvPr/>
        </p:nvSpPr>
        <p:spPr>
          <a:xfrm>
            <a:off x="7704258" y="2888252"/>
            <a:ext cx="702281" cy="330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5D121-853F-394B-FEDD-C356948897C6}"/>
              </a:ext>
            </a:extLst>
          </p:cNvPr>
          <p:cNvSpPr txBox="1"/>
          <p:nvPr/>
        </p:nvSpPr>
        <p:spPr>
          <a:xfrm>
            <a:off x="4187631" y="438103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0.950 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A12F-453D-1A36-BAD3-06BBEA3DDD98}"/>
              </a:ext>
            </a:extLst>
          </p:cNvPr>
          <p:cNvSpPr txBox="1"/>
          <p:nvPr/>
        </p:nvSpPr>
        <p:spPr>
          <a:xfrm>
            <a:off x="3163954" y="473837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Significant ✅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168A3-D6FF-1B2C-EB15-568ECFAF7BDC}"/>
              </a:ext>
            </a:extLst>
          </p:cNvPr>
          <p:cNvSpPr txBox="1"/>
          <p:nvPr/>
        </p:nvSpPr>
        <p:spPr>
          <a:xfrm>
            <a:off x="4572000" y="4738371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Can make predictions 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Once we have a significant correlation, we can find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line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equation that fits our data best (aka ‘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of best fit’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get the X and Y variables correct!</a:t>
            </a:r>
          </a:p>
          <a:p>
            <a:pPr marL="914400" lvl="2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calculator gives us our equation!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7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Scatterplots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192;p12">
            <a:extLst>
              <a:ext uri="{FF2B5EF4-FFF2-40B4-BE49-F238E27FC236}">
                <a16:creationId xmlns:a16="http://schemas.microsoft.com/office/drawing/2014/main" id="{D3B7936B-603F-38AA-68B3-64D5FE67308D}"/>
              </a:ext>
            </a:extLst>
          </p:cNvPr>
          <p:cNvSpPr/>
          <p:nvPr/>
        </p:nvSpPr>
        <p:spPr>
          <a:xfrm>
            <a:off x="6078428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Regression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209;p12">
            <a:extLst>
              <a:ext uri="{FF2B5EF4-FFF2-40B4-BE49-F238E27FC236}">
                <a16:creationId xmlns:a16="http://schemas.microsoft.com/office/drawing/2014/main" id="{B744F327-8FBA-44F8-ABF9-486CBC5B54CA}"/>
              </a:ext>
            </a:extLst>
          </p:cNvPr>
          <p:cNvSpPr txBox="1"/>
          <p:nvPr/>
        </p:nvSpPr>
        <p:spPr>
          <a:xfrm>
            <a:off x="7024478" y="1982293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45C0E-2FA0-F5A6-9134-448155DA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2" y="1453173"/>
            <a:ext cx="8989648" cy="3042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7EB71B-D434-FD41-8529-A464FD8AA460}"/>
              </a:ext>
            </a:extLst>
          </p:cNvPr>
          <p:cNvGrpSpPr/>
          <p:nvPr/>
        </p:nvGrpSpPr>
        <p:grpSpPr>
          <a:xfrm>
            <a:off x="2067950" y="2102366"/>
            <a:ext cx="950901" cy="529366"/>
            <a:chOff x="2067950" y="2102366"/>
            <a:chExt cx="950901" cy="529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08502-CF52-7504-1936-F7FD0733A082}"/>
                </a:ext>
              </a:extLst>
            </p:cNvPr>
            <p:cNvSpPr txBox="1"/>
            <p:nvPr/>
          </p:nvSpPr>
          <p:spPr>
            <a:xfrm>
              <a:off x="2067950" y="2102366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95456-EA7A-F835-69A6-437854BEF6BA}"/>
                </a:ext>
              </a:extLst>
            </p:cNvPr>
            <p:cNvSpPr txBox="1"/>
            <p:nvPr/>
          </p:nvSpPr>
          <p:spPr>
            <a:xfrm>
              <a:off x="2067950" y="2323955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Hawkes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4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</p:spPr>
            <p:txBody>
              <a:bodyPr anchor="t"/>
              <a:lstStyle/>
              <a:p>
                <a:pPr marL="0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3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Make </a:t>
                </a: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predictions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the regression line.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can think of our regression line, and specifically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as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predicted values of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X range of our sample data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Calculating these is simple: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Just plug in the new X value to our equation and this will give us the predicted Y.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 example) Predict Y for X = 7.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  <a:blipFill>
                <a:blip r:embed="rId2"/>
                <a:stretch>
                  <a:fillRect l="-1651" t="-5742" b="-1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/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=1.638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+1.103 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blipFill>
                <a:blip r:embed="rId3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7DE1F-8B79-89C4-8BBB-11E1F676EA89}"/>
              </a:ext>
            </a:extLst>
          </p:cNvPr>
          <p:cNvSpPr txBox="1"/>
          <p:nvPr/>
        </p:nvSpPr>
        <p:spPr>
          <a:xfrm>
            <a:off x="1088426" y="4640411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 +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/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=1.638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+1.103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blipFill>
                <a:blip r:embed="rId4"/>
                <a:stretch>
                  <a:fillRect l="-1932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/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=12.569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103" y="1391687"/>
            <a:ext cx="6906247" cy="1717273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9913F-B6C7-8490-373A-DC6E2B8A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8" y="1485909"/>
            <a:ext cx="5715000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/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correlation for the dataset above and determine if it is statistically significant at a level of significance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 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appropriate, determine the regression equation.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35 hours on homework, make a prediction for their grade on the test.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50 hours on homework, make a prediction for their grade on the test.</a:t>
                </a:r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blipFill>
                <a:blip r:embed="rId3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B6851-2AEE-3948-4654-C15ABEC502D5}"/>
              </a:ext>
            </a:extLst>
          </p:cNvPr>
          <p:cNvGrpSpPr/>
          <p:nvPr/>
        </p:nvGrpSpPr>
        <p:grpSpPr>
          <a:xfrm>
            <a:off x="443582" y="3316157"/>
            <a:ext cx="3900446" cy="1827343"/>
            <a:chOff x="443582" y="3316157"/>
            <a:chExt cx="3900446" cy="182734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05B8F9B-CAAB-04A7-C707-CB63FC33330C}"/>
                </a:ext>
              </a:extLst>
            </p:cNvPr>
            <p:cNvSpPr/>
            <p:nvPr/>
          </p:nvSpPr>
          <p:spPr>
            <a:xfrm>
              <a:off x="443582" y="3316157"/>
              <a:ext cx="3900446" cy="1827343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95D2ABA-A548-51AF-7B78-96A0E3A954D7}"/>
                </a:ext>
              </a:extLst>
            </p:cNvPr>
            <p:cNvSpPr txBox="1">
              <a:spLocks/>
            </p:cNvSpPr>
            <p:nvPr/>
          </p:nvSpPr>
          <p:spPr>
            <a:xfrm>
              <a:off x="687067" y="3316157"/>
              <a:ext cx="3413474" cy="1695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/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a) r = 0.779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&gt; 0.632  Significant </a:t>
                </a:r>
              </a:p>
              <a:p>
                <a:pPr marL="342900" indent="-342900">
                  <a:buAutoNum type="alphaLcParenR"/>
                </a:pPr>
                <a:endParaRPr lang="en-US" dirty="0">
                  <a:solidFill>
                    <a:schemeClr val="bg1"/>
                  </a:solidFill>
                  <a:sym typeface="Wingdings" pitchFamily="2" charset="2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b) Appropriate 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0.676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+50.549</m:t>
                    </m:r>
                  </m:oMath>
                </a14:m>
                <a:endParaRPr lang="en-US" sz="1400" b="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 c)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=80.119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lphaLcParenR"/>
                </a:pPr>
                <a:endParaRPr lang="en-US" sz="1400" b="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cs typeface="Times New Roman" panose="02020603050405020304" pitchFamily="18" charset="0"/>
                  </a:rPr>
                  <a:t> d)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=90.259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blipFill>
                <a:blip r:embed="rId4"/>
                <a:stretch>
                  <a:fillRect l="-388" t="-78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0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relationship between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quantitative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measured on the same individuals.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to determine if an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exists!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is there a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some values of one variable tend to occur with some values of the other variable.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Smaller carat diamonds tend to have lower prices, and as the carat increases prices tend to increase as well.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2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of axes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(independent) variable goes on the X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(dependent) variable goes on the Y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How large a diamond is impacts how much it costs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Carat = X; Price = Y.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(pattern of the dots)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follow a general linear trend;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Curved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show some evidence of curvature; NOT a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scatter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pattern, points are just scattered about randomly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a cloud of points.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57A255-1262-B65F-1390-3BB8592AC63C}"/>
              </a:ext>
            </a:extLst>
          </p:cNvPr>
          <p:cNvGrpSpPr/>
          <p:nvPr/>
        </p:nvGrpSpPr>
        <p:grpSpPr>
          <a:xfrm>
            <a:off x="5886397" y="2551880"/>
            <a:ext cx="955080" cy="497520"/>
            <a:chOff x="5886397" y="2551880"/>
            <a:chExt cx="95508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14:cNvPr>
                <p14:cNvContentPartPr/>
                <p14:nvPr/>
              </p14:nvContentPartPr>
              <p14:xfrm>
                <a:off x="5886397" y="2551880"/>
                <a:ext cx="896760" cy="497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7397" y="2543240"/>
                  <a:ext cx="9144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14:cNvPr>
                <p14:cNvContentPartPr/>
                <p14:nvPr/>
              </p14:nvContentPartPr>
              <p14:xfrm>
                <a:off x="6184837" y="303824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6197" y="302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14:cNvPr>
                <p14:cNvContentPartPr/>
                <p14:nvPr/>
              </p14:nvContentPartPr>
              <p14:xfrm>
                <a:off x="6455557" y="292376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6917" y="291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14:cNvPr>
                <p14:cNvContentPartPr/>
                <p14:nvPr/>
              </p14:nvContentPartPr>
              <p14:xfrm>
                <a:off x="6255757" y="274844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757" y="2739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14:cNvPr>
                <p14:cNvContentPartPr/>
                <p14:nvPr/>
              </p14:nvContentPartPr>
              <p14:xfrm>
                <a:off x="5942557" y="286652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3917" y="2857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14:cNvPr>
                <p14:cNvContentPartPr/>
                <p14:nvPr/>
              </p14:nvContentPartPr>
              <p14:xfrm>
                <a:off x="6211117" y="2916560"/>
                <a:ext cx="360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2117" y="290792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14:cNvPr>
                <p14:cNvContentPartPr/>
                <p14:nvPr/>
              </p14:nvContentPartPr>
              <p14:xfrm>
                <a:off x="6415597" y="28629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6957" y="2854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14:cNvPr>
                <p14:cNvContentPartPr/>
                <p14:nvPr/>
              </p14:nvContentPartPr>
              <p14:xfrm>
                <a:off x="6550237" y="259940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597" y="2590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14:cNvPr>
                <p14:cNvContentPartPr/>
                <p14:nvPr/>
              </p14:nvContentPartPr>
              <p14:xfrm>
                <a:off x="6306877" y="273836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98237" y="2729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14:cNvPr>
                <p14:cNvContentPartPr/>
                <p14:nvPr/>
              </p14:nvContentPartPr>
              <p14:xfrm>
                <a:off x="6012397" y="289964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3397" y="2890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14:cNvPr>
                <p14:cNvContentPartPr/>
                <p14:nvPr/>
              </p14:nvContentPartPr>
              <p14:xfrm>
                <a:off x="6433237" y="267032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4237" y="2661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14:cNvPr>
                <p14:cNvContentPartPr/>
                <p14:nvPr/>
              </p14:nvContentPartPr>
              <p14:xfrm>
                <a:off x="6589117" y="277688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0477" y="2767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14:cNvPr>
                <p14:cNvContentPartPr/>
                <p14:nvPr/>
              </p14:nvContentPartPr>
              <p14:xfrm>
                <a:off x="6537997" y="2798120"/>
                <a:ext cx="360" cy="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357" y="2789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14:cNvPr>
                <p14:cNvContentPartPr/>
                <p14:nvPr/>
              </p14:nvContentPartPr>
              <p14:xfrm>
                <a:off x="6837877" y="2695880"/>
                <a:ext cx="3600" cy="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8877" y="268724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14:cNvPr>
                <p14:cNvContentPartPr/>
                <p14:nvPr/>
              </p14:nvContentPartPr>
              <p14:xfrm>
                <a:off x="6607837" y="256196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98837" y="255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14:cNvPr>
                <p14:cNvContentPartPr/>
                <p14:nvPr/>
              </p14:nvContentPartPr>
              <p14:xfrm>
                <a:off x="6670477" y="270992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1837" y="2700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14:cNvPr>
                <p14:cNvContentPartPr/>
                <p14:nvPr/>
              </p14:nvContentPartPr>
              <p14:xfrm>
                <a:off x="6812317" y="264620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3317" y="2637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14:cNvPr>
                <p14:cNvContentPartPr/>
                <p14:nvPr/>
              </p14:nvContentPartPr>
              <p14:xfrm>
                <a:off x="6211477" y="276356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2477" y="275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14:cNvPr>
                <p14:cNvContentPartPr/>
                <p14:nvPr/>
              </p14:nvContentPartPr>
              <p14:xfrm>
                <a:off x="5902957" y="299540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3957" y="298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14:cNvPr>
                <p14:cNvContentPartPr/>
                <p14:nvPr/>
              </p14:nvContentPartPr>
              <p14:xfrm>
                <a:off x="6055957" y="278948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6957" y="2780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14:cNvPr>
                <p14:cNvContentPartPr/>
                <p14:nvPr/>
              </p14:nvContentPartPr>
              <p14:xfrm>
                <a:off x="6247837" y="293960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8837" y="293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A93C63-A8CB-4778-B30A-A1DF6967B71E}"/>
              </a:ext>
            </a:extLst>
          </p:cNvPr>
          <p:cNvGrpSpPr/>
          <p:nvPr/>
        </p:nvGrpSpPr>
        <p:grpSpPr>
          <a:xfrm>
            <a:off x="5753197" y="3139400"/>
            <a:ext cx="651600" cy="604800"/>
            <a:chOff x="5753197" y="3139400"/>
            <a:chExt cx="65160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14:cNvPr>
                <p14:cNvContentPartPr/>
                <p14:nvPr/>
              </p14:nvContentPartPr>
              <p14:xfrm>
                <a:off x="6090517" y="374384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1517" y="3734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781C4F1-D0AE-6468-260D-6179E6EA7FE3}"/>
                </a:ext>
              </a:extLst>
            </p:cNvPr>
            <p:cNvGrpSpPr/>
            <p:nvPr/>
          </p:nvGrpSpPr>
          <p:grpSpPr>
            <a:xfrm>
              <a:off x="5753197" y="3139400"/>
              <a:ext cx="651600" cy="566280"/>
              <a:chOff x="5753197" y="3139400"/>
              <a:chExt cx="651600" cy="56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14:cNvPr>
                  <p14:cNvContentPartPr/>
                  <p14:nvPr/>
                </p14:nvContentPartPr>
                <p14:xfrm>
                  <a:off x="5753197" y="3139400"/>
                  <a:ext cx="605520" cy="5133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744557" y="3130400"/>
                    <a:ext cx="623160" cy="53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14:cNvPr>
                  <p14:cNvContentPartPr/>
                  <p14:nvPr/>
                </p14:nvContentPartPr>
                <p14:xfrm>
                  <a:off x="5883157" y="3520280"/>
                  <a:ext cx="360" cy="3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4517" y="35116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14:cNvPr>
                  <p14:cNvContentPartPr/>
                  <p14:nvPr/>
                </p14:nvContentPartPr>
                <p14:xfrm>
                  <a:off x="6046237" y="3523160"/>
                  <a:ext cx="360" cy="3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37597" y="3514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14:cNvPr>
                  <p14:cNvContentPartPr/>
                  <p14:nvPr/>
                </p14:nvContentPartPr>
                <p14:xfrm>
                  <a:off x="6124717" y="3442160"/>
                  <a:ext cx="360" cy="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16077" y="3433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14:cNvPr>
                  <p14:cNvContentPartPr/>
                  <p14:nvPr/>
                </p14:nvContentPartPr>
                <p14:xfrm>
                  <a:off x="6161077" y="3347120"/>
                  <a:ext cx="360" cy="3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52437" y="33384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14:cNvPr>
                  <p14:cNvContentPartPr/>
                  <p14:nvPr/>
                </p14:nvContentPartPr>
                <p14:xfrm>
                  <a:off x="6234877" y="3242720"/>
                  <a:ext cx="360" cy="36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2623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14:cNvPr>
                  <p14:cNvContentPartPr/>
                  <p14:nvPr/>
                </p14:nvContentPartPr>
                <p14:xfrm>
                  <a:off x="6325597" y="3242720"/>
                  <a:ext cx="360" cy="3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695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14:cNvPr>
                  <p14:cNvContentPartPr/>
                  <p14:nvPr/>
                </p14:nvContentPartPr>
                <p14:xfrm>
                  <a:off x="6375997" y="3316520"/>
                  <a:ext cx="360" cy="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66997" y="3307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14:cNvPr>
                  <p14:cNvContentPartPr/>
                  <p14:nvPr/>
                </p14:nvContentPartPr>
                <p14:xfrm>
                  <a:off x="6339637" y="3487880"/>
                  <a:ext cx="360" cy="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30637" y="3479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14:cNvPr>
                  <p14:cNvContentPartPr/>
                  <p14:nvPr/>
                </p14:nvContentPartPr>
                <p14:xfrm>
                  <a:off x="6185197" y="3574640"/>
                  <a:ext cx="24120" cy="205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176557" y="3565640"/>
                    <a:ext cx="417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14:cNvPr>
                  <p14:cNvContentPartPr/>
                  <p14:nvPr/>
                </p14:nvContentPartPr>
                <p14:xfrm>
                  <a:off x="6087997" y="3604520"/>
                  <a:ext cx="63720" cy="234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079357" y="3595880"/>
                    <a:ext cx="813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14:cNvPr>
                  <p14:cNvContentPartPr/>
                  <p14:nvPr/>
                </p14:nvContentPartPr>
                <p14:xfrm>
                  <a:off x="5904037" y="370532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95397" y="3696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14:cNvPr>
                  <p14:cNvContentPartPr/>
                  <p14:nvPr/>
                </p14:nvContentPartPr>
                <p14:xfrm>
                  <a:off x="6028597" y="368336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19597" y="36743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14:cNvPr>
                  <p14:cNvContentPartPr/>
                  <p14:nvPr/>
                </p14:nvContentPartPr>
                <p14:xfrm>
                  <a:off x="5928157" y="3551240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19517" y="35426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14:cNvPr>
                  <p14:cNvContentPartPr/>
                  <p14:nvPr/>
                </p14:nvContentPartPr>
                <p14:xfrm>
                  <a:off x="6223357" y="3497960"/>
                  <a:ext cx="360" cy="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14357" y="348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14:cNvPr>
                  <p14:cNvContentPartPr/>
                  <p14:nvPr/>
                </p14:nvContentPartPr>
                <p14:xfrm>
                  <a:off x="6282757" y="3483200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74117" y="34745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14:cNvPr>
                  <p14:cNvContentPartPr/>
                  <p14:nvPr/>
                </p14:nvContentPartPr>
                <p14:xfrm>
                  <a:off x="6326317" y="3405440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7677" y="33968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14:cNvPr>
                  <p14:cNvContentPartPr/>
                  <p14:nvPr/>
                </p14:nvContentPartPr>
                <p14:xfrm>
                  <a:off x="6404437" y="3325520"/>
                  <a:ext cx="360" cy="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95437" y="3316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3DA9801-DC6C-18E1-A5CB-379E39174ACD}"/>
              </a:ext>
            </a:extLst>
          </p:cNvPr>
          <p:cNvGrpSpPr/>
          <p:nvPr/>
        </p:nvGrpSpPr>
        <p:grpSpPr>
          <a:xfrm>
            <a:off x="5892157" y="3948680"/>
            <a:ext cx="536400" cy="424800"/>
            <a:chOff x="5892157" y="3948680"/>
            <a:chExt cx="53640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14:cNvPr>
                <p14:cNvContentPartPr/>
                <p14:nvPr/>
              </p14:nvContentPartPr>
              <p14:xfrm>
                <a:off x="6198517" y="4050200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9877" y="4041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14:cNvPr>
                <p14:cNvContentPartPr/>
                <p14:nvPr/>
              </p14:nvContentPartPr>
              <p14:xfrm>
                <a:off x="6253237" y="4131560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4597" y="412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14:cNvPr>
                <p14:cNvContentPartPr/>
                <p14:nvPr/>
              </p14:nvContentPartPr>
              <p14:xfrm>
                <a:off x="6248197" y="4221560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197" y="4212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14:cNvPr>
                <p14:cNvContentPartPr/>
                <p14:nvPr/>
              </p14:nvContentPartPr>
              <p14:xfrm>
                <a:off x="5972077" y="437312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3437" y="4364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14:cNvPr>
                <p14:cNvContentPartPr/>
                <p14:nvPr/>
              </p14:nvContentPartPr>
              <p14:xfrm>
                <a:off x="5940037" y="42932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1037" y="428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14:cNvPr>
                <p14:cNvContentPartPr/>
                <p14:nvPr/>
              </p14:nvContentPartPr>
              <p14:xfrm>
                <a:off x="6421357" y="4336760"/>
                <a:ext cx="720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12717" y="432776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14:cNvPr>
                <p14:cNvContentPartPr/>
                <p14:nvPr/>
              </p14:nvContentPartPr>
              <p14:xfrm>
                <a:off x="6195637" y="4041920"/>
                <a:ext cx="1044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6997" y="4033280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14:cNvPr>
                <p14:cNvContentPartPr/>
                <p14:nvPr/>
              </p14:nvContentPartPr>
              <p14:xfrm>
                <a:off x="6065317" y="4219760"/>
                <a:ext cx="360" cy="3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6317" y="42107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14:cNvPr>
                <p14:cNvContentPartPr/>
                <p14:nvPr/>
              </p14:nvContentPartPr>
              <p14:xfrm>
                <a:off x="6133357" y="4226240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4357" y="4217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14:cNvPr>
                <p14:cNvContentPartPr/>
                <p14:nvPr/>
              </p14:nvContentPartPr>
              <p14:xfrm>
                <a:off x="6136597" y="4179800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7957" y="417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14:cNvPr>
                <p14:cNvContentPartPr/>
                <p14:nvPr/>
              </p14:nvContentPartPr>
              <p14:xfrm>
                <a:off x="5892157" y="4202840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3157" y="4194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14:cNvPr>
                <p14:cNvContentPartPr/>
                <p14:nvPr/>
              </p14:nvContentPartPr>
              <p14:xfrm>
                <a:off x="5933917" y="4247840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4917" y="4238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4C2CC96-9B14-17AA-B0AE-09EA8F6C9E73}"/>
                </a:ext>
              </a:extLst>
            </p:cNvPr>
            <p:cNvGrpSpPr/>
            <p:nvPr/>
          </p:nvGrpSpPr>
          <p:grpSpPr>
            <a:xfrm>
              <a:off x="6184837" y="4289960"/>
              <a:ext cx="12600" cy="18000"/>
              <a:chOff x="6184837" y="4289960"/>
              <a:chExt cx="12600" cy="1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14:cNvPr>
                  <p14:cNvContentPartPr/>
                  <p14:nvPr/>
                </p14:nvContentPartPr>
                <p14:xfrm>
                  <a:off x="6197077" y="4307600"/>
                  <a:ext cx="360" cy="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8077" y="429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14:cNvPr>
                  <p14:cNvContentPartPr/>
                  <p14:nvPr/>
                </p14:nvContentPartPr>
                <p14:xfrm>
                  <a:off x="6195637" y="4289960"/>
                  <a:ext cx="360" cy="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6997" y="4280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14:cNvPr>
                  <p14:cNvContentPartPr/>
                  <p14:nvPr/>
                </p14:nvContentPartPr>
                <p14:xfrm>
                  <a:off x="6184837" y="4306880"/>
                  <a:ext cx="360" cy="36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75837" y="4298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14:cNvPr>
                <p14:cNvContentPartPr/>
                <p14:nvPr/>
              </p14:nvContentPartPr>
              <p14:xfrm>
                <a:off x="6296797" y="3992600"/>
                <a:ext cx="27360" cy="30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87797" y="3983600"/>
                  <a:ext cx="45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14:cNvPr>
                <p14:cNvContentPartPr/>
                <p14:nvPr/>
              </p14:nvContentPartPr>
              <p14:xfrm>
                <a:off x="6217957" y="3948680"/>
                <a:ext cx="38880" cy="7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08957" y="3939680"/>
                  <a:ext cx="56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14:cNvPr>
                <p14:cNvContentPartPr/>
                <p14:nvPr/>
              </p14:nvContentPartPr>
              <p14:xfrm>
                <a:off x="6122557" y="3987200"/>
                <a:ext cx="36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3557" y="3978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14:cNvPr>
                <p14:cNvContentPartPr/>
                <p14:nvPr/>
              </p14:nvContentPartPr>
              <p14:xfrm>
                <a:off x="6237397" y="4067480"/>
                <a:ext cx="3600" cy="3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8757" y="40584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2D958DB-78C7-9DC6-96FC-1B0D07B8BF72}"/>
                </a:ext>
              </a:extLst>
            </p:cNvPr>
            <p:cNvGrpSpPr/>
            <p:nvPr/>
          </p:nvGrpSpPr>
          <p:grpSpPr>
            <a:xfrm>
              <a:off x="6295357" y="4180160"/>
              <a:ext cx="94680" cy="88920"/>
              <a:chOff x="6295357" y="4180160"/>
              <a:chExt cx="94680" cy="8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14:cNvPr>
                  <p14:cNvContentPartPr/>
                  <p14:nvPr/>
                </p14:nvContentPartPr>
                <p14:xfrm>
                  <a:off x="6382837" y="4264400"/>
                  <a:ext cx="360" cy="36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73837" y="42557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14:cNvPr>
                  <p14:cNvContentPartPr/>
                  <p14:nvPr/>
                </p14:nvContentPartPr>
                <p14:xfrm>
                  <a:off x="6389677" y="4198880"/>
                  <a:ext cx="360" cy="360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380677" y="419024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14:cNvPr>
                  <p14:cNvContentPartPr/>
                  <p14:nvPr/>
                </p14:nvContentPartPr>
                <p14:xfrm>
                  <a:off x="6295357" y="4180160"/>
                  <a:ext cx="20160" cy="2844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286357" y="4171160"/>
                    <a:ext cx="3780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14:cNvPr>
                  <p14:cNvContentPartPr/>
                  <p14:nvPr/>
                </p14:nvContentPartPr>
                <p14:xfrm>
                  <a:off x="6305077" y="4228400"/>
                  <a:ext cx="23760" cy="4068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96437" y="4219760"/>
                    <a:ext cx="41400" cy="58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14:cNvPr>
                <p14:cNvContentPartPr/>
                <p14:nvPr/>
              </p14:nvContentPartPr>
              <p14:xfrm>
                <a:off x="6081877" y="4347560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73237" y="4338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14:cNvPr>
                <p14:cNvContentPartPr/>
                <p14:nvPr/>
              </p14:nvContentPartPr>
              <p14:xfrm>
                <a:off x="6061717" y="4256120"/>
                <a:ext cx="360" cy="3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2717" y="4247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14:cNvPr>
                <p14:cNvContentPartPr/>
                <p14:nvPr/>
              </p14:nvContentPartPr>
              <p14:xfrm>
                <a:off x="5970277" y="4223000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1637" y="4214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14:cNvPr>
                <p14:cNvContentPartPr/>
                <p14:nvPr/>
              </p14:nvContentPartPr>
              <p14:xfrm>
                <a:off x="5946877" y="4171160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8237" y="416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5259E48-1DD7-E955-FF2D-5DA1B8A64215}"/>
                </a:ext>
              </a:extLst>
            </p:cNvPr>
            <p:cNvGrpSpPr/>
            <p:nvPr/>
          </p:nvGrpSpPr>
          <p:grpSpPr>
            <a:xfrm>
              <a:off x="5934637" y="4020680"/>
              <a:ext cx="202320" cy="116640"/>
              <a:chOff x="5934637" y="4020680"/>
              <a:chExt cx="202320" cy="116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14:cNvPr>
                  <p14:cNvContentPartPr/>
                  <p14:nvPr/>
                </p14:nvContentPartPr>
                <p14:xfrm>
                  <a:off x="6012037" y="4136960"/>
                  <a:ext cx="360" cy="3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03037" y="4127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14:cNvPr>
                  <p14:cNvContentPartPr/>
                  <p14:nvPr/>
                </p14:nvContentPartPr>
                <p14:xfrm>
                  <a:off x="5934637" y="4041920"/>
                  <a:ext cx="360" cy="360"/>
                </p14:xfrm>
              </p:contentPart>
            </mc:Choice>
            <mc:Fallback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25997" y="40332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14:cNvPr>
                  <p14:cNvContentPartPr/>
                  <p14:nvPr/>
                </p14:nvContentPartPr>
                <p14:xfrm>
                  <a:off x="6027157" y="4103120"/>
                  <a:ext cx="3600" cy="3600"/>
                </p14:xfrm>
              </p:contentPart>
            </mc:Choice>
            <mc:Fallback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18517" y="4094480"/>
                    <a:ext cx="212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14:cNvPr>
                  <p14:cNvContentPartPr/>
                  <p14:nvPr/>
                </p14:nvContentPartPr>
                <p14:xfrm>
                  <a:off x="6136597" y="4065680"/>
                  <a:ext cx="360" cy="36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27957" y="40570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14:cNvPr>
                  <p14:cNvContentPartPr/>
                  <p14:nvPr/>
                </p14:nvContentPartPr>
                <p14:xfrm>
                  <a:off x="6059917" y="4061000"/>
                  <a:ext cx="48960" cy="4032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050917" y="4052000"/>
                    <a:ext cx="6660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14:cNvPr>
                  <p14:cNvContentPartPr/>
                  <p14:nvPr/>
                </p14:nvContentPartPr>
                <p14:xfrm>
                  <a:off x="6090877" y="4020680"/>
                  <a:ext cx="360" cy="360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82237" y="4011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14:cNvPr>
                  <p14:cNvContentPartPr/>
                  <p14:nvPr/>
                </p14:nvContentPartPr>
                <p14:xfrm>
                  <a:off x="6077557" y="4020680"/>
                  <a:ext cx="14040" cy="360"/>
                </p14:xfrm>
              </p:contentPart>
            </mc:Choice>
            <mc:Fallback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068557" y="4011680"/>
                    <a:ext cx="316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14:cNvPr>
                  <p14:cNvContentPartPr/>
                  <p14:nvPr/>
                </p14:nvContentPartPr>
                <p14:xfrm>
                  <a:off x="5985397" y="4061720"/>
                  <a:ext cx="360" cy="360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976397" y="405272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14:cNvPr>
                  <p14:cNvContentPartPr/>
                  <p14:nvPr/>
                </p14:nvContentPartPr>
                <p14:xfrm>
                  <a:off x="5977117" y="4117160"/>
                  <a:ext cx="360" cy="36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8117" y="4108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14:cNvPr>
                  <p14:cNvContentPartPr/>
                  <p14:nvPr/>
                </p14:nvContentPartPr>
                <p14:xfrm>
                  <a:off x="5978557" y="4127960"/>
                  <a:ext cx="360" cy="36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9557" y="41193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CE497BE-96CA-E6F2-A261-B5054B5926B8}"/>
                </a:ext>
              </a:extLst>
            </p:cNvPr>
            <p:cNvGrpSpPr/>
            <p:nvPr/>
          </p:nvGrpSpPr>
          <p:grpSpPr>
            <a:xfrm>
              <a:off x="5978557" y="4273040"/>
              <a:ext cx="20520" cy="20520"/>
              <a:chOff x="5978557" y="4273040"/>
              <a:chExt cx="20520" cy="20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14:cNvPr>
                  <p14:cNvContentPartPr/>
                  <p14:nvPr/>
                </p14:nvContentPartPr>
                <p14:xfrm>
                  <a:off x="5978557" y="4273040"/>
                  <a:ext cx="3600" cy="1044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69557" y="4264040"/>
                    <a:ext cx="2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14:cNvPr>
                  <p14:cNvContentPartPr/>
                  <p14:nvPr/>
                </p14:nvContentPartPr>
                <p14:xfrm>
                  <a:off x="5998717" y="4293200"/>
                  <a:ext cx="360" cy="36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89717" y="42842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14:cNvPr>
                <p14:cNvContentPartPr/>
                <p14:nvPr/>
              </p14:nvContentPartPr>
              <p14:xfrm>
                <a:off x="6224437" y="4214000"/>
                <a:ext cx="360" cy="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15437" y="4205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6B8CD0F-D1E6-7205-2B45-4808470B4B85}"/>
                </a:ext>
              </a:extLst>
            </p:cNvPr>
            <p:cNvGrpSpPr/>
            <p:nvPr/>
          </p:nvGrpSpPr>
          <p:grpSpPr>
            <a:xfrm>
              <a:off x="6334237" y="4050560"/>
              <a:ext cx="83160" cy="104760"/>
              <a:chOff x="6334237" y="4050560"/>
              <a:chExt cx="83160" cy="10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14:cNvPr>
                  <p14:cNvContentPartPr/>
                  <p14:nvPr/>
                </p14:nvContentPartPr>
                <p14:xfrm>
                  <a:off x="6417037" y="4098800"/>
                  <a:ext cx="360" cy="36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408037" y="4090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14:cNvPr>
                  <p14:cNvContentPartPr/>
                  <p14:nvPr/>
                </p14:nvContentPartPr>
                <p14:xfrm>
                  <a:off x="6379957" y="4050560"/>
                  <a:ext cx="10440" cy="10440"/>
                </p14:xfrm>
              </p:contentPart>
            </mc:Choice>
            <mc:Fallback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371317" y="4041560"/>
                    <a:ext cx="280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14:cNvPr>
                  <p14:cNvContentPartPr/>
                  <p14:nvPr/>
                </p14:nvContentPartPr>
                <p14:xfrm>
                  <a:off x="6386077" y="4130120"/>
                  <a:ext cx="3600" cy="2412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77437" y="4121480"/>
                    <a:ext cx="212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14:cNvPr>
                  <p14:cNvContentPartPr/>
                  <p14:nvPr/>
                </p14:nvContentPartPr>
                <p14:xfrm>
                  <a:off x="6362677" y="4077920"/>
                  <a:ext cx="16920" cy="2880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354037" y="4069280"/>
                    <a:ext cx="345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14:cNvPr>
                  <p14:cNvContentPartPr/>
                  <p14:nvPr/>
                </p14:nvContentPartPr>
                <p14:xfrm>
                  <a:off x="6334237" y="4154960"/>
                  <a:ext cx="360" cy="36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25237" y="4145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14:cNvPr>
                <p14:cNvContentPartPr/>
                <p14:nvPr/>
              </p14:nvContentPartPr>
              <p14:xfrm>
                <a:off x="6270157" y="4070720"/>
                <a:ext cx="36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1157" y="4061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14:cNvPr>
                <p14:cNvContentPartPr/>
                <p14:nvPr/>
              </p14:nvContentPartPr>
              <p14:xfrm>
                <a:off x="6093037" y="4179080"/>
                <a:ext cx="3600" cy="3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4037" y="41700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14:cNvPr>
                <p14:cNvContentPartPr/>
                <p14:nvPr/>
              </p14:nvContentPartPr>
              <p14:xfrm>
                <a:off x="6255037" y="4264040"/>
                <a:ext cx="36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037" y="4255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1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(of the association; only applies to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Upward trend.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Downward trend.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Association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pattern or general trend (corresponds to random scatter).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23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(how strong the association is; how well the data fits the pattern; only applying this to linear relationships)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591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 Example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BFAA21F-4EFE-FCFF-C6F1-2DBA5DCC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80" y="1661164"/>
            <a:ext cx="2197100" cy="261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AE597-1B2A-BE2C-C2DA-EA02B965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50" y="1943739"/>
            <a:ext cx="3787927" cy="2313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90C1C-83DD-E386-264B-5D1F21521353}"/>
              </a:ext>
            </a:extLst>
          </p:cNvPr>
          <p:cNvSpPr txBox="1"/>
          <p:nvPr/>
        </p:nvSpPr>
        <p:spPr>
          <a:xfrm>
            <a:off x="5372624" y="14157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4CA5-B433-3303-BDD0-F3F8655EA393}"/>
              </a:ext>
            </a:extLst>
          </p:cNvPr>
          <p:cNvSpPr txBox="1"/>
          <p:nvPr/>
        </p:nvSpPr>
        <p:spPr>
          <a:xfrm>
            <a:off x="4411744" y="224582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81648-EEEC-8B60-CFFF-67E856929DCC}"/>
              </a:ext>
            </a:extLst>
          </p:cNvPr>
          <p:cNvSpPr txBox="1"/>
          <p:nvPr/>
        </p:nvSpPr>
        <p:spPr>
          <a:xfrm>
            <a:off x="5612690" y="224582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(+/-)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C6821-B07C-97F2-20A5-54B31F428A1A}"/>
              </a:ext>
            </a:extLst>
          </p:cNvPr>
          <p:cNvSpPr txBox="1"/>
          <p:nvPr/>
        </p:nvSpPr>
        <p:spPr>
          <a:xfrm>
            <a:off x="6602495" y="221517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(strong)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262ED-A041-E35C-7476-0641ADF7C0DD}"/>
              </a:ext>
            </a:extLst>
          </p:cNvPr>
          <p:cNvSpPr txBox="1"/>
          <p:nvPr/>
        </p:nvSpPr>
        <p:spPr>
          <a:xfrm>
            <a:off x="4411744" y="261620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786AA-4C36-23C6-05BD-FC9D8C81EB48}"/>
              </a:ext>
            </a:extLst>
          </p:cNvPr>
          <p:cNvSpPr txBox="1"/>
          <p:nvPr/>
        </p:nvSpPr>
        <p:spPr>
          <a:xfrm>
            <a:off x="4411743" y="308409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93475-7EC9-D709-5755-15687AC443AD}"/>
              </a:ext>
            </a:extLst>
          </p:cNvPr>
          <p:cNvSpPr txBox="1"/>
          <p:nvPr/>
        </p:nvSpPr>
        <p:spPr>
          <a:xfrm>
            <a:off x="4297695" y="34984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Roughly 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95C54-A0EE-E69E-147C-407F001F69C7}"/>
              </a:ext>
            </a:extLst>
          </p:cNvPr>
          <p:cNvSpPr txBox="1"/>
          <p:nvPr/>
        </p:nvSpPr>
        <p:spPr>
          <a:xfrm>
            <a:off x="4211368" y="388791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scatter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6E79A-689B-FFC6-5A72-9D77F3779939}"/>
              </a:ext>
            </a:extLst>
          </p:cNvPr>
          <p:cNvSpPr txBox="1"/>
          <p:nvPr/>
        </p:nvSpPr>
        <p:spPr>
          <a:xfrm>
            <a:off x="5460193" y="393404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association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0A106-75AE-BEB0-A1E7-BE51DB143868}"/>
              </a:ext>
            </a:extLst>
          </p:cNvPr>
          <p:cNvSpPr txBox="1"/>
          <p:nvPr/>
        </p:nvSpPr>
        <p:spPr>
          <a:xfrm>
            <a:off x="5562263" y="34954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BD7CA-0203-1EEE-70C1-23C8389E8114}"/>
              </a:ext>
            </a:extLst>
          </p:cNvPr>
          <p:cNvSpPr txBox="1"/>
          <p:nvPr/>
        </p:nvSpPr>
        <p:spPr>
          <a:xfrm>
            <a:off x="5562263" y="309117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55D88-918D-F360-6954-7A3A32BB50D1}"/>
              </a:ext>
            </a:extLst>
          </p:cNvPr>
          <p:cNvSpPr txBox="1"/>
          <p:nvPr/>
        </p:nvSpPr>
        <p:spPr>
          <a:xfrm>
            <a:off x="5552979" y="2666763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7EE01-87D0-0ABC-71B8-FEC757488921}"/>
              </a:ext>
            </a:extLst>
          </p:cNvPr>
          <p:cNvSpPr txBox="1"/>
          <p:nvPr/>
        </p:nvSpPr>
        <p:spPr>
          <a:xfrm>
            <a:off x="6674204" y="26315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6C955-D267-9EA0-B931-06214487F204}"/>
              </a:ext>
            </a:extLst>
          </p:cNvPr>
          <p:cNvSpPr txBox="1"/>
          <p:nvPr/>
        </p:nvSpPr>
        <p:spPr>
          <a:xfrm>
            <a:off x="6674204" y="306293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B2B48-F6FA-3E6E-742E-0E359B9379A2}"/>
              </a:ext>
            </a:extLst>
          </p:cNvPr>
          <p:cNvSpPr txBox="1"/>
          <p:nvPr/>
        </p:nvSpPr>
        <p:spPr>
          <a:xfrm>
            <a:off x="6674204" y="34862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B1395-36B8-F897-59A3-DE20978D4AE4}"/>
              </a:ext>
            </a:extLst>
          </p:cNvPr>
          <p:cNvSpPr txBox="1"/>
          <p:nvPr/>
        </p:nvSpPr>
        <p:spPr>
          <a:xfrm>
            <a:off x="6691186" y="390961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weak</a:t>
            </a:r>
          </a:p>
        </p:txBody>
      </p:sp>
    </p:spTree>
    <p:extLst>
      <p:ext uri="{BB962C8B-B14F-4D97-AF65-F5344CB8AC3E}">
        <p14:creationId xmlns:p14="http://schemas.microsoft.com/office/powerpoint/2010/main" val="171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916</Words>
  <Application>Microsoft Macintosh PowerPoint</Application>
  <PresentationFormat>On-screen Show (16:9)</PresentationFormat>
  <Paragraphs>181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Condensed Light</vt:lpstr>
      <vt:lpstr>Arvo</vt:lpstr>
      <vt:lpstr>Roboto Condensed</vt:lpstr>
      <vt:lpstr>Arial</vt:lpstr>
      <vt:lpstr>Calibri</vt:lpstr>
      <vt:lpstr>Cambria Math</vt:lpstr>
      <vt:lpstr>Salerio template</vt:lpstr>
      <vt:lpstr>8.5 Linear Regression</vt:lpstr>
      <vt:lpstr>Goals for the Day</vt:lpstr>
      <vt:lpstr>Scatterplots</vt:lpstr>
      <vt:lpstr>Scatterplots</vt:lpstr>
      <vt:lpstr>Scatterplots</vt:lpstr>
      <vt:lpstr>Interpreting Scatterplots</vt:lpstr>
      <vt:lpstr>Interpreting Scatterplots</vt:lpstr>
      <vt:lpstr>Interpreting Scatterplots</vt:lpstr>
      <vt:lpstr>Interpreting Scatterplots Example</vt:lpstr>
      <vt:lpstr>Correlation</vt:lpstr>
      <vt:lpstr>Correlation</vt:lpstr>
      <vt:lpstr>Correlation</vt:lpstr>
      <vt:lpstr>Using Your  Calculator</vt:lpstr>
      <vt:lpstr>Using Your Calculator</vt:lpstr>
      <vt:lpstr>Using Your Calculator</vt:lpstr>
      <vt:lpstr>Regression</vt:lpstr>
      <vt:lpstr>Regression</vt:lpstr>
      <vt:lpstr>Regression</vt:lpstr>
      <vt:lpstr>Regression</vt:lpstr>
      <vt:lpstr>Regression</vt:lpstr>
      <vt:lpstr>Regression</vt:lpstr>
      <vt:lpstr>Full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10</cp:revision>
  <dcterms:modified xsi:type="dcterms:W3CDTF">2023-11-01T03:42:56Z</dcterms:modified>
</cp:coreProperties>
</file>