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344" r:id="rId5"/>
    <p:sldId id="417" r:id="rId6"/>
    <p:sldId id="260" r:id="rId7"/>
    <p:sldId id="319" r:id="rId8"/>
    <p:sldId id="418" r:id="rId9"/>
    <p:sldId id="419" r:id="rId10"/>
    <p:sldId id="262" r:id="rId11"/>
    <p:sldId id="408" r:id="rId12"/>
    <p:sldId id="416" r:id="rId13"/>
  </p:sldIdLst>
  <p:sldSz cx="9144000" cy="5143500" type="screen16x9"/>
  <p:notesSz cx="6858000" cy="9144000"/>
  <p:embeddedFontLst>
    <p:embeddedFont>
      <p:font typeface="Arvo" panose="02000000000000000000" pitchFamily="2" charset="77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832"/>
  </p:normalViewPr>
  <p:slideViewPr>
    <p:cSldViewPr snapToGrid="0">
      <p:cViewPr varScale="1">
        <p:scale>
          <a:sx n="157" d="100"/>
          <a:sy n="15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8.4 The Normal</a:t>
            </a:r>
            <a:br>
              <a:rPr lang="en-US" sz="3200" dirty="0"/>
            </a:br>
            <a:r>
              <a:rPr lang="en-US" sz="3200" dirty="0"/>
              <a:t>Distribution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Probabilities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Finding probabilities based on the Normal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891EEEF-A71B-099A-81CF-C3335B8B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pPr lvl="0"/>
            <a:r>
              <a:rPr lang="en-US" sz="2000" dirty="0"/>
              <a:t>Handout: Normal Distribution Table</a:t>
            </a:r>
          </a:p>
          <a:p>
            <a:pPr lvl="1"/>
            <a:r>
              <a:rPr lang="en-US" sz="2000" dirty="0"/>
              <a:t>Use the handout to </a:t>
            </a:r>
            <a:r>
              <a:rPr lang="en-US" sz="2000" u="sng" dirty="0"/>
              <a:t>convert z-scores</a:t>
            </a:r>
            <a:r>
              <a:rPr lang="en-US" sz="2000" dirty="0"/>
              <a:t> to </a:t>
            </a:r>
            <a:r>
              <a:rPr lang="en-US" sz="2000" u="sng" dirty="0"/>
              <a:t>percentiles</a:t>
            </a:r>
            <a:r>
              <a:rPr lang="en-US" sz="2000" dirty="0"/>
              <a:t> (“left probabilities”).</a:t>
            </a:r>
          </a:p>
          <a:p>
            <a:pPr lvl="1"/>
            <a:r>
              <a:rPr lang="en-US" sz="2000" dirty="0"/>
              <a:t>ALWAYS gives probability LESS THAN Z: P(Z &lt; z).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1800" dirty="0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7161837-C378-DDEC-5D48-83A6FD59D9FC}"/>
              </a:ext>
            </a:extLst>
          </p:cNvPr>
          <p:cNvSpPr/>
          <p:nvPr/>
        </p:nvSpPr>
        <p:spPr>
          <a:xfrm>
            <a:off x="944975" y="2592109"/>
            <a:ext cx="559558" cy="46402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BE75C6-D3F6-A1A5-9E5A-1A8BA1B52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36" y="3242762"/>
            <a:ext cx="2897208" cy="17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208702-47AD-6B4D-9C63-2C7035258399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3" name="Google Shape;272;p18">
              <a:extLst>
                <a:ext uri="{FF2B5EF4-FFF2-40B4-BE49-F238E27FC236}">
                  <a16:creationId xmlns:a16="http://schemas.microsoft.com/office/drawing/2014/main" id="{2FBAAD9C-7E12-E74F-8D3A-B973E075AFD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281;p18">
              <a:extLst>
                <a:ext uri="{FF2B5EF4-FFF2-40B4-BE49-F238E27FC236}">
                  <a16:creationId xmlns:a16="http://schemas.microsoft.com/office/drawing/2014/main" id="{EA09006B-7383-CA4D-92AA-72B84F264A5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283;p18">
              <a:extLst>
                <a:ext uri="{FF2B5EF4-FFF2-40B4-BE49-F238E27FC236}">
                  <a16:creationId xmlns:a16="http://schemas.microsoft.com/office/drawing/2014/main" id="{3CA5CC00-0AE9-4B48-8FE8-97B42D0649D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4294484" cy="558787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Left Probability = Table (directly)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8D48126-6187-2EC0-F5EF-29043949FB1F}"/>
              </a:ext>
            </a:extLst>
          </p:cNvPr>
          <p:cNvSpPr txBox="1">
            <a:spLocks/>
          </p:cNvSpPr>
          <p:nvPr/>
        </p:nvSpPr>
        <p:spPr>
          <a:xfrm>
            <a:off x="577767" y="2129051"/>
            <a:ext cx="4635678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Right Probability = 1 – Left  (table)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7345346-D391-FA1C-8112-EE5116A85AF1}"/>
              </a:ext>
            </a:extLst>
          </p:cNvPr>
          <p:cNvSpPr txBox="1"/>
          <p:nvPr/>
        </p:nvSpPr>
        <p:spPr>
          <a:xfrm>
            <a:off x="6786248" y="1187164"/>
            <a:ext cx="1988404" cy="766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Draw, Label and Shade curve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384B4D2C-5F8D-AED6-CCCA-3E4C9C4DABDF}"/>
              </a:ext>
            </a:extLst>
          </p:cNvPr>
          <p:cNvSpPr/>
          <p:nvPr/>
        </p:nvSpPr>
        <p:spPr>
          <a:xfrm>
            <a:off x="6306675" y="1323833"/>
            <a:ext cx="380728" cy="42308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CDC4FD6-1BF5-BFA4-2264-0041458F6869}"/>
              </a:ext>
            </a:extLst>
          </p:cNvPr>
          <p:cNvSpPr txBox="1">
            <a:spLocks/>
          </p:cNvSpPr>
          <p:nvPr/>
        </p:nvSpPr>
        <p:spPr>
          <a:xfrm>
            <a:off x="577766" y="2687838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Between Probability = Left Z</a:t>
            </a:r>
            <a:r>
              <a:rPr lang="en-US" sz="2000" b="1" baseline="-25000" dirty="0"/>
              <a:t>2</a:t>
            </a:r>
            <a:r>
              <a:rPr lang="en-US" sz="2000" b="1" dirty="0"/>
              <a:t> – Left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3C2A8CB-8990-B781-26F5-B3E5549968C9}"/>
              </a:ext>
            </a:extLst>
          </p:cNvPr>
          <p:cNvSpPr txBox="1">
            <a:spLocks/>
          </p:cNvSpPr>
          <p:nvPr/>
        </p:nvSpPr>
        <p:spPr>
          <a:xfrm>
            <a:off x="577765" y="3261005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Outside Probability = Left Z</a:t>
            </a:r>
            <a:r>
              <a:rPr lang="en-US" sz="2000" b="1" baseline="-25000" dirty="0"/>
              <a:t>1</a:t>
            </a:r>
            <a:r>
              <a:rPr lang="en-US" sz="2000" b="1" dirty="0"/>
              <a:t> + Right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Z-scores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Distribution Properties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 probabilities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294495" cy="3217457"/>
          </a:xfrm>
        </p:spPr>
        <p:txBody>
          <a:bodyPr anchor="t"/>
          <a:lstStyle/>
          <a:p>
            <a:pPr lvl="0"/>
            <a:r>
              <a:rPr lang="en-US" sz="1600" b="1" dirty="0"/>
              <a:t>It’s a symmetric, unimodal and </a:t>
            </a:r>
            <a:r>
              <a:rPr lang="en-US" sz="1600" b="1" u="sng" dirty="0"/>
              <a:t>bell-shaped</a:t>
            </a:r>
            <a:r>
              <a:rPr lang="en-US" sz="1600" b="1" dirty="0"/>
              <a:t> distribution</a:t>
            </a:r>
          </a:p>
          <a:p>
            <a:pPr marL="76200" lvl="0" indent="0">
              <a:buNone/>
            </a:pPr>
            <a:r>
              <a:rPr lang="en-US" sz="1600" b="1" dirty="0">
                <a:sym typeface="Wingdings" pitchFamily="2" charset="2"/>
              </a:rPr>
              <a:t>        </a:t>
            </a:r>
            <a:r>
              <a:rPr lang="en-US" sz="1600" b="1" dirty="0"/>
              <a:t> which implies mean = median = mode.</a:t>
            </a:r>
          </a:p>
          <a:p>
            <a:pPr lvl="0"/>
            <a:r>
              <a:rPr lang="en-US" sz="1600" b="1" dirty="0"/>
              <a:t>Total area under curve (</a:t>
            </a:r>
            <a:r>
              <a:rPr lang="en-US" sz="1600" b="1" u="sng" dirty="0"/>
              <a:t>probability</a:t>
            </a:r>
            <a:r>
              <a:rPr lang="en-US" sz="1600" b="1" dirty="0"/>
              <a:t>) is equal to </a:t>
            </a:r>
            <a:r>
              <a:rPr lang="en-US" sz="1600" b="1" u="sng" dirty="0"/>
              <a:t>1 = 100%.</a:t>
            </a:r>
          </a:p>
          <a:p>
            <a:pPr lvl="0"/>
            <a:r>
              <a:rPr lang="en-US" sz="1600" b="1" dirty="0"/>
              <a:t>Completely described by its mean 𝜇 (location) and standard deviation 𝞂 (spread).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B7BF09-37AC-0D17-20EF-13D3AE0FC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1" y="1547482"/>
            <a:ext cx="3370051" cy="194986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340D23A-0311-F09B-8B74-3086C8EAA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99" y="830961"/>
            <a:ext cx="857885" cy="4832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9CFCCF2-9A1D-4B7C-C3D7-AE01DF7BA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4" y="3413066"/>
            <a:ext cx="4872622" cy="15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use the normal curve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8861784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normal distribution allows us to find any probability, not just for points that lie exactly 1, 2, or 3 standard deviations (“steps”) away from the mean like with the empirical rule!</a:t>
            </a:r>
          </a:p>
          <a:p>
            <a:pPr lvl="0"/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87414-D0F8-A334-4679-798F8D43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25" y="2795457"/>
            <a:ext cx="4385316" cy="23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Z-scores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Z-scores (“Standard” scores in Hawkes Certify)</a:t>
            </a:r>
          </a:p>
          <a:p>
            <a:r>
              <a:rPr lang="en-US" sz="2000" dirty="0"/>
              <a:t>Definition: A </a:t>
            </a:r>
            <a:r>
              <a:rPr lang="en-US" sz="2000" b="1" dirty="0"/>
              <a:t>z-score</a:t>
            </a:r>
            <a:r>
              <a:rPr lang="en-US" sz="2000" dirty="0"/>
              <a:t> </a:t>
            </a:r>
            <a:r>
              <a:rPr lang="en-US" sz="2000" u="sng" dirty="0"/>
              <a:t>standardizes</a:t>
            </a:r>
            <a:r>
              <a:rPr lang="en-US" sz="2000" dirty="0"/>
              <a:t> observations based on the </a:t>
            </a:r>
            <a:r>
              <a:rPr lang="en-US" sz="2000" u="sng" dirty="0"/>
              <a:t>mean</a:t>
            </a:r>
            <a:r>
              <a:rPr lang="en-US" sz="2000" dirty="0"/>
              <a:t> (center) and </a:t>
            </a:r>
            <a:r>
              <a:rPr lang="en-US" sz="2000" u="sng" dirty="0"/>
              <a:t>standard deviation</a:t>
            </a:r>
            <a:r>
              <a:rPr lang="en-US" sz="2000" dirty="0"/>
              <a:t> (spread) of the distribution</a:t>
            </a:r>
          </a:p>
          <a:p>
            <a:pPr lvl="1"/>
            <a:r>
              <a:rPr lang="en-US" sz="2000" dirty="0"/>
              <a:t>Allows for comparisons on different scales.</a:t>
            </a:r>
          </a:p>
          <a:p>
            <a:pPr lvl="1"/>
            <a:r>
              <a:rPr lang="en-US" sz="2000" dirty="0"/>
              <a:t>Ex) ACT vs SAT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/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𝑜𝑏𝑠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𝑑𝑒𝑣</m:t>
                        </m:r>
                      </m:den>
                    </m:f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blipFill>
                <a:blip r:embed="rId3"/>
                <a:stretch>
                  <a:fillRect l="-1079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Interpretation: A z-score tells us </a:t>
            </a:r>
            <a:r>
              <a:rPr lang="en-US" sz="2000" u="sng" dirty="0"/>
              <a:t>how many standard deviations</a:t>
            </a:r>
            <a:r>
              <a:rPr lang="en-US" sz="2000" dirty="0"/>
              <a:t> an observation is </a:t>
            </a:r>
            <a:r>
              <a:rPr lang="en-US" sz="2000" u="sng" dirty="0"/>
              <a:t>away from the mean</a:t>
            </a:r>
            <a:r>
              <a:rPr lang="en-US" sz="2000" dirty="0"/>
              <a:t>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37595-A98C-0727-9AFB-967A96359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5"/>
          <a:stretch/>
        </p:blipFill>
        <p:spPr bwMode="auto">
          <a:xfrm>
            <a:off x="651721" y="2944871"/>
            <a:ext cx="6142854" cy="1636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83FC17A-B2B5-226F-8F34-2F7BEE5EFEAF}"/>
              </a:ext>
            </a:extLst>
          </p:cNvPr>
          <p:cNvGrpSpPr/>
          <p:nvPr/>
        </p:nvGrpSpPr>
        <p:grpSpPr>
          <a:xfrm>
            <a:off x="6306675" y="1801504"/>
            <a:ext cx="1222314" cy="704902"/>
            <a:chOff x="6306675" y="1801504"/>
            <a:chExt cx="1222314" cy="7049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B05CBD-CFBC-EEFD-003C-3FCC15545573}"/>
                </a:ext>
              </a:extLst>
            </p:cNvPr>
            <p:cNvSpPr txBox="1"/>
            <p:nvPr/>
          </p:nvSpPr>
          <p:spPr>
            <a:xfrm>
              <a:off x="6754418" y="21986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C4FB27-7965-61A3-3A27-84158F794BD7}"/>
                </a:ext>
              </a:extLst>
            </p:cNvPr>
            <p:cNvCxnSpPr/>
            <p:nvPr/>
          </p:nvCxnSpPr>
          <p:spPr>
            <a:xfrm>
              <a:off x="6306675" y="1801504"/>
              <a:ext cx="487900" cy="39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B55FB-A2D9-F97C-ED88-1A3E87D5B000}"/>
              </a:ext>
            </a:extLst>
          </p:cNvPr>
          <p:cNvGrpSpPr/>
          <p:nvPr/>
        </p:nvGrpSpPr>
        <p:grpSpPr>
          <a:xfrm>
            <a:off x="3534003" y="4629029"/>
            <a:ext cx="3310527" cy="315600"/>
            <a:chOff x="3534003" y="4629029"/>
            <a:chExt cx="3310527" cy="315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5B94BA-8CF8-0E31-9382-50DE829A0ECA}"/>
                </a:ext>
              </a:extLst>
            </p:cNvPr>
            <p:cNvSpPr txBox="1"/>
            <p:nvPr/>
          </p:nvSpPr>
          <p:spPr>
            <a:xfrm>
              <a:off x="4926842" y="462902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D8473E-766F-AA68-DAAF-1BB0B234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58746" y="4794300"/>
              <a:ext cx="45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42C08E-E2C9-BD21-7AF9-8029CBC5B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6714" y="4784406"/>
              <a:ext cx="468352" cy="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12BE5-7A9C-70EE-1A03-32293CFE28F3}"/>
                </a:ext>
              </a:extLst>
            </p:cNvPr>
            <p:cNvSpPr txBox="1"/>
            <p:nvPr/>
          </p:nvSpPr>
          <p:spPr>
            <a:xfrm>
              <a:off x="3534003" y="4636500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– below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B1D00-179B-4E9A-A3B1-746B5E2D896B}"/>
                </a:ext>
              </a:extLst>
            </p:cNvPr>
            <p:cNvSpPr txBox="1"/>
            <p:nvPr/>
          </p:nvSpPr>
          <p:spPr>
            <a:xfrm>
              <a:off x="6018663" y="463685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1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 Examples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data set with the stated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find the standard score (z score) corresponding to the given observation,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</m:t>
                    </m:r>
                  </m:oMath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=100,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=16,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r>
                  <a:rPr lang="en-US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Whic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observation is further from the mean relatively?</a:t>
                </a:r>
              </a:p>
              <a:p>
                <a:pPr marL="457200" lvl="1">
                  <a:spcBef>
                    <a:spcPts val="600"/>
                  </a:spcBef>
                  <a:buFont typeface="Roboto Condensed Light"/>
                  <a:buChar char="▰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t="-117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/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17 −8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F019223-E87C-CDC6-1FB3-1387CE8C887C}"/>
              </a:ext>
            </a:extLst>
          </p:cNvPr>
          <p:cNvSpPr txBox="1"/>
          <p:nvPr/>
        </p:nvSpPr>
        <p:spPr>
          <a:xfrm>
            <a:off x="3198647" y="269534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/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80 −100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8BE3B6-A2DC-F051-E347-53FFEDB8FB6D}"/>
              </a:ext>
            </a:extLst>
          </p:cNvPr>
          <p:cNvSpPr txBox="1"/>
          <p:nvPr/>
        </p:nvSpPr>
        <p:spPr>
          <a:xfrm>
            <a:off x="3560475" y="3712164"/>
            <a:ext cx="11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5019F-B90A-6650-E77B-D3E5F1DE4CFE}"/>
              </a:ext>
            </a:extLst>
          </p:cNvPr>
          <p:cNvSpPr txBox="1"/>
          <p:nvPr/>
        </p:nvSpPr>
        <p:spPr>
          <a:xfrm>
            <a:off x="1578873" y="4676743"/>
            <a:ext cx="342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 because z = 3 is a “larger” value</a:t>
            </a:r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393</Words>
  <Application>Microsoft Macintosh PowerPoint</Application>
  <PresentationFormat>On-screen Show (16:9)</PresentationFormat>
  <Paragraphs>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 Light</vt:lpstr>
      <vt:lpstr>Arvo</vt:lpstr>
      <vt:lpstr>Roboto Condensed</vt:lpstr>
      <vt:lpstr>Arial</vt:lpstr>
      <vt:lpstr>Calibri</vt:lpstr>
      <vt:lpstr>Cambria Math</vt:lpstr>
      <vt:lpstr>Salerio template</vt:lpstr>
      <vt:lpstr>8.4 The Normal Distribution</vt:lpstr>
      <vt:lpstr>Goals for the Day</vt:lpstr>
      <vt:lpstr>Normal Distribution Properties</vt:lpstr>
      <vt:lpstr>Normal Distribution Properties</vt:lpstr>
      <vt:lpstr>How we use the normal curve</vt:lpstr>
      <vt:lpstr>Z-scores</vt:lpstr>
      <vt:lpstr>Z-scores</vt:lpstr>
      <vt:lpstr>Z-scores</vt:lpstr>
      <vt:lpstr>Z-scores Examples</vt:lpstr>
      <vt:lpstr>Finding Probabilities</vt:lpstr>
      <vt:lpstr>Finding probabilities based on the Normal Distribution </vt:lpstr>
      <vt:lpstr>Different Types of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9</cp:revision>
  <dcterms:modified xsi:type="dcterms:W3CDTF">2023-11-01T02:19:35Z</dcterms:modified>
</cp:coreProperties>
</file>