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536"/>
  </p:normalViewPr>
  <p:slideViewPr>
    <p:cSldViewPr snapToGrid="0">
      <p:cViewPr varScale="1">
        <p:scale>
          <a:sx n="88" d="100"/>
          <a:sy n="88" d="100"/>
        </p:scale>
        <p:origin x="9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4E50D-3326-FFD4-4FB9-CD481E3119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5E48F1-C6C1-AF6B-662D-EC754408CA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84125A-FD59-82DB-55CF-7261020C9E03}"/>
              </a:ext>
            </a:extLst>
          </p:cNvPr>
          <p:cNvSpPr>
            <a:spLocks noGrp="1"/>
          </p:cNvSpPr>
          <p:nvPr>
            <p:ph type="dt" sz="half" idx="10"/>
          </p:nvPr>
        </p:nvSpPr>
        <p:spPr/>
        <p:txBody>
          <a:bodyPr/>
          <a:lstStyle/>
          <a:p>
            <a:fld id="{8A78783D-4064-3C4F-A52B-9DDF7E6B4FBE}" type="datetimeFigureOut">
              <a:rPr lang="en-US" smtClean="0"/>
              <a:t>4/12/23</a:t>
            </a:fld>
            <a:endParaRPr lang="en-US"/>
          </a:p>
        </p:txBody>
      </p:sp>
      <p:sp>
        <p:nvSpPr>
          <p:cNvPr id="5" name="Footer Placeholder 4">
            <a:extLst>
              <a:ext uri="{FF2B5EF4-FFF2-40B4-BE49-F238E27FC236}">
                <a16:creationId xmlns:a16="http://schemas.microsoft.com/office/drawing/2014/main" id="{6B0EB6B3-FB4A-D680-81BD-AE9D61F530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708B08-DC64-D0A9-1444-AE521131255C}"/>
              </a:ext>
            </a:extLst>
          </p:cNvPr>
          <p:cNvSpPr>
            <a:spLocks noGrp="1"/>
          </p:cNvSpPr>
          <p:nvPr>
            <p:ph type="sldNum" sz="quarter" idx="12"/>
          </p:nvPr>
        </p:nvSpPr>
        <p:spPr/>
        <p:txBody>
          <a:bodyPr/>
          <a:lstStyle/>
          <a:p>
            <a:fld id="{905EE166-84B2-564E-9873-139B907698A1}" type="slidenum">
              <a:rPr lang="en-US" smtClean="0"/>
              <a:t>‹#›</a:t>
            </a:fld>
            <a:endParaRPr lang="en-US"/>
          </a:p>
        </p:txBody>
      </p:sp>
    </p:spTree>
    <p:extLst>
      <p:ext uri="{BB962C8B-B14F-4D97-AF65-F5344CB8AC3E}">
        <p14:creationId xmlns:p14="http://schemas.microsoft.com/office/powerpoint/2010/main" val="2508903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10979-E6FB-F7B1-FB10-93E97123D0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87ED09-90A7-531E-C565-5AFD169C97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96DE6C-85D3-26F7-CEE1-25495FD927F6}"/>
              </a:ext>
            </a:extLst>
          </p:cNvPr>
          <p:cNvSpPr>
            <a:spLocks noGrp="1"/>
          </p:cNvSpPr>
          <p:nvPr>
            <p:ph type="dt" sz="half" idx="10"/>
          </p:nvPr>
        </p:nvSpPr>
        <p:spPr/>
        <p:txBody>
          <a:bodyPr/>
          <a:lstStyle/>
          <a:p>
            <a:fld id="{8A78783D-4064-3C4F-A52B-9DDF7E6B4FBE}" type="datetimeFigureOut">
              <a:rPr lang="en-US" smtClean="0"/>
              <a:t>4/12/23</a:t>
            </a:fld>
            <a:endParaRPr lang="en-US"/>
          </a:p>
        </p:txBody>
      </p:sp>
      <p:sp>
        <p:nvSpPr>
          <p:cNvPr id="5" name="Footer Placeholder 4">
            <a:extLst>
              <a:ext uri="{FF2B5EF4-FFF2-40B4-BE49-F238E27FC236}">
                <a16:creationId xmlns:a16="http://schemas.microsoft.com/office/drawing/2014/main" id="{63BF26B9-E839-41D1-0FFE-70AE28889F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2D767-0473-6E6C-83EC-150543C17E67}"/>
              </a:ext>
            </a:extLst>
          </p:cNvPr>
          <p:cNvSpPr>
            <a:spLocks noGrp="1"/>
          </p:cNvSpPr>
          <p:nvPr>
            <p:ph type="sldNum" sz="quarter" idx="12"/>
          </p:nvPr>
        </p:nvSpPr>
        <p:spPr/>
        <p:txBody>
          <a:bodyPr/>
          <a:lstStyle/>
          <a:p>
            <a:fld id="{905EE166-84B2-564E-9873-139B907698A1}" type="slidenum">
              <a:rPr lang="en-US" smtClean="0"/>
              <a:t>‹#›</a:t>
            </a:fld>
            <a:endParaRPr lang="en-US"/>
          </a:p>
        </p:txBody>
      </p:sp>
    </p:spTree>
    <p:extLst>
      <p:ext uri="{BB962C8B-B14F-4D97-AF65-F5344CB8AC3E}">
        <p14:creationId xmlns:p14="http://schemas.microsoft.com/office/powerpoint/2010/main" val="3644346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5A3244-A152-CD5A-FC6A-AF2ED798A1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02A2D8-948F-8DCF-9EF5-39619FC881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542556-3DBD-2BC5-5C37-E9B85252BD3B}"/>
              </a:ext>
            </a:extLst>
          </p:cNvPr>
          <p:cNvSpPr>
            <a:spLocks noGrp="1"/>
          </p:cNvSpPr>
          <p:nvPr>
            <p:ph type="dt" sz="half" idx="10"/>
          </p:nvPr>
        </p:nvSpPr>
        <p:spPr/>
        <p:txBody>
          <a:bodyPr/>
          <a:lstStyle/>
          <a:p>
            <a:fld id="{8A78783D-4064-3C4F-A52B-9DDF7E6B4FBE}" type="datetimeFigureOut">
              <a:rPr lang="en-US" smtClean="0"/>
              <a:t>4/12/23</a:t>
            </a:fld>
            <a:endParaRPr lang="en-US"/>
          </a:p>
        </p:txBody>
      </p:sp>
      <p:sp>
        <p:nvSpPr>
          <p:cNvPr id="5" name="Footer Placeholder 4">
            <a:extLst>
              <a:ext uri="{FF2B5EF4-FFF2-40B4-BE49-F238E27FC236}">
                <a16:creationId xmlns:a16="http://schemas.microsoft.com/office/drawing/2014/main" id="{6D8B517C-9AB0-B19F-9744-8A3C2B059F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436700-A417-A247-E8E7-C88E20174F41}"/>
              </a:ext>
            </a:extLst>
          </p:cNvPr>
          <p:cNvSpPr>
            <a:spLocks noGrp="1"/>
          </p:cNvSpPr>
          <p:nvPr>
            <p:ph type="sldNum" sz="quarter" idx="12"/>
          </p:nvPr>
        </p:nvSpPr>
        <p:spPr/>
        <p:txBody>
          <a:bodyPr/>
          <a:lstStyle/>
          <a:p>
            <a:fld id="{905EE166-84B2-564E-9873-139B907698A1}" type="slidenum">
              <a:rPr lang="en-US" smtClean="0"/>
              <a:t>‹#›</a:t>
            </a:fld>
            <a:endParaRPr lang="en-US"/>
          </a:p>
        </p:txBody>
      </p:sp>
    </p:spTree>
    <p:extLst>
      <p:ext uri="{BB962C8B-B14F-4D97-AF65-F5344CB8AC3E}">
        <p14:creationId xmlns:p14="http://schemas.microsoft.com/office/powerpoint/2010/main" val="2632637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8A225-6078-399F-4DED-7565D7F30F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1DD4F6-36CB-04CA-F351-C7243BB27E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20B9C-15A8-C689-C5DB-9501DF101B88}"/>
              </a:ext>
            </a:extLst>
          </p:cNvPr>
          <p:cNvSpPr>
            <a:spLocks noGrp="1"/>
          </p:cNvSpPr>
          <p:nvPr>
            <p:ph type="dt" sz="half" idx="10"/>
          </p:nvPr>
        </p:nvSpPr>
        <p:spPr/>
        <p:txBody>
          <a:bodyPr/>
          <a:lstStyle/>
          <a:p>
            <a:fld id="{8A78783D-4064-3C4F-A52B-9DDF7E6B4FBE}" type="datetimeFigureOut">
              <a:rPr lang="en-US" smtClean="0"/>
              <a:t>4/12/23</a:t>
            </a:fld>
            <a:endParaRPr lang="en-US"/>
          </a:p>
        </p:txBody>
      </p:sp>
      <p:sp>
        <p:nvSpPr>
          <p:cNvPr id="5" name="Footer Placeholder 4">
            <a:extLst>
              <a:ext uri="{FF2B5EF4-FFF2-40B4-BE49-F238E27FC236}">
                <a16:creationId xmlns:a16="http://schemas.microsoft.com/office/drawing/2014/main" id="{E0BCDC10-4E4B-A575-7C19-807C862A51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42FA6A-0D37-B9DD-8624-83596B37980C}"/>
              </a:ext>
            </a:extLst>
          </p:cNvPr>
          <p:cNvSpPr>
            <a:spLocks noGrp="1"/>
          </p:cNvSpPr>
          <p:nvPr>
            <p:ph type="sldNum" sz="quarter" idx="12"/>
          </p:nvPr>
        </p:nvSpPr>
        <p:spPr/>
        <p:txBody>
          <a:bodyPr/>
          <a:lstStyle/>
          <a:p>
            <a:fld id="{905EE166-84B2-564E-9873-139B907698A1}" type="slidenum">
              <a:rPr lang="en-US" smtClean="0"/>
              <a:t>‹#›</a:t>
            </a:fld>
            <a:endParaRPr lang="en-US"/>
          </a:p>
        </p:txBody>
      </p:sp>
    </p:spTree>
    <p:extLst>
      <p:ext uri="{BB962C8B-B14F-4D97-AF65-F5344CB8AC3E}">
        <p14:creationId xmlns:p14="http://schemas.microsoft.com/office/powerpoint/2010/main" val="2558975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0EDA5-0506-E1DA-F935-91A6DD1F1F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392D4B-621E-1A18-615B-66FD4BEDF1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1EF594-BDAA-F08D-8C14-3F54D41FD567}"/>
              </a:ext>
            </a:extLst>
          </p:cNvPr>
          <p:cNvSpPr>
            <a:spLocks noGrp="1"/>
          </p:cNvSpPr>
          <p:nvPr>
            <p:ph type="dt" sz="half" idx="10"/>
          </p:nvPr>
        </p:nvSpPr>
        <p:spPr/>
        <p:txBody>
          <a:bodyPr/>
          <a:lstStyle/>
          <a:p>
            <a:fld id="{8A78783D-4064-3C4F-A52B-9DDF7E6B4FBE}" type="datetimeFigureOut">
              <a:rPr lang="en-US" smtClean="0"/>
              <a:t>4/12/23</a:t>
            </a:fld>
            <a:endParaRPr lang="en-US"/>
          </a:p>
        </p:txBody>
      </p:sp>
      <p:sp>
        <p:nvSpPr>
          <p:cNvPr id="5" name="Footer Placeholder 4">
            <a:extLst>
              <a:ext uri="{FF2B5EF4-FFF2-40B4-BE49-F238E27FC236}">
                <a16:creationId xmlns:a16="http://schemas.microsoft.com/office/drawing/2014/main" id="{DCD8DB3C-3E11-8426-9FF6-BD8F0D0225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6EFDA7-14BB-6684-E41D-3EE1CDBEE75F}"/>
              </a:ext>
            </a:extLst>
          </p:cNvPr>
          <p:cNvSpPr>
            <a:spLocks noGrp="1"/>
          </p:cNvSpPr>
          <p:nvPr>
            <p:ph type="sldNum" sz="quarter" idx="12"/>
          </p:nvPr>
        </p:nvSpPr>
        <p:spPr/>
        <p:txBody>
          <a:bodyPr/>
          <a:lstStyle/>
          <a:p>
            <a:fld id="{905EE166-84B2-564E-9873-139B907698A1}" type="slidenum">
              <a:rPr lang="en-US" smtClean="0"/>
              <a:t>‹#›</a:t>
            </a:fld>
            <a:endParaRPr lang="en-US"/>
          </a:p>
        </p:txBody>
      </p:sp>
    </p:spTree>
    <p:extLst>
      <p:ext uri="{BB962C8B-B14F-4D97-AF65-F5344CB8AC3E}">
        <p14:creationId xmlns:p14="http://schemas.microsoft.com/office/powerpoint/2010/main" val="1927165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0D1E4-7AC5-B9E4-C968-BAF12AE270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4DF70D-8309-6D7F-44E3-DD5F27BC21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9F91A1-9DFF-057D-C9B2-A5141B072E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E235F5-5FF9-49BD-A450-86D960E97D43}"/>
              </a:ext>
            </a:extLst>
          </p:cNvPr>
          <p:cNvSpPr>
            <a:spLocks noGrp="1"/>
          </p:cNvSpPr>
          <p:nvPr>
            <p:ph type="dt" sz="half" idx="10"/>
          </p:nvPr>
        </p:nvSpPr>
        <p:spPr/>
        <p:txBody>
          <a:bodyPr/>
          <a:lstStyle/>
          <a:p>
            <a:fld id="{8A78783D-4064-3C4F-A52B-9DDF7E6B4FBE}" type="datetimeFigureOut">
              <a:rPr lang="en-US" smtClean="0"/>
              <a:t>4/12/23</a:t>
            </a:fld>
            <a:endParaRPr lang="en-US"/>
          </a:p>
        </p:txBody>
      </p:sp>
      <p:sp>
        <p:nvSpPr>
          <p:cNvPr id="6" name="Footer Placeholder 5">
            <a:extLst>
              <a:ext uri="{FF2B5EF4-FFF2-40B4-BE49-F238E27FC236}">
                <a16:creationId xmlns:a16="http://schemas.microsoft.com/office/drawing/2014/main" id="{6EED4D5E-CD29-7517-834A-E5061B46E3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D8F241-A4BB-EC4E-D1CF-6F4258CB8436}"/>
              </a:ext>
            </a:extLst>
          </p:cNvPr>
          <p:cNvSpPr>
            <a:spLocks noGrp="1"/>
          </p:cNvSpPr>
          <p:nvPr>
            <p:ph type="sldNum" sz="quarter" idx="12"/>
          </p:nvPr>
        </p:nvSpPr>
        <p:spPr/>
        <p:txBody>
          <a:bodyPr/>
          <a:lstStyle/>
          <a:p>
            <a:fld id="{905EE166-84B2-564E-9873-139B907698A1}" type="slidenum">
              <a:rPr lang="en-US" smtClean="0"/>
              <a:t>‹#›</a:t>
            </a:fld>
            <a:endParaRPr lang="en-US"/>
          </a:p>
        </p:txBody>
      </p:sp>
    </p:spTree>
    <p:extLst>
      <p:ext uri="{BB962C8B-B14F-4D97-AF65-F5344CB8AC3E}">
        <p14:creationId xmlns:p14="http://schemas.microsoft.com/office/powerpoint/2010/main" val="2034001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528A2-33F5-67C5-C11F-65AB2CF00B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C26647-1F42-A979-3DC6-F8C165226D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5FE434-2E6A-CC84-FB94-238AE62579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680BFA-2FA8-E31A-D289-082C985F97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DD4A7E-C5F2-16B3-44F5-F303A59F95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FB665C-69BB-76D8-6AC6-0BE86F085670}"/>
              </a:ext>
            </a:extLst>
          </p:cNvPr>
          <p:cNvSpPr>
            <a:spLocks noGrp="1"/>
          </p:cNvSpPr>
          <p:nvPr>
            <p:ph type="dt" sz="half" idx="10"/>
          </p:nvPr>
        </p:nvSpPr>
        <p:spPr/>
        <p:txBody>
          <a:bodyPr/>
          <a:lstStyle/>
          <a:p>
            <a:fld id="{8A78783D-4064-3C4F-A52B-9DDF7E6B4FBE}" type="datetimeFigureOut">
              <a:rPr lang="en-US" smtClean="0"/>
              <a:t>4/12/23</a:t>
            </a:fld>
            <a:endParaRPr lang="en-US"/>
          </a:p>
        </p:txBody>
      </p:sp>
      <p:sp>
        <p:nvSpPr>
          <p:cNvPr id="8" name="Footer Placeholder 7">
            <a:extLst>
              <a:ext uri="{FF2B5EF4-FFF2-40B4-BE49-F238E27FC236}">
                <a16:creationId xmlns:a16="http://schemas.microsoft.com/office/drawing/2014/main" id="{2E8134CA-C766-9E3F-E83F-F5806D0450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B9F1B2-BF55-73B4-EBF6-1E315EAEC748}"/>
              </a:ext>
            </a:extLst>
          </p:cNvPr>
          <p:cNvSpPr>
            <a:spLocks noGrp="1"/>
          </p:cNvSpPr>
          <p:nvPr>
            <p:ph type="sldNum" sz="quarter" idx="12"/>
          </p:nvPr>
        </p:nvSpPr>
        <p:spPr/>
        <p:txBody>
          <a:bodyPr/>
          <a:lstStyle/>
          <a:p>
            <a:fld id="{905EE166-84B2-564E-9873-139B907698A1}" type="slidenum">
              <a:rPr lang="en-US" smtClean="0"/>
              <a:t>‹#›</a:t>
            </a:fld>
            <a:endParaRPr lang="en-US"/>
          </a:p>
        </p:txBody>
      </p:sp>
    </p:spTree>
    <p:extLst>
      <p:ext uri="{BB962C8B-B14F-4D97-AF65-F5344CB8AC3E}">
        <p14:creationId xmlns:p14="http://schemas.microsoft.com/office/powerpoint/2010/main" val="1674864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F5504-459D-A0E3-0AB2-687104C0BA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B23133-DB1E-B79A-5663-AF39235AD591}"/>
              </a:ext>
            </a:extLst>
          </p:cNvPr>
          <p:cNvSpPr>
            <a:spLocks noGrp="1"/>
          </p:cNvSpPr>
          <p:nvPr>
            <p:ph type="dt" sz="half" idx="10"/>
          </p:nvPr>
        </p:nvSpPr>
        <p:spPr/>
        <p:txBody>
          <a:bodyPr/>
          <a:lstStyle/>
          <a:p>
            <a:fld id="{8A78783D-4064-3C4F-A52B-9DDF7E6B4FBE}" type="datetimeFigureOut">
              <a:rPr lang="en-US" smtClean="0"/>
              <a:t>4/12/23</a:t>
            </a:fld>
            <a:endParaRPr lang="en-US"/>
          </a:p>
        </p:txBody>
      </p:sp>
      <p:sp>
        <p:nvSpPr>
          <p:cNvPr id="4" name="Footer Placeholder 3">
            <a:extLst>
              <a:ext uri="{FF2B5EF4-FFF2-40B4-BE49-F238E27FC236}">
                <a16:creationId xmlns:a16="http://schemas.microsoft.com/office/drawing/2014/main" id="{2DAC403F-0ECB-BC78-2951-BB3D0F4E8F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9175D0-7022-A8E7-B748-F063F9B87313}"/>
              </a:ext>
            </a:extLst>
          </p:cNvPr>
          <p:cNvSpPr>
            <a:spLocks noGrp="1"/>
          </p:cNvSpPr>
          <p:nvPr>
            <p:ph type="sldNum" sz="quarter" idx="12"/>
          </p:nvPr>
        </p:nvSpPr>
        <p:spPr/>
        <p:txBody>
          <a:bodyPr/>
          <a:lstStyle/>
          <a:p>
            <a:fld id="{905EE166-84B2-564E-9873-139B907698A1}" type="slidenum">
              <a:rPr lang="en-US" smtClean="0"/>
              <a:t>‹#›</a:t>
            </a:fld>
            <a:endParaRPr lang="en-US"/>
          </a:p>
        </p:txBody>
      </p:sp>
    </p:spTree>
    <p:extLst>
      <p:ext uri="{BB962C8B-B14F-4D97-AF65-F5344CB8AC3E}">
        <p14:creationId xmlns:p14="http://schemas.microsoft.com/office/powerpoint/2010/main" val="3822854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3C691D-A38E-1CFC-311D-72F6D03DF4C8}"/>
              </a:ext>
            </a:extLst>
          </p:cNvPr>
          <p:cNvSpPr>
            <a:spLocks noGrp="1"/>
          </p:cNvSpPr>
          <p:nvPr>
            <p:ph type="dt" sz="half" idx="10"/>
          </p:nvPr>
        </p:nvSpPr>
        <p:spPr/>
        <p:txBody>
          <a:bodyPr/>
          <a:lstStyle/>
          <a:p>
            <a:fld id="{8A78783D-4064-3C4F-A52B-9DDF7E6B4FBE}" type="datetimeFigureOut">
              <a:rPr lang="en-US" smtClean="0"/>
              <a:t>4/12/23</a:t>
            </a:fld>
            <a:endParaRPr lang="en-US"/>
          </a:p>
        </p:txBody>
      </p:sp>
      <p:sp>
        <p:nvSpPr>
          <p:cNvPr id="3" name="Footer Placeholder 2">
            <a:extLst>
              <a:ext uri="{FF2B5EF4-FFF2-40B4-BE49-F238E27FC236}">
                <a16:creationId xmlns:a16="http://schemas.microsoft.com/office/drawing/2014/main" id="{CFF6E457-CD3E-ACF4-4AFC-5A9F7C18A3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FEAAC3-2773-2D33-E009-DA0CA87075FF}"/>
              </a:ext>
            </a:extLst>
          </p:cNvPr>
          <p:cNvSpPr>
            <a:spLocks noGrp="1"/>
          </p:cNvSpPr>
          <p:nvPr>
            <p:ph type="sldNum" sz="quarter" idx="12"/>
          </p:nvPr>
        </p:nvSpPr>
        <p:spPr/>
        <p:txBody>
          <a:bodyPr/>
          <a:lstStyle/>
          <a:p>
            <a:fld id="{905EE166-84B2-564E-9873-139B907698A1}" type="slidenum">
              <a:rPr lang="en-US" smtClean="0"/>
              <a:t>‹#›</a:t>
            </a:fld>
            <a:endParaRPr lang="en-US"/>
          </a:p>
        </p:txBody>
      </p:sp>
    </p:spTree>
    <p:extLst>
      <p:ext uri="{BB962C8B-B14F-4D97-AF65-F5344CB8AC3E}">
        <p14:creationId xmlns:p14="http://schemas.microsoft.com/office/powerpoint/2010/main" val="321120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3EE7-3776-855D-FF41-A14C4C02C2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F06B08-CDAF-A801-4E2B-D61139DCCD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B25F51-38AD-3395-1D50-59FC90845D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C786AA-3BB7-12D3-E049-68C6015C305D}"/>
              </a:ext>
            </a:extLst>
          </p:cNvPr>
          <p:cNvSpPr>
            <a:spLocks noGrp="1"/>
          </p:cNvSpPr>
          <p:nvPr>
            <p:ph type="dt" sz="half" idx="10"/>
          </p:nvPr>
        </p:nvSpPr>
        <p:spPr/>
        <p:txBody>
          <a:bodyPr/>
          <a:lstStyle/>
          <a:p>
            <a:fld id="{8A78783D-4064-3C4F-A52B-9DDF7E6B4FBE}" type="datetimeFigureOut">
              <a:rPr lang="en-US" smtClean="0"/>
              <a:t>4/12/23</a:t>
            </a:fld>
            <a:endParaRPr lang="en-US"/>
          </a:p>
        </p:txBody>
      </p:sp>
      <p:sp>
        <p:nvSpPr>
          <p:cNvPr id="6" name="Footer Placeholder 5">
            <a:extLst>
              <a:ext uri="{FF2B5EF4-FFF2-40B4-BE49-F238E27FC236}">
                <a16:creationId xmlns:a16="http://schemas.microsoft.com/office/drawing/2014/main" id="{DF87113F-7710-DD2B-5B62-679B144F31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22377B-BE7D-21B8-629B-274DF8302403}"/>
              </a:ext>
            </a:extLst>
          </p:cNvPr>
          <p:cNvSpPr>
            <a:spLocks noGrp="1"/>
          </p:cNvSpPr>
          <p:nvPr>
            <p:ph type="sldNum" sz="quarter" idx="12"/>
          </p:nvPr>
        </p:nvSpPr>
        <p:spPr/>
        <p:txBody>
          <a:bodyPr/>
          <a:lstStyle/>
          <a:p>
            <a:fld id="{905EE166-84B2-564E-9873-139B907698A1}" type="slidenum">
              <a:rPr lang="en-US" smtClean="0"/>
              <a:t>‹#›</a:t>
            </a:fld>
            <a:endParaRPr lang="en-US"/>
          </a:p>
        </p:txBody>
      </p:sp>
    </p:spTree>
    <p:extLst>
      <p:ext uri="{BB962C8B-B14F-4D97-AF65-F5344CB8AC3E}">
        <p14:creationId xmlns:p14="http://schemas.microsoft.com/office/powerpoint/2010/main" val="213059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E4428-4B98-6829-2ED9-DCEBBE0553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F48E03-C620-531E-B603-829CE41841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D7348F-BD5A-BEDD-DB7F-559B51A16C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31CA35-9FE7-C6AC-1AA8-90B371E8ABEE}"/>
              </a:ext>
            </a:extLst>
          </p:cNvPr>
          <p:cNvSpPr>
            <a:spLocks noGrp="1"/>
          </p:cNvSpPr>
          <p:nvPr>
            <p:ph type="dt" sz="half" idx="10"/>
          </p:nvPr>
        </p:nvSpPr>
        <p:spPr/>
        <p:txBody>
          <a:bodyPr/>
          <a:lstStyle/>
          <a:p>
            <a:fld id="{8A78783D-4064-3C4F-A52B-9DDF7E6B4FBE}" type="datetimeFigureOut">
              <a:rPr lang="en-US" smtClean="0"/>
              <a:t>4/12/23</a:t>
            </a:fld>
            <a:endParaRPr lang="en-US"/>
          </a:p>
        </p:txBody>
      </p:sp>
      <p:sp>
        <p:nvSpPr>
          <p:cNvPr id="6" name="Footer Placeholder 5">
            <a:extLst>
              <a:ext uri="{FF2B5EF4-FFF2-40B4-BE49-F238E27FC236}">
                <a16:creationId xmlns:a16="http://schemas.microsoft.com/office/drawing/2014/main" id="{61F69B6D-C2BC-213F-1721-F86C1996CF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F551A-05CC-033D-D23A-0A391BA9B904}"/>
              </a:ext>
            </a:extLst>
          </p:cNvPr>
          <p:cNvSpPr>
            <a:spLocks noGrp="1"/>
          </p:cNvSpPr>
          <p:nvPr>
            <p:ph type="sldNum" sz="quarter" idx="12"/>
          </p:nvPr>
        </p:nvSpPr>
        <p:spPr/>
        <p:txBody>
          <a:bodyPr/>
          <a:lstStyle/>
          <a:p>
            <a:fld id="{905EE166-84B2-564E-9873-139B907698A1}" type="slidenum">
              <a:rPr lang="en-US" smtClean="0"/>
              <a:t>‹#›</a:t>
            </a:fld>
            <a:endParaRPr lang="en-US"/>
          </a:p>
        </p:txBody>
      </p:sp>
    </p:spTree>
    <p:extLst>
      <p:ext uri="{BB962C8B-B14F-4D97-AF65-F5344CB8AC3E}">
        <p14:creationId xmlns:p14="http://schemas.microsoft.com/office/powerpoint/2010/main" val="3239966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969C06-FF58-3D3F-C8D7-DBC19FFF1A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A37C7F-54C2-328C-7054-7EA646A14C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B24AC-A0E4-5FB2-6DC8-2944EE9B26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78783D-4064-3C4F-A52B-9DDF7E6B4FBE}" type="datetimeFigureOut">
              <a:rPr lang="en-US" smtClean="0"/>
              <a:t>4/12/23</a:t>
            </a:fld>
            <a:endParaRPr lang="en-US"/>
          </a:p>
        </p:txBody>
      </p:sp>
      <p:sp>
        <p:nvSpPr>
          <p:cNvPr id="5" name="Footer Placeholder 4">
            <a:extLst>
              <a:ext uri="{FF2B5EF4-FFF2-40B4-BE49-F238E27FC236}">
                <a16:creationId xmlns:a16="http://schemas.microsoft.com/office/drawing/2014/main" id="{950DE4D6-1788-B932-63D3-53B566782E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A2730A-5BC9-7C63-43BD-98E3F861EB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5EE166-84B2-564E-9873-139B907698A1}" type="slidenum">
              <a:rPr lang="en-US" smtClean="0"/>
              <a:t>‹#›</a:t>
            </a:fld>
            <a:endParaRPr lang="en-US"/>
          </a:p>
        </p:txBody>
      </p:sp>
    </p:spTree>
    <p:extLst>
      <p:ext uri="{BB962C8B-B14F-4D97-AF65-F5344CB8AC3E}">
        <p14:creationId xmlns:p14="http://schemas.microsoft.com/office/powerpoint/2010/main" val="933968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0758-19E0-F63F-4B1A-9095B7E8B77C}"/>
              </a:ext>
            </a:extLst>
          </p:cNvPr>
          <p:cNvSpPr>
            <a:spLocks noGrp="1"/>
          </p:cNvSpPr>
          <p:nvPr>
            <p:ph type="ctrTitle"/>
          </p:nvPr>
        </p:nvSpPr>
        <p:spPr/>
        <p:txBody>
          <a:bodyPr/>
          <a:lstStyle/>
          <a:p>
            <a:r>
              <a:rPr lang="en-US" dirty="0"/>
              <a:t>Data Analysis Project</a:t>
            </a:r>
          </a:p>
        </p:txBody>
      </p:sp>
    </p:spTree>
    <p:extLst>
      <p:ext uri="{BB962C8B-B14F-4D97-AF65-F5344CB8AC3E}">
        <p14:creationId xmlns:p14="http://schemas.microsoft.com/office/powerpoint/2010/main" val="2557555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1EA7-B11E-09B4-B794-E8DBD4CA9DC8}"/>
              </a:ext>
            </a:extLst>
          </p:cNvPr>
          <p:cNvSpPr>
            <a:spLocks noGrp="1"/>
          </p:cNvSpPr>
          <p:nvPr>
            <p:ph type="title"/>
          </p:nvPr>
        </p:nvSpPr>
        <p:spPr/>
        <p:txBody>
          <a:bodyPr/>
          <a:lstStyle/>
          <a:p>
            <a:r>
              <a:rPr lang="en-US" dirty="0"/>
              <a:t>Members</a:t>
            </a:r>
          </a:p>
        </p:txBody>
      </p:sp>
      <p:sp>
        <p:nvSpPr>
          <p:cNvPr id="3" name="Content Placeholder 2">
            <a:extLst>
              <a:ext uri="{FF2B5EF4-FFF2-40B4-BE49-F238E27FC236}">
                <a16:creationId xmlns:a16="http://schemas.microsoft.com/office/drawing/2014/main" id="{773C6C73-4764-39DA-F2D4-085350F3FAED}"/>
              </a:ext>
            </a:extLst>
          </p:cNvPr>
          <p:cNvSpPr>
            <a:spLocks noGrp="1"/>
          </p:cNvSpPr>
          <p:nvPr>
            <p:ph idx="1"/>
          </p:nvPr>
        </p:nvSpPr>
        <p:spPr/>
        <p:txBody>
          <a:bodyPr/>
          <a:lstStyle/>
          <a:p>
            <a:pPr marL="0" indent="0">
              <a:buNone/>
            </a:pPr>
            <a:r>
              <a:rPr lang="en-US" u="sng" dirty="0"/>
              <a:t>Name</a:t>
            </a:r>
            <a:r>
              <a:rPr lang="en-US" dirty="0"/>
              <a:t>		</a:t>
            </a:r>
            <a:r>
              <a:rPr lang="en-US" u="sng" dirty="0"/>
              <a:t>Contribution</a:t>
            </a:r>
          </a:p>
          <a:p>
            <a:pPr marL="0" indent="0">
              <a:buNone/>
            </a:pPr>
            <a:endParaRPr lang="en-US" u="sng" dirty="0"/>
          </a:p>
          <a:p>
            <a:pPr marL="0" indent="0">
              <a:buNone/>
            </a:pPr>
            <a:r>
              <a:rPr lang="en-US" dirty="0"/>
              <a:t>KEY</a:t>
            </a:r>
          </a:p>
        </p:txBody>
      </p:sp>
    </p:spTree>
    <p:extLst>
      <p:ext uri="{BB962C8B-B14F-4D97-AF65-F5344CB8AC3E}">
        <p14:creationId xmlns:p14="http://schemas.microsoft.com/office/powerpoint/2010/main" val="2149351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9D8B-F9DC-EA36-DEC5-4BB242CA57E4}"/>
              </a:ext>
            </a:extLst>
          </p:cNvPr>
          <p:cNvSpPr>
            <a:spLocks noGrp="1"/>
          </p:cNvSpPr>
          <p:nvPr>
            <p:ph type="title"/>
          </p:nvPr>
        </p:nvSpPr>
        <p:spPr/>
        <p:txBody>
          <a:bodyPr/>
          <a:lstStyle/>
          <a:p>
            <a:r>
              <a:rPr lang="en-US" dirty="0"/>
              <a:t>Part 1 – Completion Rate by State</a:t>
            </a:r>
          </a:p>
        </p:txBody>
      </p:sp>
      <p:sp>
        <p:nvSpPr>
          <p:cNvPr id="3" name="Content Placeholder 2">
            <a:extLst>
              <a:ext uri="{FF2B5EF4-FFF2-40B4-BE49-F238E27FC236}">
                <a16:creationId xmlns:a16="http://schemas.microsoft.com/office/drawing/2014/main" id="{7B9A695E-3743-9512-2830-BAB6A206856F}"/>
              </a:ext>
            </a:extLst>
          </p:cNvPr>
          <p:cNvSpPr>
            <a:spLocks noGrp="1"/>
          </p:cNvSpPr>
          <p:nvPr>
            <p:ph idx="1"/>
          </p:nvPr>
        </p:nvSpPr>
        <p:spPr>
          <a:xfrm>
            <a:off x="6473371" y="4456092"/>
            <a:ext cx="5221863" cy="1854846"/>
          </a:xfrm>
        </p:spPr>
        <p:txBody>
          <a:bodyPr>
            <a:normAutofit/>
          </a:bodyPr>
          <a:lstStyle/>
          <a:p>
            <a:pPr marL="0" indent="0">
              <a:buNone/>
            </a:pPr>
            <a:r>
              <a:rPr lang="en-US" sz="1800" dirty="0"/>
              <a:t>Completion</a:t>
            </a:r>
            <a:r>
              <a:rPr lang="en-US" sz="1800" baseline="0" dirty="0"/>
              <a:t> rates are a left skewed distribution with the majority of rates between 74% and 89%. Only two states had rates above 89%, and the most common rate is between 84% and 89%</a:t>
            </a:r>
            <a:endParaRPr lang="en-US" sz="1800" dirty="0"/>
          </a:p>
        </p:txBody>
      </p:sp>
      <p:pic>
        <p:nvPicPr>
          <p:cNvPr id="6" name="Picture 5">
            <a:extLst>
              <a:ext uri="{FF2B5EF4-FFF2-40B4-BE49-F238E27FC236}">
                <a16:creationId xmlns:a16="http://schemas.microsoft.com/office/drawing/2014/main" id="{220AE626-BE58-8F25-6C1C-8E2635DDE10D}"/>
              </a:ext>
            </a:extLst>
          </p:cNvPr>
          <p:cNvPicPr>
            <a:picLocks noChangeAspect="1"/>
          </p:cNvPicPr>
          <p:nvPr/>
        </p:nvPicPr>
        <p:blipFill>
          <a:blip r:embed="rId2"/>
          <a:stretch>
            <a:fillRect/>
          </a:stretch>
        </p:blipFill>
        <p:spPr>
          <a:xfrm>
            <a:off x="6342009" y="1574574"/>
            <a:ext cx="4584700" cy="2730500"/>
          </a:xfrm>
          <a:prstGeom prst="rect">
            <a:avLst/>
          </a:prstGeom>
        </p:spPr>
      </p:pic>
      <p:pic>
        <p:nvPicPr>
          <p:cNvPr id="7" name="Picture 6">
            <a:extLst>
              <a:ext uri="{FF2B5EF4-FFF2-40B4-BE49-F238E27FC236}">
                <a16:creationId xmlns:a16="http://schemas.microsoft.com/office/drawing/2014/main" id="{C3A99A3E-09CE-1B5D-02B4-9B24DEEDE411}"/>
              </a:ext>
            </a:extLst>
          </p:cNvPr>
          <p:cNvPicPr>
            <a:picLocks noChangeAspect="1"/>
          </p:cNvPicPr>
          <p:nvPr/>
        </p:nvPicPr>
        <p:blipFill>
          <a:blip r:embed="rId3"/>
          <a:stretch>
            <a:fillRect/>
          </a:stretch>
        </p:blipFill>
        <p:spPr>
          <a:xfrm>
            <a:off x="1727200" y="1690688"/>
            <a:ext cx="2882900" cy="2044848"/>
          </a:xfrm>
          <a:prstGeom prst="rect">
            <a:avLst/>
          </a:prstGeom>
        </p:spPr>
      </p:pic>
      <p:sp>
        <p:nvSpPr>
          <p:cNvPr id="8" name="TextBox 7">
            <a:extLst>
              <a:ext uri="{FF2B5EF4-FFF2-40B4-BE49-F238E27FC236}">
                <a16:creationId xmlns:a16="http://schemas.microsoft.com/office/drawing/2014/main" id="{D58CA725-BBDA-8BE9-20BF-7DD72816B3C0}"/>
              </a:ext>
            </a:extLst>
          </p:cNvPr>
          <p:cNvSpPr txBox="1"/>
          <p:nvPr/>
        </p:nvSpPr>
        <p:spPr>
          <a:xfrm>
            <a:off x="798893" y="4267763"/>
            <a:ext cx="5051099" cy="2308324"/>
          </a:xfrm>
          <a:prstGeom prst="rect">
            <a:avLst/>
          </a:prstGeom>
          <a:noFill/>
        </p:spPr>
        <p:txBody>
          <a:bodyPr wrap="square" rtlCol="0">
            <a:spAutoFit/>
          </a:bodyPr>
          <a:lstStyle/>
          <a:p>
            <a:r>
              <a:rPr lang="en-US" sz="1800" dirty="0"/>
              <a:t>The</a:t>
            </a:r>
            <a:r>
              <a:rPr lang="en-US" sz="1800" baseline="0" dirty="0"/>
              <a:t> average completion rate was 82.5% with standard deviation of about 6%.</a:t>
            </a:r>
          </a:p>
          <a:p>
            <a:endParaRPr lang="en-US" sz="1800" baseline="0" dirty="0"/>
          </a:p>
          <a:p>
            <a:r>
              <a:rPr lang="en-US" baseline="0" dirty="0"/>
              <a:t>New Mexico had the lowest completion rate of 69%, while Iowa had the highest with 91%. Thus completion rates were generally in the 70%s and 80%s.</a:t>
            </a:r>
            <a:endParaRPr lang="en-US" dirty="0"/>
          </a:p>
          <a:p>
            <a:endParaRPr lang="en-US" dirty="0"/>
          </a:p>
        </p:txBody>
      </p:sp>
    </p:spTree>
    <p:extLst>
      <p:ext uri="{BB962C8B-B14F-4D97-AF65-F5344CB8AC3E}">
        <p14:creationId xmlns:p14="http://schemas.microsoft.com/office/powerpoint/2010/main" val="3760559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A6C8F-65DE-C4FE-1F11-8473FDDD878B}"/>
              </a:ext>
            </a:extLst>
          </p:cNvPr>
          <p:cNvSpPr>
            <a:spLocks noGrp="1"/>
          </p:cNvSpPr>
          <p:nvPr>
            <p:ph type="title"/>
          </p:nvPr>
        </p:nvSpPr>
        <p:spPr/>
        <p:txBody>
          <a:bodyPr/>
          <a:lstStyle/>
          <a:p>
            <a:r>
              <a:rPr lang="en-US" dirty="0"/>
              <a:t>Part 2 – Pupil/Teacher Ratio</a:t>
            </a:r>
          </a:p>
        </p:txBody>
      </p:sp>
      <p:sp>
        <p:nvSpPr>
          <p:cNvPr id="3" name="Content Placeholder 2">
            <a:extLst>
              <a:ext uri="{FF2B5EF4-FFF2-40B4-BE49-F238E27FC236}">
                <a16:creationId xmlns:a16="http://schemas.microsoft.com/office/drawing/2014/main" id="{6A246767-9A93-A8AC-3D73-639C671DD429}"/>
              </a:ext>
            </a:extLst>
          </p:cNvPr>
          <p:cNvSpPr>
            <a:spLocks noGrp="1"/>
          </p:cNvSpPr>
          <p:nvPr>
            <p:ph idx="1"/>
          </p:nvPr>
        </p:nvSpPr>
        <p:spPr>
          <a:xfrm>
            <a:off x="6096000" y="4845783"/>
            <a:ext cx="5040086" cy="2367952"/>
          </a:xfrm>
        </p:spPr>
        <p:txBody>
          <a:bodyPr>
            <a:normAutofit/>
          </a:bodyPr>
          <a:lstStyle/>
          <a:p>
            <a:pPr marL="0" indent="0">
              <a:buNone/>
            </a:pPr>
            <a:r>
              <a:rPr lang="en-US" sz="1800" dirty="0"/>
              <a:t>Pupil</a:t>
            </a:r>
            <a:r>
              <a:rPr lang="en-US" sz="1800" baseline="0" dirty="0"/>
              <a:t>/teacher ratios are right skewed, with the majority of ratios between 8 and 20 students per teacher. Only one state had a ratio greater than 24, making it an outlier.</a:t>
            </a:r>
            <a:endParaRPr lang="en-US" sz="1800" dirty="0"/>
          </a:p>
          <a:p>
            <a:endParaRPr lang="en-US" sz="2000" dirty="0"/>
          </a:p>
        </p:txBody>
      </p:sp>
      <p:pic>
        <p:nvPicPr>
          <p:cNvPr id="5" name="Picture 4">
            <a:extLst>
              <a:ext uri="{FF2B5EF4-FFF2-40B4-BE49-F238E27FC236}">
                <a16:creationId xmlns:a16="http://schemas.microsoft.com/office/drawing/2014/main" id="{22953FFC-BB05-2785-921F-701C54570B3D}"/>
              </a:ext>
            </a:extLst>
          </p:cNvPr>
          <p:cNvPicPr>
            <a:picLocks noChangeAspect="1"/>
          </p:cNvPicPr>
          <p:nvPr/>
        </p:nvPicPr>
        <p:blipFill>
          <a:blip r:embed="rId2"/>
          <a:stretch>
            <a:fillRect/>
          </a:stretch>
        </p:blipFill>
        <p:spPr>
          <a:xfrm>
            <a:off x="6323693" y="1890285"/>
            <a:ext cx="4584700" cy="2755900"/>
          </a:xfrm>
          <a:prstGeom prst="rect">
            <a:avLst/>
          </a:prstGeom>
        </p:spPr>
      </p:pic>
      <p:pic>
        <p:nvPicPr>
          <p:cNvPr id="6" name="Picture 5">
            <a:extLst>
              <a:ext uri="{FF2B5EF4-FFF2-40B4-BE49-F238E27FC236}">
                <a16:creationId xmlns:a16="http://schemas.microsoft.com/office/drawing/2014/main" id="{39BDE586-F681-5954-DC67-F9B3A1E030E4}"/>
              </a:ext>
            </a:extLst>
          </p:cNvPr>
          <p:cNvPicPr>
            <a:picLocks noChangeAspect="1"/>
          </p:cNvPicPr>
          <p:nvPr/>
        </p:nvPicPr>
        <p:blipFill>
          <a:blip r:embed="rId3"/>
          <a:stretch>
            <a:fillRect/>
          </a:stretch>
        </p:blipFill>
        <p:spPr>
          <a:xfrm>
            <a:off x="1070429" y="2190349"/>
            <a:ext cx="4110410" cy="2071914"/>
          </a:xfrm>
          <a:prstGeom prst="rect">
            <a:avLst/>
          </a:prstGeom>
        </p:spPr>
      </p:pic>
    </p:spTree>
    <p:extLst>
      <p:ext uri="{BB962C8B-B14F-4D97-AF65-F5344CB8AC3E}">
        <p14:creationId xmlns:p14="http://schemas.microsoft.com/office/powerpoint/2010/main" val="909330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66541-01C1-0C30-E579-D898D5DAD073}"/>
              </a:ext>
            </a:extLst>
          </p:cNvPr>
          <p:cNvSpPr>
            <a:spLocks noGrp="1"/>
          </p:cNvSpPr>
          <p:nvPr>
            <p:ph type="title"/>
          </p:nvPr>
        </p:nvSpPr>
        <p:spPr/>
        <p:txBody>
          <a:bodyPr/>
          <a:lstStyle/>
          <a:p>
            <a:r>
              <a:rPr lang="en-US" dirty="0"/>
              <a:t>Part 3 – Average Teacher’s Salary</a:t>
            </a:r>
          </a:p>
        </p:txBody>
      </p:sp>
      <p:sp>
        <p:nvSpPr>
          <p:cNvPr id="3" name="Content Placeholder 2">
            <a:extLst>
              <a:ext uri="{FF2B5EF4-FFF2-40B4-BE49-F238E27FC236}">
                <a16:creationId xmlns:a16="http://schemas.microsoft.com/office/drawing/2014/main" id="{14341D2E-A618-9DDE-D2FA-DCA4DFA92ADE}"/>
              </a:ext>
            </a:extLst>
          </p:cNvPr>
          <p:cNvSpPr>
            <a:spLocks noGrp="1"/>
          </p:cNvSpPr>
          <p:nvPr>
            <p:ph idx="1"/>
          </p:nvPr>
        </p:nvSpPr>
        <p:spPr>
          <a:xfrm>
            <a:off x="1016521" y="4490525"/>
            <a:ext cx="9676879" cy="2002350"/>
          </a:xfrm>
        </p:spPr>
        <p:txBody>
          <a:bodyPr>
            <a:normAutofit/>
          </a:bodyPr>
          <a:lstStyle/>
          <a:p>
            <a:pPr marL="0" indent="0">
              <a:buNone/>
            </a:pPr>
            <a:r>
              <a:rPr lang="en-US" sz="1800" dirty="0"/>
              <a:t>While</a:t>
            </a:r>
            <a:r>
              <a:rPr lang="en-US" sz="1800" baseline="0" dirty="0"/>
              <a:t> the bar graph is better than the pie chart, both are not good displays because there are too many categories (states) to be comparing them each individually in the same display.</a:t>
            </a:r>
          </a:p>
          <a:p>
            <a:pPr marL="0" indent="0">
              <a:buNone/>
            </a:pPr>
            <a:r>
              <a:rPr lang="en-US" sz="1800" baseline="0" dirty="0"/>
              <a:t>The graphs are too cluttered with too much information, and it is hard to glean any meaningful information.</a:t>
            </a:r>
            <a:endParaRPr lang="en-US" sz="1800" dirty="0"/>
          </a:p>
          <a:p>
            <a:pPr marL="0" indent="0">
              <a:buNone/>
            </a:pPr>
            <a:endParaRPr lang="en-US" sz="1800" dirty="0"/>
          </a:p>
        </p:txBody>
      </p:sp>
      <p:pic>
        <p:nvPicPr>
          <p:cNvPr id="5" name="Picture 4">
            <a:extLst>
              <a:ext uri="{FF2B5EF4-FFF2-40B4-BE49-F238E27FC236}">
                <a16:creationId xmlns:a16="http://schemas.microsoft.com/office/drawing/2014/main" id="{9A39A792-9273-9B79-8946-F721315EB642}"/>
              </a:ext>
            </a:extLst>
          </p:cNvPr>
          <p:cNvPicPr>
            <a:picLocks noChangeAspect="1"/>
          </p:cNvPicPr>
          <p:nvPr/>
        </p:nvPicPr>
        <p:blipFill>
          <a:blip r:embed="rId2"/>
          <a:stretch>
            <a:fillRect/>
          </a:stretch>
        </p:blipFill>
        <p:spPr>
          <a:xfrm>
            <a:off x="1016522" y="1567100"/>
            <a:ext cx="4597400" cy="2730500"/>
          </a:xfrm>
          <a:prstGeom prst="rect">
            <a:avLst/>
          </a:prstGeom>
        </p:spPr>
      </p:pic>
      <p:pic>
        <p:nvPicPr>
          <p:cNvPr id="6" name="Picture 5">
            <a:extLst>
              <a:ext uri="{FF2B5EF4-FFF2-40B4-BE49-F238E27FC236}">
                <a16:creationId xmlns:a16="http://schemas.microsoft.com/office/drawing/2014/main" id="{CDCFA05A-A95F-2D20-E16D-72595D3CE887}"/>
              </a:ext>
            </a:extLst>
          </p:cNvPr>
          <p:cNvPicPr>
            <a:picLocks noChangeAspect="1"/>
          </p:cNvPicPr>
          <p:nvPr/>
        </p:nvPicPr>
        <p:blipFill>
          <a:blip r:embed="rId3"/>
          <a:stretch>
            <a:fillRect/>
          </a:stretch>
        </p:blipFill>
        <p:spPr>
          <a:xfrm>
            <a:off x="6096000" y="1567100"/>
            <a:ext cx="4597400" cy="2730500"/>
          </a:xfrm>
          <a:prstGeom prst="rect">
            <a:avLst/>
          </a:prstGeom>
        </p:spPr>
      </p:pic>
    </p:spTree>
    <p:extLst>
      <p:ext uri="{BB962C8B-B14F-4D97-AF65-F5344CB8AC3E}">
        <p14:creationId xmlns:p14="http://schemas.microsoft.com/office/powerpoint/2010/main" val="310740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822A6-3FE9-34B7-1086-243DF8B23CA6}"/>
              </a:ext>
            </a:extLst>
          </p:cNvPr>
          <p:cNvSpPr>
            <a:spLocks noGrp="1"/>
          </p:cNvSpPr>
          <p:nvPr>
            <p:ph type="title"/>
          </p:nvPr>
        </p:nvSpPr>
        <p:spPr/>
        <p:txBody>
          <a:bodyPr/>
          <a:lstStyle/>
          <a:p>
            <a:r>
              <a:rPr lang="en-US" dirty="0"/>
              <a:t>Part 4 – Average Teacher Salary by Region</a:t>
            </a:r>
          </a:p>
        </p:txBody>
      </p:sp>
      <p:sp>
        <p:nvSpPr>
          <p:cNvPr id="3" name="Content Placeholder 2">
            <a:extLst>
              <a:ext uri="{FF2B5EF4-FFF2-40B4-BE49-F238E27FC236}">
                <a16:creationId xmlns:a16="http://schemas.microsoft.com/office/drawing/2014/main" id="{D38A9864-682B-77ED-5EDC-966ED5025FE7}"/>
              </a:ext>
            </a:extLst>
          </p:cNvPr>
          <p:cNvSpPr>
            <a:spLocks noGrp="1"/>
          </p:cNvSpPr>
          <p:nvPr>
            <p:ph idx="1"/>
          </p:nvPr>
        </p:nvSpPr>
        <p:spPr>
          <a:xfrm>
            <a:off x="838200" y="4518720"/>
            <a:ext cx="10515600" cy="1769346"/>
          </a:xfrm>
        </p:spPr>
        <p:txBody>
          <a:bodyPr>
            <a:normAutofit/>
          </a:bodyPr>
          <a:lstStyle/>
          <a:p>
            <a:pPr marL="0" indent="0">
              <a:buNone/>
            </a:pPr>
            <a:r>
              <a:rPr lang="en-US" sz="1800" dirty="0"/>
              <a:t>These</a:t>
            </a:r>
            <a:r>
              <a:rPr lang="en-US" sz="1800" baseline="0" dirty="0"/>
              <a:t> displays are way better than the previous because there is a reasonable number of categories. So we can now much more easily make meaningful comparisons between the regions.</a:t>
            </a:r>
          </a:p>
          <a:p>
            <a:endParaRPr lang="en-US" sz="1800" baseline="0" dirty="0"/>
          </a:p>
          <a:p>
            <a:pPr marL="0" indent="0">
              <a:buNone/>
            </a:pPr>
            <a:r>
              <a:rPr lang="en-US" sz="1800" baseline="0" dirty="0"/>
              <a:t>The Northeast region has the highest average teacher's salary of almost $65,000, while all other regions are between about $46,000 and $55,000. The Southwest was the lowest with about $46,000.</a:t>
            </a:r>
          </a:p>
          <a:p>
            <a:endParaRPr lang="en-US" sz="1800" baseline="0" dirty="0"/>
          </a:p>
          <a:p>
            <a:endParaRPr lang="en-US" sz="1800" dirty="0"/>
          </a:p>
        </p:txBody>
      </p:sp>
      <p:pic>
        <p:nvPicPr>
          <p:cNvPr id="7" name="Picture 6">
            <a:extLst>
              <a:ext uri="{FF2B5EF4-FFF2-40B4-BE49-F238E27FC236}">
                <a16:creationId xmlns:a16="http://schemas.microsoft.com/office/drawing/2014/main" id="{8FFEB094-D8F4-FB36-6186-58750690D458}"/>
              </a:ext>
            </a:extLst>
          </p:cNvPr>
          <p:cNvPicPr>
            <a:picLocks noChangeAspect="1"/>
          </p:cNvPicPr>
          <p:nvPr/>
        </p:nvPicPr>
        <p:blipFill>
          <a:blip r:embed="rId2"/>
          <a:stretch>
            <a:fillRect/>
          </a:stretch>
        </p:blipFill>
        <p:spPr>
          <a:xfrm>
            <a:off x="838200" y="1512431"/>
            <a:ext cx="4597400" cy="2755900"/>
          </a:xfrm>
          <a:prstGeom prst="rect">
            <a:avLst/>
          </a:prstGeom>
        </p:spPr>
      </p:pic>
      <p:pic>
        <p:nvPicPr>
          <p:cNvPr id="10" name="Picture 9">
            <a:extLst>
              <a:ext uri="{FF2B5EF4-FFF2-40B4-BE49-F238E27FC236}">
                <a16:creationId xmlns:a16="http://schemas.microsoft.com/office/drawing/2014/main" id="{17DF68B1-B251-4664-37B3-A74F52E5F2E2}"/>
              </a:ext>
            </a:extLst>
          </p:cNvPr>
          <p:cNvPicPr>
            <a:picLocks noChangeAspect="1"/>
          </p:cNvPicPr>
          <p:nvPr/>
        </p:nvPicPr>
        <p:blipFill>
          <a:blip r:embed="rId3"/>
          <a:stretch>
            <a:fillRect/>
          </a:stretch>
        </p:blipFill>
        <p:spPr>
          <a:xfrm>
            <a:off x="5738835" y="1512431"/>
            <a:ext cx="4597400" cy="2755900"/>
          </a:xfrm>
          <a:prstGeom prst="rect">
            <a:avLst/>
          </a:prstGeom>
        </p:spPr>
      </p:pic>
    </p:spTree>
    <p:extLst>
      <p:ext uri="{BB962C8B-B14F-4D97-AF65-F5344CB8AC3E}">
        <p14:creationId xmlns:p14="http://schemas.microsoft.com/office/powerpoint/2010/main" val="2138458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822A6-3FE9-34B7-1086-243DF8B23CA6}"/>
              </a:ext>
            </a:extLst>
          </p:cNvPr>
          <p:cNvSpPr>
            <a:spLocks noGrp="1"/>
          </p:cNvSpPr>
          <p:nvPr>
            <p:ph type="title"/>
          </p:nvPr>
        </p:nvSpPr>
        <p:spPr/>
        <p:txBody>
          <a:bodyPr/>
          <a:lstStyle/>
          <a:p>
            <a:r>
              <a:rPr lang="en-US" dirty="0"/>
              <a:t>Part 4 – Continued…</a:t>
            </a:r>
          </a:p>
        </p:txBody>
      </p:sp>
      <p:sp>
        <p:nvSpPr>
          <p:cNvPr id="3" name="Content Placeholder 2">
            <a:extLst>
              <a:ext uri="{FF2B5EF4-FFF2-40B4-BE49-F238E27FC236}">
                <a16:creationId xmlns:a16="http://schemas.microsoft.com/office/drawing/2014/main" id="{D38A9864-682B-77ED-5EDC-966ED5025FE7}"/>
              </a:ext>
            </a:extLst>
          </p:cNvPr>
          <p:cNvSpPr>
            <a:spLocks noGrp="1"/>
          </p:cNvSpPr>
          <p:nvPr>
            <p:ph idx="1"/>
          </p:nvPr>
        </p:nvSpPr>
        <p:spPr>
          <a:xfrm>
            <a:off x="838200" y="4556299"/>
            <a:ext cx="10825162" cy="2044917"/>
          </a:xfrm>
        </p:spPr>
        <p:txBody>
          <a:bodyPr>
            <a:normAutofit/>
          </a:bodyPr>
          <a:lstStyle/>
          <a:p>
            <a:pPr marL="0" indent="0">
              <a:buNone/>
            </a:pPr>
            <a:r>
              <a:rPr lang="en-US" sz="1600" dirty="0"/>
              <a:t>These bar graph</a:t>
            </a:r>
            <a:r>
              <a:rPr lang="en-US" sz="1600" baseline="0" dirty="0"/>
              <a:t>s are now incorporating information about another year instead of only displaying 2013-14 data. It allows us to compare how average salaries have changed through time, in addition to how it differs by region.</a:t>
            </a:r>
          </a:p>
          <a:p>
            <a:endParaRPr lang="en-US" sz="1600" baseline="0" dirty="0"/>
          </a:p>
          <a:p>
            <a:pPr marL="0" indent="0">
              <a:buNone/>
            </a:pPr>
            <a:r>
              <a:rPr lang="en-US" sz="1600" baseline="0" dirty="0"/>
              <a:t>The side-by-side bar graph is a better display than the stacked bar graph because the visual comparisons between years across regions can be made much easier. Every region's average teach salary increased slightly (around $5,000) from 2013-14 to 2018-19, likely due to inflation. It doesn't appear that one region had a significantly larger or smaller increase than the others over the 5 years.</a:t>
            </a:r>
            <a:endParaRPr lang="en-US" sz="1600" dirty="0"/>
          </a:p>
        </p:txBody>
      </p:sp>
      <p:pic>
        <p:nvPicPr>
          <p:cNvPr id="4" name="Picture 3">
            <a:extLst>
              <a:ext uri="{FF2B5EF4-FFF2-40B4-BE49-F238E27FC236}">
                <a16:creationId xmlns:a16="http://schemas.microsoft.com/office/drawing/2014/main" id="{1F472092-0304-2A82-65A9-62AE61DDB661}"/>
              </a:ext>
            </a:extLst>
          </p:cNvPr>
          <p:cNvPicPr>
            <a:picLocks noChangeAspect="1"/>
          </p:cNvPicPr>
          <p:nvPr/>
        </p:nvPicPr>
        <p:blipFill>
          <a:blip r:embed="rId2"/>
          <a:stretch>
            <a:fillRect/>
          </a:stretch>
        </p:blipFill>
        <p:spPr>
          <a:xfrm>
            <a:off x="1333500" y="1463773"/>
            <a:ext cx="4597400" cy="2755900"/>
          </a:xfrm>
          <a:prstGeom prst="rect">
            <a:avLst/>
          </a:prstGeom>
        </p:spPr>
      </p:pic>
      <p:pic>
        <p:nvPicPr>
          <p:cNvPr id="6" name="Picture 5">
            <a:extLst>
              <a:ext uri="{FF2B5EF4-FFF2-40B4-BE49-F238E27FC236}">
                <a16:creationId xmlns:a16="http://schemas.microsoft.com/office/drawing/2014/main" id="{4AA1AD9B-238B-07F7-9021-8E8D9D5AF8AC}"/>
              </a:ext>
            </a:extLst>
          </p:cNvPr>
          <p:cNvPicPr>
            <a:picLocks noChangeAspect="1"/>
          </p:cNvPicPr>
          <p:nvPr/>
        </p:nvPicPr>
        <p:blipFill>
          <a:blip r:embed="rId3"/>
          <a:stretch>
            <a:fillRect/>
          </a:stretch>
        </p:blipFill>
        <p:spPr>
          <a:xfrm>
            <a:off x="6250781" y="1463773"/>
            <a:ext cx="4597400" cy="2755900"/>
          </a:xfrm>
          <a:prstGeom prst="rect">
            <a:avLst/>
          </a:prstGeom>
        </p:spPr>
      </p:pic>
    </p:spTree>
    <p:extLst>
      <p:ext uri="{BB962C8B-B14F-4D97-AF65-F5344CB8AC3E}">
        <p14:creationId xmlns:p14="http://schemas.microsoft.com/office/powerpoint/2010/main" val="230038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5623B-EE5B-90B8-3DB7-869B70B6600A}"/>
              </a:ext>
            </a:extLst>
          </p:cNvPr>
          <p:cNvSpPr>
            <a:spLocks noGrp="1"/>
          </p:cNvSpPr>
          <p:nvPr>
            <p:ph type="title"/>
          </p:nvPr>
        </p:nvSpPr>
        <p:spPr>
          <a:xfrm>
            <a:off x="838200" y="161814"/>
            <a:ext cx="10515600" cy="1325563"/>
          </a:xfrm>
        </p:spPr>
        <p:txBody>
          <a:bodyPr/>
          <a:lstStyle/>
          <a:p>
            <a:r>
              <a:rPr lang="en-US" dirty="0"/>
              <a:t>Part 5 – Data by Region</a:t>
            </a:r>
          </a:p>
        </p:txBody>
      </p:sp>
      <p:pic>
        <p:nvPicPr>
          <p:cNvPr id="6" name="Picture 5">
            <a:extLst>
              <a:ext uri="{FF2B5EF4-FFF2-40B4-BE49-F238E27FC236}">
                <a16:creationId xmlns:a16="http://schemas.microsoft.com/office/drawing/2014/main" id="{BC4A3AEF-9FA0-8DBA-B406-44D9F374B446}"/>
              </a:ext>
            </a:extLst>
          </p:cNvPr>
          <p:cNvPicPr>
            <a:picLocks noChangeAspect="1"/>
          </p:cNvPicPr>
          <p:nvPr/>
        </p:nvPicPr>
        <p:blipFill>
          <a:blip r:embed="rId2"/>
          <a:stretch>
            <a:fillRect/>
          </a:stretch>
        </p:blipFill>
        <p:spPr>
          <a:xfrm>
            <a:off x="484252" y="1487378"/>
            <a:ext cx="3662463" cy="2201536"/>
          </a:xfrm>
          <a:prstGeom prst="rect">
            <a:avLst/>
          </a:prstGeom>
        </p:spPr>
      </p:pic>
      <p:pic>
        <p:nvPicPr>
          <p:cNvPr id="7" name="Picture 6">
            <a:extLst>
              <a:ext uri="{FF2B5EF4-FFF2-40B4-BE49-F238E27FC236}">
                <a16:creationId xmlns:a16="http://schemas.microsoft.com/office/drawing/2014/main" id="{D19C96B8-51CE-36C3-0B99-7733425B10DE}"/>
              </a:ext>
            </a:extLst>
          </p:cNvPr>
          <p:cNvPicPr>
            <a:picLocks noChangeAspect="1"/>
          </p:cNvPicPr>
          <p:nvPr/>
        </p:nvPicPr>
        <p:blipFill>
          <a:blip r:embed="rId3"/>
          <a:stretch>
            <a:fillRect/>
          </a:stretch>
        </p:blipFill>
        <p:spPr>
          <a:xfrm>
            <a:off x="4350350" y="1487377"/>
            <a:ext cx="3672610" cy="2201537"/>
          </a:xfrm>
          <a:prstGeom prst="rect">
            <a:avLst/>
          </a:prstGeom>
        </p:spPr>
      </p:pic>
      <p:pic>
        <p:nvPicPr>
          <p:cNvPr id="9" name="Picture 8">
            <a:extLst>
              <a:ext uri="{FF2B5EF4-FFF2-40B4-BE49-F238E27FC236}">
                <a16:creationId xmlns:a16="http://schemas.microsoft.com/office/drawing/2014/main" id="{0B75FCB4-D405-538B-D0B0-2C4D2B499F4B}"/>
              </a:ext>
            </a:extLst>
          </p:cNvPr>
          <p:cNvPicPr>
            <a:picLocks noChangeAspect="1"/>
          </p:cNvPicPr>
          <p:nvPr/>
        </p:nvPicPr>
        <p:blipFill>
          <a:blip r:embed="rId4"/>
          <a:stretch>
            <a:fillRect/>
          </a:stretch>
        </p:blipFill>
        <p:spPr>
          <a:xfrm>
            <a:off x="8226595" y="1487377"/>
            <a:ext cx="3672612" cy="2201538"/>
          </a:xfrm>
          <a:prstGeom prst="rect">
            <a:avLst/>
          </a:prstGeom>
        </p:spPr>
      </p:pic>
      <p:sp>
        <p:nvSpPr>
          <p:cNvPr id="10" name="Content Placeholder 2">
            <a:extLst>
              <a:ext uri="{FF2B5EF4-FFF2-40B4-BE49-F238E27FC236}">
                <a16:creationId xmlns:a16="http://schemas.microsoft.com/office/drawing/2014/main" id="{74E8EC1F-111E-5DED-54E2-472E8927AE8A}"/>
              </a:ext>
            </a:extLst>
          </p:cNvPr>
          <p:cNvSpPr>
            <a:spLocks noGrp="1"/>
          </p:cNvSpPr>
          <p:nvPr>
            <p:ph idx="1"/>
          </p:nvPr>
        </p:nvSpPr>
        <p:spPr>
          <a:xfrm>
            <a:off x="634565" y="4040118"/>
            <a:ext cx="10515600" cy="2661008"/>
          </a:xfrm>
        </p:spPr>
        <p:txBody>
          <a:bodyPr>
            <a:normAutofit/>
          </a:bodyPr>
          <a:lstStyle/>
          <a:p>
            <a:pPr marL="0" indent="0">
              <a:buNone/>
            </a:pPr>
            <a:r>
              <a:rPr lang="en-US" sz="1800" dirty="0"/>
              <a:t>The</a:t>
            </a:r>
            <a:r>
              <a:rPr lang="en-US" sz="1800" baseline="0" dirty="0"/>
              <a:t> Southwest region has the lowest average completion rate, the lowest average teacher salary and the highest average pupil/teacher ratio. While the Midwest and Northeast who have the highest average completion rates have higher average teacher salaries and the lowest pupil/teacher ratios.</a:t>
            </a:r>
          </a:p>
          <a:p>
            <a:pPr marL="0" indent="0">
              <a:buNone/>
            </a:pPr>
            <a:r>
              <a:rPr lang="en-US" sz="1800" baseline="0" dirty="0"/>
              <a:t>These trends suggest that there is an association between completion rates and teacher salaries and a pupil/teacher ratios. </a:t>
            </a:r>
            <a:r>
              <a:rPr lang="en-US" sz="1800" baseline="0"/>
              <a:t>Specifically </a:t>
            </a:r>
            <a:r>
              <a:rPr lang="en-US" sz="1800" baseline="0" dirty="0"/>
              <a:t>that low teacher salaries and high pupil/teacher ratios could be contributing factors to the lower completion rates. There are of course other factors, but these two specifically could be an important reason for the differences in completion rates across regions of the US.</a:t>
            </a:r>
            <a:endParaRPr lang="en-US" sz="1800" dirty="0"/>
          </a:p>
        </p:txBody>
      </p:sp>
    </p:spTree>
    <p:extLst>
      <p:ext uri="{BB962C8B-B14F-4D97-AF65-F5344CB8AC3E}">
        <p14:creationId xmlns:p14="http://schemas.microsoft.com/office/powerpoint/2010/main" val="1303930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521</Words>
  <Application>Microsoft Macintosh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Data Analysis Project</vt:lpstr>
      <vt:lpstr>Members</vt:lpstr>
      <vt:lpstr>Part 1 – Completion Rate by State</vt:lpstr>
      <vt:lpstr>Part 2 – Pupil/Teacher Ratio</vt:lpstr>
      <vt:lpstr>Part 3 – Average Teacher’s Salary</vt:lpstr>
      <vt:lpstr>Part 4 – Average Teacher Salary by Region</vt:lpstr>
      <vt:lpstr>Part 4 – Continued…</vt:lpstr>
      <vt:lpstr>Part 5 – Data by Region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Project</dc:title>
  <dc:creator>Gearhart, Colton Mr.</dc:creator>
  <cp:lastModifiedBy>Gearhart, Colton Rae</cp:lastModifiedBy>
  <cp:revision>10</cp:revision>
  <dcterms:created xsi:type="dcterms:W3CDTF">2022-11-28T15:22:37Z</dcterms:created>
  <dcterms:modified xsi:type="dcterms:W3CDTF">2023-04-12T16:12:36Z</dcterms:modified>
</cp:coreProperties>
</file>