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03"/>
    <p:restoredTop sz="94638"/>
  </p:normalViewPr>
  <p:slideViewPr>
    <p:cSldViewPr snapToGrid="0">
      <p:cViewPr varScale="1">
        <p:scale>
          <a:sx n="128" d="100"/>
          <a:sy n="128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CD27-A9A0-8BF4-98F1-07A2A86CA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68139-54A1-5822-BE59-94D0F9282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A042-4EF4-B57E-B501-8432DEC8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6F8F7-2C5A-F43E-CD44-7710C5D5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A54AF-7FF4-CB58-A1AE-D894948F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EB69-38C4-8C96-7790-D405E8AE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17AD9-DD07-6340-32F3-11A9A154A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B616C-8D19-9CC4-EBFC-8768E3E0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D76CD-EB06-5A30-7F4B-A7C4C3D2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79B0-A3F1-28AC-DFF3-A63F292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1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920B8-C36F-60BD-E7D1-4697638B8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1E7C0-29E4-09FD-A35D-C1A5FD408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5933D-0B35-B077-3697-E48787CC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1D37-46C4-9D5D-8D84-B90493C8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A413-FFCA-549D-A02B-503506E5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F023-ECB6-295B-F0DA-94CEB8A7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C733-0194-85D5-8C89-4F3B4CC8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8211-8A81-13EE-9447-A5F63DB8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74FB-D06B-6FBE-99C3-E22FDF91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3BA53-A15A-4ECC-7B9E-48C3ECBD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3ED8-2C35-7878-A6A7-F8FE9209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73BF3-33AF-436C-828F-2E72CDB3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9126-8D61-4943-DCFB-8AC00EE1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97E58-C793-D72A-81BE-3E7369EC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6B77-3CAC-7147-0B5C-9D6CF5F5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97FB-7669-8F75-6DF2-BDC0324B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40C3-A1E7-5E6C-4FD5-1C8D9DED9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B9D5B-9514-01F9-ADC7-745513E0D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D7066-A43C-4CCB-F693-A823A274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99D59-5CEE-C27C-7250-ABE302CE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AD79-9B2D-C044-35CB-B0F081B3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57A9-C728-FA27-C3CA-348E6573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14054-0935-ED95-C96A-03AD3CB7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56EE3-96EE-DD14-B283-0121F4AB2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D9D17-1B0E-E661-3DE9-8C04D008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381CD-FACF-AFB8-23A3-7C99347A7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CCAB4-7C2F-8651-FB04-C9AF4DFF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7356B-203F-EC68-9AB5-D4088768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E4EC9-E164-FF0F-43F4-9EB07DC8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2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A146-B32F-8A8A-2EB6-6E7E95FA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7162B-B044-414D-D0DB-E4824EC8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BD898-A372-933E-F5A6-CCB13C90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44D54-E73A-0EC8-07B0-EA7D7401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7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B9BFF-0BEB-2663-F09B-E0D8726D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6D22A-26A8-EC95-06E3-4369D10E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92CE5-D95B-2EB8-2B1D-17E1FA36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6DCC-E520-D4B7-FC9F-5CEA2ACC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F5E9-879F-6C7A-4B05-15C3444D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C7113-270D-5205-4E5E-0D227627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CB06D-5B9C-E870-970B-82DCB041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B6330-0D1D-4804-452F-D8B3B393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D28E8-3870-549E-F736-82DBAD9A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1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31B7-C965-D168-CA3E-8D5CE5BF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2B8BD-784F-4EE4-9814-756987896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2E4FC-4998-606B-00B6-BF0229238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B0B6C-63FB-0F4D-B574-B29C34CE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4842-D1D8-B64B-90D2-47452782B310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5E4D9-D660-C5C0-5101-97A2FF28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AE21F-17FB-E116-2547-5FFCF7DD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9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E2E67-BE27-CB95-1141-23109931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BFC00-1F9F-C4D4-E799-C8F6A920C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74F8-CFCE-6F94-2C79-C3950474A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94842-D1D8-B64B-90D2-47452782B310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A56B1-371C-AA70-0A3A-7EE69DBF8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BA0F9-726F-C877-AF81-E50A1DFC1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EB876-5F67-9C4D-BDC0-853F1D6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0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C10D503-C7C1-EA06-C6A9-D55D7D9471A9}"/>
              </a:ext>
            </a:extLst>
          </p:cNvPr>
          <p:cNvGrpSpPr/>
          <p:nvPr/>
        </p:nvGrpSpPr>
        <p:grpSpPr>
          <a:xfrm>
            <a:off x="812800" y="394037"/>
            <a:ext cx="5283200" cy="3034963"/>
            <a:chOff x="1254125" y="687387"/>
            <a:chExt cx="5283200" cy="303496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C1959BD-4692-6A15-80FF-97080AB4DA11}"/>
                </a:ext>
              </a:extLst>
            </p:cNvPr>
            <p:cNvGrpSpPr/>
            <p:nvPr/>
          </p:nvGrpSpPr>
          <p:grpSpPr>
            <a:xfrm>
              <a:off x="1254125" y="687387"/>
              <a:ext cx="5283200" cy="3034963"/>
              <a:chOff x="1254125" y="687387"/>
              <a:chExt cx="5283200" cy="30349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4EE2E8-BE3A-FD5F-ACAB-DA9623F36DF1}"/>
                      </a:ext>
                    </a:extLst>
                  </p:cNvPr>
                  <p:cNvSpPr txBox="1"/>
                  <p:nvPr/>
                </p:nvSpPr>
                <p:spPr>
                  <a:xfrm>
                    <a:off x="1254125" y="1741487"/>
                    <a:ext cx="3140219" cy="19808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(c) </a:t>
                    </a:r>
                    <a:r>
                      <a:rPr lang="en-US" dirty="0"/>
                      <a:t>Find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−0.1&lt;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</m:d>
                      </m:oMath>
                    </a14:m>
                    <a:endParaRPr lang="en-US" b="0" dirty="0"/>
                  </a:p>
                  <a:p>
                    <a:r>
                      <a:rPr lang="en-US" b="1" dirty="0"/>
                      <a:t>(d) </a:t>
                    </a:r>
                    <a:r>
                      <a:rPr lang="en-US" dirty="0"/>
                      <a:t>Find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−0.1&lt;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</m:d>
                      </m:oMath>
                    </a14:m>
                    <a:endParaRPr lang="en-US" b="0" dirty="0"/>
                  </a:p>
                  <a:p>
                    <a:r>
                      <a:rPr lang="en-US" b="1" dirty="0"/>
                      <a:t>(e) </a:t>
                    </a:r>
                    <a:r>
                      <a:rPr lang="en-US" dirty="0"/>
                      <a:t>Find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625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&lt;10</m:t>
                            </m:r>
                          </m:e>
                        </m:d>
                      </m:oMath>
                    </a14:m>
                    <a:endParaRPr lang="en-US" b="0" dirty="0"/>
                  </a:p>
                  <a:p>
                    <a:r>
                      <a:rPr lang="en-US" b="1" dirty="0"/>
                      <a:t>(f) </a:t>
                    </a:r>
                    <a:r>
                      <a:rPr lang="en-US" dirty="0"/>
                      <a:t>Find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&lt;1000</m:t>
                            </m:r>
                          </m:e>
                        </m:d>
                      </m:oMath>
                    </a14:m>
                    <a:endParaRPr lang="en-US" b="0" dirty="0"/>
                  </a:p>
                  <a:p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4EE2E8-BE3A-FD5F-ACAB-DA9623F36D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4125" y="1741487"/>
                    <a:ext cx="3140219" cy="198086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6BF948D-0A55-8353-5CE3-43B9DB9FB889}"/>
                  </a:ext>
                </a:extLst>
              </p:cNvPr>
              <p:cNvGrpSpPr/>
              <p:nvPr/>
            </p:nvGrpSpPr>
            <p:grpSpPr>
              <a:xfrm>
                <a:off x="1254125" y="687387"/>
                <a:ext cx="5283200" cy="1054100"/>
                <a:chOff x="1254125" y="687387"/>
                <a:chExt cx="5283200" cy="105410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EC599683-06CE-4949-8769-3D4FE0BE69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54125" y="687387"/>
                  <a:ext cx="5283200" cy="10541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3F2B3880-931A-7703-258B-88E369073D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19554" y="994328"/>
                      <a:ext cx="2976446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=77,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=25)</m:t>
                          </m:r>
                        </m:oMath>
                      </a14:m>
                      <a:r>
                        <a:rPr lang="en-US" sz="1600" b="0" dirty="0"/>
                        <a:t>. Compute</a:t>
                      </a: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3F2B3880-931A-7703-258B-88E369073D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9554" y="994328"/>
                      <a:ext cx="2976446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3448" b="-17241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405AC4A-6659-2A73-8F7E-A0F93BB79326}"/>
                    </a:ext>
                  </a:extLst>
                </p:cNvPr>
                <p:cNvSpPr txBox="1"/>
                <p:nvPr/>
              </p:nvSpPr>
              <p:spPr>
                <a:xfrm>
                  <a:off x="2094162" y="1357477"/>
                  <a:ext cx="730072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405AC4A-6659-2A73-8F7E-A0F93BB79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162" y="1357477"/>
                  <a:ext cx="730072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DA9687-4684-D7CF-A86D-9B210057F07C}"/>
                  </a:ext>
                </a:extLst>
              </p:cNvPr>
              <p:cNvSpPr txBox="1"/>
              <p:nvPr/>
            </p:nvSpPr>
            <p:spPr>
              <a:xfrm>
                <a:off x="6559866" y="393810"/>
                <a:ext cx="4819334" cy="4371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2)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be a random sample from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&lt;5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AutoNum type="alphaLcParenR"/>
                </a:pPr>
                <a:r>
                  <a:rPr lang="en-US" dirty="0"/>
                  <a:t>Find the cdf and pdf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US" dirty="0"/>
                  <a:t> using the cdf and 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(use integral calculator)</a:t>
                </a:r>
              </a:p>
              <a:p>
                <a:pPr marL="342900" indent="-342900"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US" dirty="0"/>
                  <a:t> using the pdf and the integral calculator (answer should match (b))</a:t>
                </a:r>
              </a:p>
              <a:p>
                <a:pPr marL="342900" indent="-342900">
                  <a:buFontTx/>
                  <a:buAutoNum type="alphaLcParenR"/>
                </a:pPr>
                <a:r>
                  <a:rPr lang="en-US" dirty="0"/>
                  <a:t>Find the cdf and pdf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Tx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&gt;4)</m:t>
                    </m:r>
                  </m:oMath>
                </a14:m>
                <a:r>
                  <a:rPr lang="en-US" dirty="0"/>
                  <a:t> and 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Tx/>
                  <a:buAutoNum type="alphaLcParenR"/>
                </a:pPr>
                <a:r>
                  <a:rPr lang="en-US" dirty="0"/>
                  <a:t>Find the cdf and pdf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Tx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≤3)</m:t>
                    </m:r>
                  </m:oMath>
                </a14:m>
                <a:r>
                  <a:rPr lang="en-US" dirty="0"/>
                  <a:t> and 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Tx/>
                  <a:buAutoNum type="alphaLcParenR"/>
                </a:pPr>
                <a:endParaRPr lang="en-US" dirty="0"/>
              </a:p>
              <a:p>
                <a:pPr marL="342900" indent="-342900">
                  <a:buFontTx/>
                  <a:buAutoNum type="alphaLcParenR"/>
                </a:pPr>
                <a:endParaRPr lang="en-US" dirty="0"/>
              </a:p>
              <a:p>
                <a:pPr marL="342900" indent="-342900"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DA9687-4684-D7CF-A86D-9B210057F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66" y="393810"/>
                <a:ext cx="4819334" cy="4371966"/>
              </a:xfrm>
              <a:prstGeom prst="rect">
                <a:avLst/>
              </a:prstGeom>
              <a:blipFill>
                <a:blip r:embed="rId11"/>
                <a:stretch>
                  <a:fillRect l="-1050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0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0DAF257-743E-F52A-884D-75A680301185}"/>
              </a:ext>
            </a:extLst>
          </p:cNvPr>
          <p:cNvGrpSpPr/>
          <p:nvPr/>
        </p:nvGrpSpPr>
        <p:grpSpPr>
          <a:xfrm>
            <a:off x="6096000" y="205273"/>
            <a:ext cx="5932530" cy="6539879"/>
            <a:chOff x="6165690" y="311645"/>
            <a:chExt cx="5932530" cy="65398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E2F4BA-2504-5FE1-224C-EF8310FB53C0}"/>
                </a:ext>
              </a:extLst>
            </p:cNvPr>
            <p:cNvGrpSpPr/>
            <p:nvPr/>
          </p:nvGrpSpPr>
          <p:grpSpPr>
            <a:xfrm>
              <a:off x="6165690" y="311645"/>
              <a:ext cx="5795252" cy="3444677"/>
              <a:chOff x="558888" y="2711646"/>
              <a:chExt cx="5795252" cy="344467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C0C0920-A7F2-88C5-D5E8-47AE313537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46046"/>
              <a:stretch/>
            </p:blipFill>
            <p:spPr>
              <a:xfrm>
                <a:off x="558888" y="2711646"/>
                <a:ext cx="5308600" cy="72633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A9F0DC2-5BE0-E969-D8AB-9865B1410F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7779"/>
              <a:stretch/>
            </p:blipFill>
            <p:spPr>
              <a:xfrm>
                <a:off x="558888" y="4725996"/>
                <a:ext cx="5308600" cy="56838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E4238FA-A766-1705-1A96-FFEE3AFD281D}"/>
                      </a:ext>
                    </a:extLst>
                  </p:cNvPr>
                  <p:cNvSpPr txBox="1"/>
                  <p:nvPr/>
                </p:nvSpPr>
                <p:spPr>
                  <a:xfrm>
                    <a:off x="558888" y="3569471"/>
                    <a:ext cx="5646455" cy="12280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/>
                      <a:t>Use the alternate form of the geometric distribution that counts the number of failures before the first success: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sepChr m:val="∣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=0, 1, 2, … </m:t>
                        </m:r>
                      </m:oMath>
                    </a14:m>
                    <a:r>
                      <a:rPr lang="en-US" sz="1600" dirty="0"/>
                      <a:t> 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oMath>
                    </a14:m>
                    <a:r>
                      <a:rPr lang="en-US" sz="16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E4238FA-A766-1705-1A96-FFEE3AFD28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888" y="3569471"/>
                    <a:ext cx="5646455" cy="12280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74" t="-10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77899417-A443-106A-6DBF-709AD13F8F77}"/>
                      </a:ext>
                    </a:extLst>
                  </p:cNvPr>
                  <p:cNvSpPr txBox="1"/>
                  <p:nvPr/>
                </p:nvSpPr>
                <p:spPr>
                  <a:xfrm>
                    <a:off x="558888" y="5232993"/>
                    <a:ext cx="5795252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211E1E"/>
                        </a:solidFill>
                        <a:latin typeface="Times" pitchFamily="2" charset="0"/>
                      </a:rPr>
                      <a:t>(b)</a:t>
                    </a:r>
                    <a:r>
                      <a:rPr lang="en-US" dirty="0">
                        <a:solidFill>
                          <a:srgbClr val="211E1E"/>
                        </a:solidFill>
                        <a:latin typeface="Times" pitchFamily="2" charset="0"/>
                      </a:rPr>
                      <a:t>  Find the MLE for </a:t>
                    </a:r>
                    <a:r>
                      <a:rPr lang="en-US" i="1" dirty="0">
                        <a:solidFill>
                          <a:srgbClr val="211E1E"/>
                        </a:solidFill>
                        <a:latin typeface="Times" pitchFamily="2" charset="0"/>
                      </a:rPr>
                      <a:t>p </a:t>
                    </a:r>
                    <a:r>
                      <a:rPr lang="en-US" dirty="0">
                        <a:solidFill>
                          <a:srgbClr val="211E1E"/>
                        </a:solidFill>
                        <a:latin typeface="Times" pitchFamily="2" charset="0"/>
                      </a:rPr>
                      <a:t>(skip the second derivative check)</a:t>
                    </a:r>
                  </a:p>
                  <a:p>
                    <a:r>
                      <a:rPr lang="en-US" b="1" dirty="0">
                        <a:latin typeface="Times" pitchFamily="2" charset="0"/>
                      </a:rPr>
                      <a:t>(c)  </a:t>
                    </a:r>
                    <a:r>
                      <a:rPr lang="en-US" dirty="0">
                        <a:latin typeface="Times" pitchFamily="2" charset="0"/>
                      </a:rPr>
                      <a:t>If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={1, 4, 2, 8, 9, 4, 10}</m:t>
                        </m:r>
                      </m:oMath>
                    </a14:m>
                    <a:r>
                      <a:rPr lang="en-US" dirty="0">
                        <a:latin typeface="Times" pitchFamily="2" charset="0"/>
                      </a:rPr>
                      <a:t>, calculate the point estimate for the MME and MLE of p</a:t>
                    </a:r>
                  </a:p>
                </p:txBody>
              </p:sp>
            </mc:Choice>
            <mc:Fallback xmlns="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77899417-A443-106A-6DBF-709AD13F8F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888" y="5232993"/>
                    <a:ext cx="5795252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" t="-2703" b="-81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F087CA6-3F4F-1371-FBEE-886827E41913}"/>
                </a:ext>
              </a:extLst>
            </p:cNvPr>
            <p:cNvGrpSpPr/>
            <p:nvPr/>
          </p:nvGrpSpPr>
          <p:grpSpPr>
            <a:xfrm>
              <a:off x="6165690" y="3891966"/>
              <a:ext cx="5932530" cy="2959558"/>
              <a:chOff x="6165690" y="279406"/>
              <a:chExt cx="5932530" cy="295955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AD0D9FA-A444-144F-F374-A88ACC03EE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5651"/>
              <a:stretch/>
            </p:blipFill>
            <p:spPr>
              <a:xfrm>
                <a:off x="6165690" y="279406"/>
                <a:ext cx="5308600" cy="78085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10398B5-05E5-6FA5-D899-4EFF0ED39010}"/>
                      </a:ext>
                    </a:extLst>
                  </p:cNvPr>
                  <p:cNvSpPr txBox="1"/>
                  <p:nvPr/>
                </p:nvSpPr>
                <p:spPr>
                  <a:xfrm>
                    <a:off x="6165690" y="1195904"/>
                    <a:ext cx="5932530" cy="20430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211E1E"/>
                        </a:solidFill>
                        <a:latin typeface="Times" pitchFamily="2" charset="0"/>
                      </a:rPr>
                      <a:t>(This is the scale parametrization of the exp dist)</a:t>
                    </a:r>
                  </a:p>
                  <a:p>
                    <a:r>
                      <a:rPr lang="en-US" b="1" dirty="0">
                        <a:solidFill>
                          <a:srgbClr val="211E1E"/>
                        </a:solidFill>
                        <a:latin typeface="Times" pitchFamily="2" charset="0"/>
                      </a:rPr>
                      <a:t>(a)</a:t>
                    </a:r>
                    <a:r>
                      <a:rPr lang="en-US" dirty="0">
                        <a:solidFill>
                          <a:srgbClr val="211E1E"/>
                        </a:solidFill>
                        <a:latin typeface="Times" pitchFamily="2" charset="0"/>
                      </a:rPr>
                      <a:t>  Find the MLE for </a:t>
                    </a:r>
                    <a:r>
                      <a:rPr lang="en-US" i="1" dirty="0">
                        <a:solidFill>
                          <a:srgbClr val="211E1E"/>
                        </a:solidFill>
                        <a:latin typeface="Times" pitchFamily="2" charset="0"/>
                      </a:rPr>
                      <a:t>θ</a:t>
                    </a:r>
                  </a:p>
                  <a:p>
                    <a:r>
                      <a:rPr lang="en-US" b="1" dirty="0">
                        <a:latin typeface="Times" pitchFamily="2" charset="0"/>
                      </a:rPr>
                      <a:t>(b)  </a:t>
                    </a:r>
                    <a:r>
                      <a:rPr lang="en-US" dirty="0">
                        <a:latin typeface="Times" pitchFamily="2" charset="0"/>
                      </a:rPr>
                      <a:t>Show that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211E1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211E1E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a14:m>
                    <a:r>
                      <a:rPr lang="en-US" b="1" dirty="0">
                        <a:latin typeface="Times" pitchFamily="2" charset="0"/>
                      </a:rPr>
                      <a:t> </a:t>
                    </a:r>
                    <a:r>
                      <a:rPr lang="en-US" dirty="0">
                        <a:latin typeface="Times" pitchFamily="2" charset="0"/>
                      </a:rPr>
                      <a:t>is an unbiased estimator of </a:t>
                    </a:r>
                    <a:r>
                      <a:rPr lang="en-US" i="1" dirty="0">
                        <a:solidFill>
                          <a:srgbClr val="211E1E"/>
                        </a:solidFill>
                        <a:latin typeface="Times" pitchFamily="2" charset="0"/>
                      </a:rPr>
                      <a:t>θ</a:t>
                    </a:r>
                  </a:p>
                  <a:p>
                    <a:r>
                      <a:rPr lang="en-US" dirty="0">
                        <a:solidFill>
                          <a:srgbClr val="211E1E"/>
                        </a:solidFill>
                        <a:latin typeface="Times" pitchFamily="2" charset="0"/>
                      </a:rPr>
                      <a:t>       (</a:t>
                    </a:r>
                    <a:r>
                      <a:rPr lang="en-US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Can use integral calculator for 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a14:m>
                    <a:r>
                      <a:rPr lang="en-US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)</a:t>
                    </a:r>
                    <a:endParaRPr lang="en-US" i="1" dirty="0">
                      <a:solidFill>
                        <a:srgbClr val="211E1E"/>
                      </a:solidFill>
                      <a:latin typeface="Times" pitchFamily="2" charset="0"/>
                    </a:endParaRPr>
                  </a:p>
                  <a:p>
                    <a:r>
                      <a:rPr lang="en-US" b="1" dirty="0">
                        <a:latin typeface="Times" pitchFamily="2" charset="0"/>
                      </a:rPr>
                      <a:t>(c)   </a:t>
                    </a:r>
                    <a:r>
                      <a:rPr lang="en-US" dirty="0">
                        <a:latin typeface="Times" pitchFamily="2" charset="0"/>
                      </a:rPr>
                      <a:t>Find the MLE for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US" b="1" dirty="0">
                      <a:latin typeface="Times" pitchFamily="2" charset="0"/>
                    </a:endParaRPr>
                  </a:p>
                  <a:p>
                    <a:r>
                      <a:rPr lang="en-US" b="1" dirty="0">
                        <a:latin typeface="Times" pitchFamily="2" charset="0"/>
                      </a:rPr>
                      <a:t>(d)   </a:t>
                    </a:r>
                    <a:r>
                      <a:rPr lang="en-US" dirty="0">
                        <a:latin typeface="Times" pitchFamily="2" charset="0"/>
                      </a:rPr>
                      <a:t>Calculate the MLE for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a14:m>
                    <a:r>
                      <a:rPr lang="en-US" b="1" dirty="0">
                        <a:latin typeface="Times" pitchFamily="2" charset="0"/>
                      </a:rPr>
                      <a:t> </a:t>
                    </a:r>
                    <a:r>
                      <a:rPr lang="en-US" dirty="0">
                        <a:latin typeface="Times" pitchFamily="2" charset="0"/>
                      </a:rPr>
                      <a:t>if an observed random          sample of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a14:m>
                    <a:r>
                      <a:rPr lang="en-US" b="1" dirty="0">
                        <a:latin typeface="Times" pitchFamily="2" charset="0"/>
                      </a:rPr>
                      <a:t> </a:t>
                    </a:r>
                    <a:r>
                      <a:rPr lang="en-US" dirty="0">
                        <a:latin typeface="Times" pitchFamily="2" charset="0"/>
                      </a:rPr>
                      <a:t>is</a:t>
                    </a:r>
                    <a:r>
                      <a:rPr lang="en-US" b="1" dirty="0">
                        <a:latin typeface="Times" pitchFamily="2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={3.5,  8.1,  0.9,  4.4,  0.5}</m:t>
                        </m:r>
                      </m:oMath>
                    </a14:m>
                    <a:endParaRPr lang="en-US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10398B5-05E5-6FA5-D899-4EFF0ED390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5690" y="1195904"/>
                    <a:ext cx="5932530" cy="204306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55" t="-1242" r="-641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3337272-AF5B-DA0E-E95B-35E2796D87EF}"/>
              </a:ext>
            </a:extLst>
          </p:cNvPr>
          <p:cNvGrpSpPr/>
          <p:nvPr/>
        </p:nvGrpSpPr>
        <p:grpSpPr>
          <a:xfrm>
            <a:off x="449545" y="1383149"/>
            <a:ext cx="5372259" cy="5362003"/>
            <a:chOff x="463478" y="371991"/>
            <a:chExt cx="5372259" cy="53620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861802A-3FAE-A9AD-4273-933A2F1E3781}"/>
                    </a:ext>
                  </a:extLst>
                </p:cNvPr>
                <p:cNvSpPr txBox="1"/>
                <p:nvPr/>
              </p:nvSpPr>
              <p:spPr>
                <a:xfrm>
                  <a:off x="463478" y="3148671"/>
                  <a:ext cx="5245099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>
                      <a:solidFill>
                        <a:srgbClr val="00B0F0"/>
                      </a:solidFill>
                      <a:effectLst/>
                      <a:latin typeface="Times" pitchFamily="2" charset="0"/>
                    </a:rPr>
                    <a:t>6.4-1.</a:t>
                  </a:r>
                  <a:r>
                    <a:rPr lang="en-US" sz="1800" dirty="0">
                      <a:solidFill>
                        <a:schemeClr val="accent2"/>
                      </a:solidFill>
                      <a:effectLst/>
                      <a:latin typeface="Times" pitchFamily="2" charset="0"/>
                    </a:rPr>
                    <a:t> </a:t>
                  </a:r>
                  <a:r>
                    <a:rPr lang="en-US" dirty="0">
                      <a:solidFill>
                        <a:srgbClr val="211E1E"/>
                      </a:solidFill>
                      <a:latin typeface="Times" pitchFamily="2" charset="0"/>
                    </a:rPr>
                    <a:t>L</a:t>
                  </a:r>
                  <a:r>
                    <a:rPr lang="en-US" sz="1800" dirty="0">
                      <a:solidFill>
                        <a:srgbClr val="211E1E"/>
                      </a:solidFill>
                      <a:effectLst/>
                      <a:latin typeface="Times" pitchFamily="2" charset="0"/>
                    </a:rPr>
                    <a:t>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211E1E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211E1E"/>
                          </a:solidFill>
                          <a:effectLst/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1800" dirty="0">
                      <a:solidFill>
                        <a:srgbClr val="211E1E"/>
                      </a:solidFill>
                      <a:effectLst/>
                      <a:latin typeface="Times" pitchFamily="2" charset="0"/>
                    </a:rPr>
                    <a:t> be a random sample from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211E1E"/>
                          </a:solidFill>
                          <a:effectLst/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1800" b="0" i="1" smtClean="0">
                          <a:solidFill>
                            <a:srgbClr val="211E1E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211E1E"/>
                          </a:solidFill>
                          <a:effectLst/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800" b="0" i="1" smtClean="0">
                          <a:solidFill>
                            <a:srgbClr val="211E1E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rgbClr val="211E1E"/>
                          </a:solidFill>
                          <a:effectLst/>
                          <a:latin typeface="Cambria Math" panose="02040503050406030204" pitchFamily="18" charset="0"/>
                        </a:rPr>
                        <m:t>=36)</m:t>
                      </m:r>
                    </m:oMath>
                  </a14:m>
                  <a:r>
                    <a:rPr lang="en-US" sz="1800" dirty="0">
                      <a:solidFill>
                        <a:srgbClr val="211E1E"/>
                      </a:solidFill>
                      <a:effectLst/>
                      <a:latin typeface="Times" pitchFamily="2" charset="0"/>
                    </a:rPr>
                    <a:t>. We are going to show that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b="0" i="1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 smtClean="0">
                              <a:solidFill>
                                <a:srgbClr val="211E1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a14:m>
                  <a:r>
                    <a:rPr lang="en-US" sz="1800" dirty="0">
                      <a:solidFill>
                        <a:srgbClr val="211E1E"/>
                      </a:solidFill>
                      <a:effectLst/>
                      <a:latin typeface="Times" pitchFamily="2" charset="0"/>
                    </a:rPr>
                    <a:t> is the MLE for 𝜇.</a:t>
                  </a:r>
                </a:p>
                <a:p>
                  <a:r>
                    <a:rPr lang="en-US" b="1" dirty="0">
                      <a:solidFill>
                        <a:srgbClr val="211E1E"/>
                      </a:solidFill>
                      <a:latin typeface="Times" pitchFamily="2" charset="0"/>
                    </a:rPr>
                    <a:t>(a)</a:t>
                  </a:r>
                  <a:r>
                    <a:rPr lang="en-US" dirty="0">
                      <a:solidFill>
                        <a:srgbClr val="211E1E"/>
                      </a:solidFill>
                      <a:latin typeface="Times" pitchFamily="2" charset="0"/>
                    </a:rPr>
                    <a:t>  Find the likelihood function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11E1E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rgbClr val="211E1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11E1E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rgbClr val="211E1E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1" i="1" smtClean="0">
                          <a:solidFill>
                            <a:srgbClr val="211E1E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dirty="0">
                      <a:latin typeface="Times" pitchFamily="2" charset="0"/>
                    </a:rPr>
                    <a:t>) and the log-likelihood function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11E1E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US" i="1">
                          <a:solidFill>
                            <a:srgbClr val="211E1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211E1E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dirty="0">
                      <a:latin typeface="Times" pitchFamily="2" charset="0"/>
                    </a:rPr>
                    <a:t>)</a:t>
                  </a:r>
                </a:p>
                <a:p>
                  <a:r>
                    <a:rPr lang="en-US" b="1" dirty="0">
                      <a:latin typeface="Times" pitchFamily="2" charset="0"/>
                    </a:rPr>
                    <a:t>(b)  </a:t>
                  </a:r>
                  <a:r>
                    <a:rPr lang="en-US" dirty="0">
                      <a:latin typeface="Times" pitchFamily="2" charset="0"/>
                    </a:rPr>
                    <a:t>Optimize the log-likelihood function</a:t>
                  </a:r>
                </a:p>
                <a:p>
                  <a:r>
                    <a:rPr lang="en-US" b="1" dirty="0">
                      <a:latin typeface="Times" pitchFamily="2" charset="0"/>
                    </a:rPr>
                    <a:t>(c)  </a:t>
                  </a:r>
                  <a:r>
                    <a:rPr lang="en-US" dirty="0">
                      <a:latin typeface="Times" pitchFamily="2" charset="0"/>
                    </a:rPr>
                    <a:t>Check the second derivative to confirm global max at</a:t>
                  </a:r>
                  <a:r>
                    <a:rPr lang="en-US" dirty="0">
                      <a:solidFill>
                        <a:schemeClr val="tx1"/>
                      </a:solidFill>
                      <a:latin typeface="Times" pitchFamily="2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endParaRPr lang="en-US" dirty="0">
                    <a:latin typeface="Times" pitchFamily="2" charset="0"/>
                  </a:endParaRPr>
                </a:p>
                <a:p>
                  <a:pPr marL="342900" indent="-342900">
                    <a:buAutoNum type="alphaLcParenBoth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861802A-3FAE-A9AD-4273-933A2F1E37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478" y="3148671"/>
                  <a:ext cx="5245099" cy="2585323"/>
                </a:xfrm>
                <a:prstGeom prst="rect">
                  <a:avLst/>
                </a:prstGeom>
                <a:blipFill>
                  <a:blip r:embed="rId8"/>
                  <a:stretch>
                    <a:fillRect l="-966" t="-976" r="-19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A1E9E6-8600-D39D-A9AD-C4285C2D5DA4}"/>
                </a:ext>
              </a:extLst>
            </p:cNvPr>
            <p:cNvGrpSpPr/>
            <p:nvPr/>
          </p:nvGrpSpPr>
          <p:grpSpPr>
            <a:xfrm>
              <a:off x="590638" y="371991"/>
              <a:ext cx="5245099" cy="2874056"/>
              <a:chOff x="6237093" y="3478667"/>
              <a:chExt cx="5245099" cy="28740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1C6296B-2CE7-7A2F-525A-5FB538159BC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7093" y="3478667"/>
                    <a:ext cx="5245099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>
                        <a:solidFill>
                          <a:schemeClr val="accent2"/>
                        </a:solidFill>
                        <a:effectLst/>
                        <a:latin typeface="Times" pitchFamily="2" charset="0"/>
                      </a:rPr>
                      <a:t>9.74 </a:t>
                    </a:r>
                    <a:r>
                      <a:rPr lang="en-US" dirty="0">
                        <a:solidFill>
                          <a:srgbClr val="211E1E"/>
                        </a:solidFill>
                        <a:latin typeface="Times" pitchFamily="2" charset="0"/>
                      </a:rPr>
                      <a:t>L</a:t>
                    </a:r>
                    <a:r>
                      <a:rPr lang="en-US" sz="1800" dirty="0">
                        <a:solidFill>
                          <a:srgbClr val="211E1E"/>
                        </a:solidFill>
                        <a:effectLst/>
                        <a:latin typeface="Times" pitchFamily="2" charset="0"/>
                      </a:rPr>
                      <a:t>et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211E1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211E1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211E1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211E1E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211E1E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800" b="0" i="1" smtClean="0">
                            <a:solidFill>
                              <a:srgbClr val="211E1E"/>
                            </a:solidFill>
                            <a:effectLst/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211E1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211E1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211E1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n-US" sz="1800" dirty="0">
                        <a:solidFill>
                          <a:schemeClr val="accent2"/>
                        </a:solidFill>
                        <a:effectLst/>
                        <a:latin typeface="Times" pitchFamily="2" charset="0"/>
                      </a:rPr>
                      <a:t> </a:t>
                    </a:r>
                    <a:r>
                      <a:rPr lang="en-US" sz="1800" dirty="0">
                        <a:effectLst/>
                        <a:latin typeface="Times" pitchFamily="2" charset="0"/>
                      </a:rPr>
                      <a:t>be a random sample of size </a:t>
                    </a:r>
                    <a:r>
                      <a:rPr lang="en-US" sz="1800" i="1" dirty="0">
                        <a:effectLst/>
                        <a:latin typeface="Times" pitchFamily="2" charset="0"/>
                      </a:rPr>
                      <a:t>n </a:t>
                    </a:r>
                    <a:r>
                      <a:rPr lang="en-US" dirty="0">
                        <a:latin typeface="Times" pitchFamily="2" charset="0"/>
                      </a:rPr>
                      <a:t>from the following pdf:</a:t>
                    </a:r>
                    <a:r>
                      <a:rPr lang="en-US" sz="1800" dirty="0">
                        <a:effectLst/>
                        <a:latin typeface="Times" pitchFamily="2" charset="0"/>
                      </a:rPr>
                      <a:t> </a:t>
                    </a:r>
                    <a:endParaRPr lang="en-US" dirty="0">
                      <a:effectLst/>
                    </a:endParaRPr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1C6296B-2CE7-7A2F-525A-5FB538159B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7093" y="3478667"/>
                    <a:ext cx="5245099" cy="92333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66" t="-27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2015653-0C79-33C5-516A-656A35378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4206" y="4111552"/>
                <a:ext cx="3225800" cy="8128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2D62B97-F9B6-80A6-3C8E-7D24DA7E0786}"/>
                      </a:ext>
                    </a:extLst>
                  </p:cNvPr>
                  <p:cNvSpPr txBox="1"/>
                  <p:nvPr/>
                </p:nvSpPr>
                <p:spPr>
                  <a:xfrm>
                    <a:off x="6259470" y="4863661"/>
                    <a:ext cx="5095562" cy="14890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(a)   </a:t>
                    </a:r>
                    <a:r>
                      <a:rPr lang="en-US" dirty="0"/>
                      <a:t>Find the method of moments estimator (MME) for </a:t>
                    </a:r>
                    <a:r>
                      <a:rPr lang="en-US" i="1" dirty="0">
                        <a:solidFill>
                          <a:srgbClr val="211E1E"/>
                        </a:solidFill>
                        <a:latin typeface="Times" pitchFamily="2" charset="0"/>
                      </a:rPr>
                      <a:t>θ</a:t>
                    </a:r>
                  </a:p>
                  <a:p>
                    <a:r>
                      <a:rPr lang="en-US" b="1" dirty="0">
                        <a:latin typeface="Times" pitchFamily="2" charset="0"/>
                      </a:rPr>
                      <a:t>(b)  </a:t>
                    </a:r>
                    <a:r>
                      <a:rPr lang="en-US" dirty="0">
                        <a:latin typeface="Times" pitchFamily="2" charset="0"/>
                      </a:rPr>
                      <a:t>If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={1.5,  0.2,  3.1,  7,  1.5,  2.25,  6,  8.2}</m:t>
                        </m:r>
                      </m:oMath>
                    </a14:m>
                    <a:r>
                      <a:rPr lang="en-US" dirty="0">
                        <a:latin typeface="Times" pitchFamily="2" charset="0"/>
                      </a:rPr>
                      <a:t>, calculate the point estimate for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a14:m>
                    <a:endParaRPr lang="en-US" dirty="0">
                      <a:latin typeface="Times" pitchFamily="2" charset="0"/>
                    </a:endParaRPr>
                  </a:p>
                  <a:p>
                    <a:pPr marL="342900" indent="-342900">
                      <a:buAutoNum type="alphaLcParenBoth"/>
                    </a:pPr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2D62B97-F9B6-80A6-3C8E-7D24DA7E07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9470" y="4863661"/>
                    <a:ext cx="5095562" cy="14890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95" t="-16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9BDC729-DBDA-0335-790C-0E66B62F1059}"/>
              </a:ext>
            </a:extLst>
          </p:cNvPr>
          <p:cNvSpPr txBox="1"/>
          <p:nvPr/>
        </p:nvSpPr>
        <p:spPr>
          <a:xfrm>
            <a:off x="595436" y="63942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latin typeface="Times" pitchFamily="2" charset="0"/>
              </a:rPr>
              <a:t>Problem source color codes</a:t>
            </a:r>
            <a:r>
              <a:rPr lang="en-US" sz="1600" dirty="0">
                <a:latin typeface="Times" pitchFamily="2" charset="0"/>
              </a:rPr>
              <a:t>:</a:t>
            </a:r>
          </a:p>
          <a:p>
            <a:r>
              <a:rPr lang="en-US" sz="1600" b="1" dirty="0">
                <a:solidFill>
                  <a:srgbClr val="00B0F0"/>
                </a:solidFill>
                <a:latin typeface="Times" pitchFamily="2" charset="0"/>
              </a:rPr>
              <a:t>Stat inference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Times" pitchFamily="2" charset="0"/>
              </a:rPr>
              <a:t>Math stats with apps</a:t>
            </a:r>
          </a:p>
          <a:p>
            <a:r>
              <a:rPr lang="en-US" sz="1600" b="1" dirty="0">
                <a:solidFill>
                  <a:srgbClr val="00B050"/>
                </a:solidFill>
                <a:latin typeface="Times" pitchFamily="2" charset="0"/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46289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124F599-415B-4709-661B-97FD5DB6214C}"/>
              </a:ext>
            </a:extLst>
          </p:cNvPr>
          <p:cNvGrpSpPr/>
          <p:nvPr/>
        </p:nvGrpSpPr>
        <p:grpSpPr>
          <a:xfrm>
            <a:off x="2327592" y="319087"/>
            <a:ext cx="5856328" cy="5632311"/>
            <a:chOff x="2327592" y="319087"/>
            <a:chExt cx="5856328" cy="5632311"/>
          </a:xfrm>
        </p:grpSpPr>
        <p:sp>
          <p:nvSpPr>
            <p:cNvPr id="4" name="TextBox 11">
              <a:extLst>
                <a:ext uri="{FF2B5EF4-FFF2-40B4-BE49-F238E27FC236}">
                  <a16:creationId xmlns:a16="http://schemas.microsoft.com/office/drawing/2014/main" id="{5E21FA67-648C-4DEC-7D73-396EBA4B9508}"/>
                </a:ext>
              </a:extLst>
            </p:cNvPr>
            <p:cNvSpPr txBox="1"/>
            <p:nvPr/>
          </p:nvSpPr>
          <p:spPr>
            <a:xfrm>
              <a:off x="2327592" y="319087"/>
              <a:ext cx="2882520" cy="563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u="sng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Answers</a:t>
              </a:r>
              <a:endPara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5.5-1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LcParenR"/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0.0398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LcParenR"/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0.2615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0.5171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LcParenR"/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0.5072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0.1803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LcParenR"/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0.9349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LcParenR"/>
              </a:pPr>
              <a:endPara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L="342900" indent="-342900"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</a:p>
            <a:p>
              <a:pPr marL="342900" indent="-342900"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P() = 0.2412, E() = 1.7991</a:t>
              </a:r>
            </a:p>
            <a:p>
              <a:pPr marL="342900" indent="-342900"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   </a:t>
              </a:r>
            </a:p>
            <a:p>
              <a:pPr marL="342900" indent="-342900"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   </a:t>
              </a:r>
            </a:p>
            <a:p>
              <a:pPr marL="342900" indent="-342900"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P() = 0.8025, E() = 4.3947</a:t>
              </a:r>
            </a:p>
            <a:p>
              <a:pPr marL="342900" indent="-342900"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</a:p>
            <a:p>
              <a:pPr marL="342900" indent="-342900"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P() = 0.1781, E() = 3.704</a:t>
              </a:r>
            </a:p>
            <a:p>
              <a:pPr marL="342900" indent="-342900">
                <a:buFont typeface="+mj-lt"/>
                <a:buAutoNum type="alphaLcParenR"/>
              </a:pPr>
              <a:endParaRPr lang="en-US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F4B51C-6592-EA87-8865-F2CCC3ADF26D}"/>
                </a:ext>
              </a:extLst>
            </p:cNvPr>
            <p:cNvSpPr txBox="1"/>
            <p:nvPr/>
          </p:nvSpPr>
          <p:spPr>
            <a:xfrm>
              <a:off x="5273060" y="596085"/>
              <a:ext cx="291086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9.74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11.156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6.4-1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6.4-10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MME = 0.1555 = MLE</a:t>
              </a: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6.4-9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   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   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   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lphaLcParenR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12.1104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AutoNum type="alphaLcParenBoth" startAt="4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72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522</Words>
  <Application>Microsoft Macintosh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Rae</dc:creator>
  <cp:lastModifiedBy>Colton Gearhart</cp:lastModifiedBy>
  <cp:revision>7</cp:revision>
  <dcterms:created xsi:type="dcterms:W3CDTF">2023-03-17T12:00:51Z</dcterms:created>
  <dcterms:modified xsi:type="dcterms:W3CDTF">2024-03-08T19:45:02Z</dcterms:modified>
</cp:coreProperties>
</file>