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9"/>
    <p:restoredTop sz="93715"/>
  </p:normalViewPr>
  <p:slideViewPr>
    <p:cSldViewPr snapToGrid="0">
      <p:cViewPr varScale="1">
        <p:scale>
          <a:sx n="116" d="100"/>
          <a:sy n="116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CD27-A9A0-8BF4-98F1-07A2A86CA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68139-54A1-5822-BE59-94D0F928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A042-4EF4-B57E-B501-8432DEC8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F8F7-2C5A-F43E-CD44-7710C5D5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54AF-7FF4-CB58-A1AE-D894948F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EB69-38C4-8C96-7790-D405E8AE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17AD9-DD07-6340-32F3-11A9A154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616C-8D19-9CC4-EBFC-8768E3E0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76CD-EB06-5A30-7F4B-A7C4C3D2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79B0-A3F1-28AC-DFF3-A63F292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920B8-C36F-60BD-E7D1-4697638B8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E7C0-29E4-09FD-A35D-C1A5FD408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933D-0B35-B077-3697-E48787CC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1D37-46C4-9D5D-8D84-B90493C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A413-FFCA-549D-A02B-503506E5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023-ECB6-295B-F0DA-94CEB8A7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C733-0194-85D5-8C89-4F3B4CC8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8211-8A81-13EE-9447-A5F63DB8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74FB-D06B-6FBE-99C3-E22FDF91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BA53-A15A-4ECC-7B9E-48C3ECBD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3ED8-2C35-7878-A6A7-F8FE9209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3BF3-33AF-436C-828F-2E72CDB3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9126-8D61-4943-DCFB-8AC00EE1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7E58-C793-D72A-81BE-3E7369EC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6B77-3CAC-7147-0B5C-9D6CF5F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97FB-7669-8F75-6DF2-BDC0324B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0C3-A1E7-5E6C-4FD5-1C8D9DED9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B9D5B-9514-01F9-ADC7-745513E0D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7066-A43C-4CCB-F693-A823A274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99D59-5CEE-C27C-7250-ABE302CE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AD79-9B2D-C044-35CB-B0F081B3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57A9-C728-FA27-C3CA-348E6573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4054-0935-ED95-C96A-03AD3CB7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6EE3-96EE-DD14-B283-0121F4AB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D9D17-1B0E-E661-3DE9-8C04D008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381CD-FACF-AFB8-23A3-7C99347A7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CCAB4-7C2F-8651-FB04-C9AF4DFF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7356B-203F-EC68-9AB5-D4088768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E4EC9-E164-FF0F-43F4-9EB07DC8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A146-B32F-8A8A-2EB6-6E7E95F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7162B-B044-414D-D0DB-E4824EC8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BD898-A372-933E-F5A6-CCB13C9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4D54-E73A-0EC8-07B0-EA7D7401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B9BFF-0BEB-2663-F09B-E0D8726D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6D22A-26A8-EC95-06E3-4369D10E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92CE5-D95B-2EB8-2B1D-17E1FA36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6DCC-E520-D4B7-FC9F-5CEA2ACC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5E9-879F-6C7A-4B05-15C3444D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C7113-270D-5205-4E5E-0D227627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CB06D-5B9C-E870-970B-82DCB041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6330-0D1D-4804-452F-D8B3B393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D28E8-3870-549E-F736-82DBAD9A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31B7-C965-D168-CA3E-8D5CE5B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2B8BD-784F-4EE4-9814-756987896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E4FC-4998-606B-00B6-BF022923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0B6C-63FB-0F4D-B574-B29C34CE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5E4D9-D660-C5C0-5101-97A2FF28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AE21F-17FB-E116-2547-5FFCF7DD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E2E67-BE27-CB95-1141-23109931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BFC00-1F9F-C4D4-E799-C8F6A920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74F8-CFCE-6F94-2C79-C3950474A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4842-D1D8-B64B-90D2-47452782B310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56B1-371C-AA70-0A3A-7EE69DBF8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A0F9-726F-C877-AF81-E50A1DFC1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409665B-E150-7EDD-0497-8EBD71BA7495}"/>
              </a:ext>
            </a:extLst>
          </p:cNvPr>
          <p:cNvGrpSpPr/>
          <p:nvPr/>
        </p:nvGrpSpPr>
        <p:grpSpPr>
          <a:xfrm>
            <a:off x="492256" y="2065874"/>
            <a:ext cx="5319906" cy="4792126"/>
            <a:chOff x="492256" y="1032937"/>
            <a:chExt cx="5319906" cy="479212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ACCE4E-A450-C736-439C-4E8B8DF15D14}"/>
                </a:ext>
              </a:extLst>
            </p:cNvPr>
            <p:cNvGrpSpPr/>
            <p:nvPr/>
          </p:nvGrpSpPr>
          <p:grpSpPr>
            <a:xfrm>
              <a:off x="492256" y="1032937"/>
              <a:ext cx="5319906" cy="4792126"/>
              <a:chOff x="504956" y="251407"/>
              <a:chExt cx="5319906" cy="479212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0867890-F00B-2766-2BDE-BEEA1B3FD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4956" y="2297068"/>
                <a:ext cx="5257800" cy="1016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0966690-BF08-5D03-2045-099122C80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56" y="3544933"/>
                <a:ext cx="5245100" cy="1498600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01896B1-1CC2-09C1-33A1-98CB76219616}"/>
                  </a:ext>
                </a:extLst>
              </p:cNvPr>
              <p:cNvGrpSpPr/>
              <p:nvPr/>
            </p:nvGrpSpPr>
            <p:grpSpPr>
              <a:xfrm>
                <a:off x="504956" y="251407"/>
                <a:ext cx="5319906" cy="1722664"/>
                <a:chOff x="517656" y="2286453"/>
                <a:chExt cx="5319906" cy="1722664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925E4E2-FB60-5A6A-79C2-CD237978EDE6}"/>
                    </a:ext>
                  </a:extLst>
                </p:cNvPr>
                <p:cNvGrpSpPr/>
                <p:nvPr/>
              </p:nvGrpSpPr>
              <p:grpSpPr>
                <a:xfrm>
                  <a:off x="517656" y="2286453"/>
                  <a:ext cx="5282503" cy="1722664"/>
                  <a:chOff x="479904" y="2872832"/>
                  <a:chExt cx="5282503" cy="1722664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68DDFD7F-1741-0394-957D-791C2C6DC1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b="64966"/>
                  <a:stretch/>
                </p:blipFill>
                <p:spPr>
                  <a:xfrm>
                    <a:off x="517307" y="2872832"/>
                    <a:ext cx="5245100" cy="556168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56AA889B-0103-0170-741D-99A9EDE22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82442"/>
                  <a:stretch/>
                </p:blipFill>
                <p:spPr>
                  <a:xfrm>
                    <a:off x="479904" y="4316770"/>
                    <a:ext cx="5245100" cy="278726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E641E23-37CE-06DB-2168-6E4933210C9E}"/>
                      </a:ext>
                    </a:extLst>
                  </p:cNvPr>
                  <p:cNvSpPr txBox="1"/>
                  <p:nvPr/>
                </p:nvSpPr>
                <p:spPr>
                  <a:xfrm>
                    <a:off x="479904" y="3429000"/>
                    <a:ext cx="4797468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err="1">
                        <a:latin typeface="Times" pitchFamily="2" charset="0"/>
                      </a:rPr>
                      <a:t>i</a:t>
                    </a:r>
                    <a:r>
                      <a:rPr lang="en-US" sz="1600" dirty="0">
                        <a:latin typeface="Times" pitchFamily="2" charset="0"/>
                      </a:rPr>
                      <a:t>) Exactly using the binomial distribution</a:t>
                    </a:r>
                  </a:p>
                  <a:p>
                    <a:r>
                      <a:rPr lang="en-US" sz="1600" dirty="0">
                        <a:latin typeface="Times" pitchFamily="2" charset="0"/>
                      </a:rPr>
                      <a:t>ii) Approximately using normal approximation to the binomial (with continuity correction)</a:t>
                    </a:r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11E65C8-914D-5138-135F-2E8153A8EDBA}"/>
                    </a:ext>
                  </a:extLst>
                </p:cNvPr>
                <p:cNvSpPr/>
                <p:nvPr/>
              </p:nvSpPr>
              <p:spPr>
                <a:xfrm>
                  <a:off x="3440394" y="2564537"/>
                  <a:ext cx="2397168" cy="33485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" pitchFamily="2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D9DBB56-362E-CC5D-3E7B-33C9D66DDE89}"/>
                    </a:ext>
                  </a:extLst>
                </p:cNvPr>
                <p:cNvSpPr txBox="1"/>
                <p:nvPr/>
              </p:nvSpPr>
              <p:spPr>
                <a:xfrm>
                  <a:off x="3314700" y="1032937"/>
                  <a:ext cx="1485900" cy="33855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𝐵𝑖𝑛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25,0.5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D9DBB56-362E-CC5D-3E7B-33C9D66DD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700" y="1032937"/>
                  <a:ext cx="148590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71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3501A4-7215-1B41-A6A5-50FABB9A4376}"/>
              </a:ext>
            </a:extLst>
          </p:cNvPr>
          <p:cNvSpPr txBox="1"/>
          <p:nvPr/>
        </p:nvSpPr>
        <p:spPr>
          <a:xfrm>
            <a:off x="492256" y="1328295"/>
            <a:ext cx="383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" pitchFamily="2" charset="0"/>
              </a:rPr>
              <a:t>Normal approximation to discrete </a:t>
            </a:r>
            <a:r>
              <a:rPr lang="en-US" u="sng" dirty="0" err="1">
                <a:latin typeface="Times" pitchFamily="2" charset="0"/>
              </a:rPr>
              <a:t>dists</a:t>
            </a:r>
            <a:endParaRPr lang="en-US" u="sng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0771E-316D-BCB7-719D-D1B92A1FAD85}"/>
              </a:ext>
            </a:extLst>
          </p:cNvPr>
          <p:cNvSpPr txBox="1"/>
          <p:nvPr/>
        </p:nvSpPr>
        <p:spPr>
          <a:xfrm>
            <a:off x="492256" y="24188"/>
            <a:ext cx="2837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" pitchFamily="2" charset="0"/>
              </a:rPr>
              <a:t>Problem source color codes</a:t>
            </a:r>
            <a:r>
              <a:rPr lang="en-US" dirty="0">
                <a:latin typeface="Times" pitchFamily="2" charset="0"/>
              </a:rPr>
              <a:t>:</a:t>
            </a:r>
          </a:p>
          <a:p>
            <a:r>
              <a:rPr lang="en-US" b="1" dirty="0">
                <a:solidFill>
                  <a:srgbClr val="00B0F0"/>
                </a:solidFill>
                <a:latin typeface="Times" pitchFamily="2" charset="0"/>
              </a:rPr>
              <a:t>Stat inference</a:t>
            </a:r>
          </a:p>
          <a:p>
            <a:r>
              <a:rPr lang="en-US" b="1" dirty="0">
                <a:solidFill>
                  <a:schemeClr val="accent2"/>
                </a:solidFill>
                <a:latin typeface="Times" pitchFamily="2" charset="0"/>
              </a:rPr>
              <a:t>Math stats with apps</a:t>
            </a:r>
          </a:p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31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E32C7F-4906-7FFA-43BA-35B6C82FF01D}"/>
              </a:ext>
            </a:extLst>
          </p:cNvPr>
          <p:cNvGrpSpPr/>
          <p:nvPr/>
        </p:nvGrpSpPr>
        <p:grpSpPr>
          <a:xfrm>
            <a:off x="418609" y="870832"/>
            <a:ext cx="5368793" cy="5946489"/>
            <a:chOff x="418609" y="870832"/>
            <a:chExt cx="5368793" cy="59464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F05140-46C3-F530-CC59-178BC3AEBD27}"/>
                </a:ext>
              </a:extLst>
            </p:cNvPr>
            <p:cNvGrpSpPr/>
            <p:nvPr/>
          </p:nvGrpSpPr>
          <p:grpSpPr>
            <a:xfrm>
              <a:off x="524876" y="870832"/>
              <a:ext cx="5262526" cy="3260448"/>
              <a:chOff x="380450" y="285750"/>
              <a:chExt cx="5262526" cy="326044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E4A7C4F-F86A-B302-975C-7E8941F84418}"/>
                  </a:ext>
                </a:extLst>
              </p:cNvPr>
              <p:cNvGrpSpPr/>
              <p:nvPr/>
            </p:nvGrpSpPr>
            <p:grpSpPr>
              <a:xfrm>
                <a:off x="435976" y="285750"/>
                <a:ext cx="5207000" cy="2534019"/>
                <a:chOff x="423450" y="273224"/>
                <a:chExt cx="5207000" cy="253401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628A22F6-3511-A07A-A84E-C8D8E56B8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510"/>
                <a:stretch/>
              </p:blipFill>
              <p:spPr>
                <a:xfrm>
                  <a:off x="423450" y="273224"/>
                  <a:ext cx="5207000" cy="1822276"/>
                </a:xfrm>
                <a:prstGeom prst="rect">
                  <a:avLst/>
                </a:prstGeom>
              </p:spPr>
            </p:pic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5B37F18-CC50-53EB-E157-A3AB7AA5E5E1}"/>
                    </a:ext>
                  </a:extLst>
                </p:cNvPr>
                <p:cNvGrpSpPr/>
                <p:nvPr/>
              </p:nvGrpSpPr>
              <p:grpSpPr>
                <a:xfrm>
                  <a:off x="423450" y="2254380"/>
                  <a:ext cx="5207000" cy="552863"/>
                  <a:chOff x="3657253" y="3043520"/>
                  <a:chExt cx="5207000" cy="552863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28884D2E-F7B3-2270-FD2D-502C84DA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73139" b="8412"/>
                  <a:stretch/>
                </p:blipFill>
                <p:spPr>
                  <a:xfrm>
                    <a:off x="3657253" y="3043520"/>
                    <a:ext cx="5207000" cy="529529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0ACCB12-EADC-305A-0806-C61D69F58EE2}"/>
                      </a:ext>
                    </a:extLst>
                  </p:cNvPr>
                  <p:cNvSpPr/>
                  <p:nvPr/>
                </p:nvSpPr>
                <p:spPr>
                  <a:xfrm>
                    <a:off x="7098084" y="3308284"/>
                    <a:ext cx="1766169" cy="288099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A445C7-4262-6304-9AAA-7E561B1EF137}"/>
                  </a:ext>
                </a:extLst>
              </p:cNvPr>
              <p:cNvSpPr txBox="1"/>
              <p:nvPr/>
            </p:nvSpPr>
            <p:spPr>
              <a:xfrm>
                <a:off x="380450" y="2899867"/>
                <a:ext cx="2446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211E1E"/>
                    </a:solidFill>
                    <a:latin typeface="Times" pitchFamily="2" charset="0"/>
                  </a:rPr>
                  <a:t>(a)</a:t>
                </a:r>
                <a:r>
                  <a:rPr lang="en-US" dirty="0">
                    <a:solidFill>
                      <a:srgbClr val="211E1E"/>
                    </a:solidFill>
                    <a:latin typeface="Times" pitchFamily="2" charset="0"/>
                  </a:rPr>
                  <a:t>  Find a 95% CI for 𝜇</a:t>
                </a:r>
              </a:p>
              <a:p>
                <a:r>
                  <a:rPr lang="en-US" b="1" dirty="0">
                    <a:solidFill>
                      <a:srgbClr val="211E1E"/>
                    </a:solidFill>
                    <a:latin typeface="Times" pitchFamily="2" charset="0"/>
                  </a:rPr>
                  <a:t>(b)</a:t>
                </a:r>
                <a:r>
                  <a:rPr lang="en-US" dirty="0">
                    <a:solidFill>
                      <a:srgbClr val="211E1E"/>
                    </a:solidFill>
                    <a:latin typeface="Times" pitchFamily="2" charset="0"/>
                  </a:rPr>
                  <a:t>  Find a 90% CI for 𝜇</a:t>
                </a:r>
                <a:endParaRPr lang="en-US" dirty="0">
                  <a:latin typeface="Times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A409C-F0B0-2224-08A1-89E2F8E4D548}"/>
                </a:ext>
              </a:extLst>
            </p:cNvPr>
            <p:cNvSpPr txBox="1"/>
            <p:nvPr/>
          </p:nvSpPr>
          <p:spPr>
            <a:xfrm>
              <a:off x="418609" y="4231998"/>
              <a:ext cx="536879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effectLst/>
                  <a:latin typeface="Times" pitchFamily="2" charset="0"/>
                </a:rPr>
                <a:t>8.56</a:t>
              </a:r>
              <a:r>
                <a:rPr lang="en-US" sz="1800" dirty="0">
                  <a:solidFill>
                    <a:schemeClr val="accent2"/>
                  </a:solidFill>
                  <a:effectLst/>
                  <a:latin typeface="Times" pitchFamily="2" charset="0"/>
                </a:rPr>
                <a:t> 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Times" pitchFamily="2" charset="0"/>
                </a:rPr>
                <a:t>In a Gallup Poll of n = 800 randomly chosen adults, 45% indicated that movies were getting better.</a:t>
              </a:r>
            </a:p>
            <a:p>
              <a:r>
                <a:rPr lang="en-US" b="1" dirty="0">
                  <a:solidFill>
                    <a:srgbClr val="211E1E"/>
                  </a:solidFill>
                  <a:latin typeface="Times" pitchFamily="2" charset="0"/>
                </a:rPr>
                <a:t>(a) 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Times" pitchFamily="2" charset="0"/>
                </a:rPr>
                <a:t>Find a 98% confidence interval for </a:t>
              </a:r>
              <a:r>
                <a:rPr lang="en-US" sz="1800" i="1" dirty="0">
                  <a:solidFill>
                    <a:srgbClr val="211E1E"/>
                  </a:solidFill>
                  <a:effectLst/>
                  <a:latin typeface="Times" pitchFamily="2" charset="0"/>
                </a:rPr>
                <a:t>p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Times" pitchFamily="2" charset="0"/>
                </a:rPr>
                <a:t>, the overall proportion of adults who say that movies are getting better.</a:t>
              </a:r>
            </a:p>
            <a:p>
              <a:r>
                <a:rPr lang="en-US" b="1" dirty="0">
                  <a:solidFill>
                    <a:srgbClr val="211E1E"/>
                  </a:solidFill>
                  <a:latin typeface="Times" pitchFamily="2" charset="0"/>
                </a:rPr>
                <a:t>(b) 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Times" pitchFamily="2" charset="0"/>
                </a:rPr>
                <a:t>Does the interval include the value </a:t>
              </a:r>
              <a:r>
                <a:rPr lang="en-US" sz="1800" i="1" dirty="0">
                  <a:solidFill>
                    <a:srgbClr val="211E1E"/>
                  </a:solidFill>
                  <a:effectLst/>
                  <a:latin typeface="Times" pitchFamily="2" charset="0"/>
                </a:rPr>
                <a:t>p 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MTSY"/>
                </a:rPr>
                <a:t>= 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RMTMI"/>
                </a:rPr>
                <a:t>.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Times" pitchFamily="2" charset="0"/>
                </a:rPr>
                <a:t>50? Do you think that a majority of adults say that movies are getting better? </a:t>
              </a:r>
              <a:endParaRPr lang="en-US" dirty="0">
                <a:effectLst/>
              </a:endParaRPr>
            </a:p>
            <a:p>
              <a:endParaRPr lang="en-US" dirty="0">
                <a:solidFill>
                  <a:srgbClr val="211E1E"/>
                </a:solidFill>
                <a:latin typeface="Times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A4F665-8B43-2605-0AC1-01CF1984B8B1}"/>
              </a:ext>
            </a:extLst>
          </p:cNvPr>
          <p:cNvSpPr txBox="1"/>
          <p:nvPr/>
        </p:nvSpPr>
        <p:spPr>
          <a:xfrm>
            <a:off x="582789" y="225345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Confidence intervals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D6628-D8E1-B866-43EA-5FBFEA63BB98}"/>
              </a:ext>
            </a:extLst>
          </p:cNvPr>
          <p:cNvGrpSpPr/>
          <p:nvPr/>
        </p:nvGrpSpPr>
        <p:grpSpPr>
          <a:xfrm>
            <a:off x="6096000" y="40679"/>
            <a:ext cx="5831809" cy="5658905"/>
            <a:chOff x="6211331" y="410011"/>
            <a:chExt cx="5831809" cy="5658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84B0434-D3DA-B560-DB69-8337DCDC3530}"/>
                    </a:ext>
                  </a:extLst>
                </p:cNvPr>
                <p:cNvSpPr txBox="1"/>
                <p:nvPr/>
              </p:nvSpPr>
              <p:spPr>
                <a:xfrm>
                  <a:off x="6250418" y="410011"/>
                  <a:ext cx="5753636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  <a:latin typeface="Times" pitchFamily="2" charset="0"/>
                    </a:rPr>
                    <a:t>7</a:t>
                  </a:r>
                  <a:r>
                    <a:rPr lang="en-US" sz="1800" b="1" dirty="0">
                      <a:solidFill>
                        <a:srgbClr val="00B0F0"/>
                      </a:solidFill>
                      <a:effectLst/>
                      <a:latin typeface="Times" pitchFamily="2" charset="0"/>
                    </a:rPr>
                    <a:t>.1-9.</a:t>
                  </a:r>
                  <a:r>
                    <a:rPr lang="en-US" sz="1800" dirty="0">
                      <a:solidFill>
                        <a:schemeClr val="accent2"/>
                      </a:solidFill>
                      <a:effectLst/>
                      <a:latin typeface="Times" pitchFamily="2" charset="0"/>
                    </a:rPr>
                    <a:t> </a:t>
                  </a:r>
                  <a:r>
                    <a:rPr lang="en-US" dirty="0"/>
                    <a:t>During the Friday night shift, </a:t>
                  </a:r>
                  <a:r>
                    <a:rPr lang="en-US" i="1" dirty="0"/>
                    <a:t>n </a:t>
                  </a:r>
                  <a:r>
                    <a:rPr lang="en-US" dirty="0"/>
                    <a:t>= 35 mints were selected at random from a production line and weighed. They had an average weight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=21.45 </m:t>
                      </m:r>
                    </m:oMath>
                  </a14:m>
                  <a:r>
                    <a:rPr lang="en-US" dirty="0"/>
                    <a:t>grams and a standard deviation of </a:t>
                  </a:r>
                  <a:r>
                    <a:rPr lang="en-US" i="1" dirty="0"/>
                    <a:t>s </a:t>
                  </a:r>
                  <a:r>
                    <a:rPr lang="en-US" dirty="0"/>
                    <a:t>= 0.31 grams.</a:t>
                  </a:r>
                </a:p>
                <a:p>
                  <a:r>
                    <a:rPr lang="en-US" b="1" dirty="0">
                      <a:solidFill>
                        <a:srgbClr val="211E1E"/>
                      </a:solidFill>
                      <a:latin typeface="Times" pitchFamily="2" charset="0"/>
                    </a:rPr>
                    <a:t>(a)</a:t>
                  </a:r>
                  <a:r>
                    <a:rPr lang="en-US" dirty="0">
                      <a:solidFill>
                        <a:srgbClr val="211E1E"/>
                      </a:solidFill>
                      <a:latin typeface="Times" pitchFamily="2" charset="0"/>
                    </a:rPr>
                    <a:t>  Find a 90% lower bound CI for 𝜇</a:t>
                  </a:r>
                </a:p>
                <a:p>
                  <a:r>
                    <a:rPr lang="en-US" b="1" dirty="0">
                      <a:solidFill>
                        <a:srgbClr val="211E1E"/>
                      </a:solidFill>
                      <a:latin typeface="Times" pitchFamily="2" charset="0"/>
                    </a:rPr>
                    <a:t>(b)</a:t>
                  </a:r>
                  <a:r>
                    <a:rPr lang="en-US" dirty="0">
                      <a:solidFill>
                        <a:srgbClr val="211E1E"/>
                      </a:solidFill>
                      <a:latin typeface="Times" pitchFamily="2" charset="0"/>
                    </a:rPr>
                    <a:t>  Find a 90% upper bound CI for 𝜇</a:t>
                  </a:r>
                </a:p>
                <a:p>
                  <a:pPr marL="342900" indent="-342900">
                    <a:buAutoNum type="alphaLcParenBoth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84B0434-D3DA-B560-DB69-8337DCDC3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418" y="410011"/>
                  <a:ext cx="5753636" cy="2031325"/>
                </a:xfrm>
                <a:prstGeom prst="rect">
                  <a:avLst/>
                </a:prstGeom>
                <a:blipFill>
                  <a:blip r:embed="rId3"/>
                  <a:stretch>
                    <a:fillRect l="-659" t="-1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B140EAD-A6FE-0766-14B1-16BD34DC2010}"/>
                    </a:ext>
                  </a:extLst>
                </p:cNvPr>
                <p:cNvSpPr txBox="1"/>
                <p:nvPr/>
              </p:nvSpPr>
              <p:spPr>
                <a:xfrm>
                  <a:off x="6211331" y="2375597"/>
                  <a:ext cx="5831809" cy="3693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/>
                      </a:solidFill>
                      <a:latin typeface="Times" pitchFamily="2" charset="0"/>
                    </a:rPr>
                    <a:t>8</a:t>
                  </a:r>
                  <a:r>
                    <a:rPr lang="en-US" sz="1800" b="1" dirty="0">
                      <a:solidFill>
                        <a:schemeClr val="accent2"/>
                      </a:solidFill>
                      <a:effectLst/>
                      <a:latin typeface="Times" pitchFamily="2" charset="0"/>
                    </a:rPr>
                    <a:t>.61</a:t>
                  </a:r>
                  <a:r>
                    <a:rPr lang="en-US" sz="1800" dirty="0">
                      <a:solidFill>
                        <a:schemeClr val="accent2"/>
                      </a:solidFill>
                      <a:effectLst/>
                      <a:latin typeface="Times" pitchFamily="2" charset="0"/>
                    </a:rPr>
                    <a:t> </a:t>
                  </a:r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A small amount of som</a:t>
                  </a:r>
                  <a:r>
                    <a:rPr lang="en-US" dirty="0">
                      <a:solidFill>
                        <a:srgbClr val="211E1E"/>
                      </a:solidFill>
                      <a:latin typeface="Times" pitchFamily="2" charset="0"/>
                    </a:rPr>
                    <a:t>e vitamin is </a:t>
                  </a:r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considered essential to good health. Suppose that independent random samples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=32</m:t>
                      </m:r>
                    </m:oMath>
                  </a14:m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 adults were selected from two regions of the United States and the daily intake was recorded for each person. The results (in mg) for each region are summarized below: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dirty="0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dirty="0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167.1</m:t>
                        </m:r>
                        <m:r>
                          <a:rPr lang="en-US" sz="1800" b="0" i="1" dirty="0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=24.3</m:t>
                        </m:r>
                        <m:r>
                          <a:rPr lang="en-US" sz="1800" b="0" i="1" dirty="0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b="0" i="1" dirty="0" smtClean="0">
                                    <a:solidFill>
                                      <a:srgbClr val="211E1E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211E1E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dirty="0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=140.9,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dirty="0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=17.6</m:t>
                        </m:r>
                      </m:oMath>
                    </m:oMathPara>
                  </a14:m>
                  <a:endParaRPr lang="en-US" sz="1800" b="0" dirty="0">
                    <a:solidFill>
                      <a:srgbClr val="211E1E"/>
                    </a:solidFill>
                    <a:effectLst/>
                    <a:latin typeface="Times" pitchFamily="2" charset="0"/>
                  </a:endParaRPr>
                </a:p>
                <a:p>
                  <a:endParaRPr lang="en-US" sz="1800" dirty="0">
                    <a:solidFill>
                      <a:srgbClr val="211E1E"/>
                    </a:solidFill>
                    <a:effectLst/>
                    <a:latin typeface="Times" pitchFamily="2" charset="0"/>
                  </a:endParaRPr>
                </a:p>
                <a:p>
                  <a:r>
                    <a:rPr lang="en-US" sz="1800" b="1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(a)</a:t>
                  </a:r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  Find an 85% confidence interval for the difference in the mean vitamin intake for the two regions.</a:t>
                  </a:r>
                </a:p>
                <a:p>
                  <a:r>
                    <a:rPr lang="en-US" b="1" dirty="0">
                      <a:effectLst/>
                      <a:latin typeface="Times" pitchFamily="2" charset="0"/>
                    </a:rPr>
                    <a:t>(b) </a:t>
                  </a:r>
                  <a:r>
                    <a:rPr lang="en-US" dirty="0">
                      <a:effectLst/>
                      <a:latin typeface="Times" pitchFamily="2" charset="0"/>
                    </a:rPr>
                    <a:t>Can we conclude one region gets more of this vitamin than the other?</a:t>
                  </a:r>
                </a:p>
                <a:p>
                  <a:endParaRPr lang="en-US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B140EAD-A6FE-0766-14B1-16BD34DC2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331" y="2375597"/>
                  <a:ext cx="5831809" cy="3693319"/>
                </a:xfrm>
                <a:prstGeom prst="rect">
                  <a:avLst/>
                </a:prstGeom>
                <a:blipFill>
                  <a:blip r:embed="rId4"/>
                  <a:stretch>
                    <a:fillRect l="-870" t="-342" r="-6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9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781CD6-8285-44DB-4386-DD407088375E}"/>
              </a:ext>
            </a:extLst>
          </p:cNvPr>
          <p:cNvGrpSpPr/>
          <p:nvPr/>
        </p:nvGrpSpPr>
        <p:grpSpPr>
          <a:xfrm>
            <a:off x="723900" y="521415"/>
            <a:ext cx="5831809" cy="5078313"/>
            <a:chOff x="5981700" y="514866"/>
            <a:chExt cx="5831809" cy="50783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AC9D2B-6DFC-BC49-6A7D-C4BC281C1778}"/>
                </a:ext>
              </a:extLst>
            </p:cNvPr>
            <p:cNvSpPr txBox="1"/>
            <p:nvPr/>
          </p:nvSpPr>
          <p:spPr>
            <a:xfrm>
              <a:off x="5981700" y="514866"/>
              <a:ext cx="5831809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Times" pitchFamily="2" charset="0"/>
                </a:rPr>
                <a:t>10.27</a:t>
              </a:r>
              <a:r>
                <a:rPr lang="en-US" sz="1800" dirty="0">
                  <a:effectLst/>
                  <a:latin typeface="Times" pitchFamily="2" charset="0"/>
                </a:rPr>
                <a:t> </a:t>
              </a:r>
              <a:r>
                <a:rPr lang="en-US" dirty="0"/>
                <a:t>Results for the proportion of non-native English-speaking elementary students who have become fluent in English for two school districts in southern California are shown below.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Do the data indicate a significant difference in the 2003 proportions of students who are fluent in English for the two districts? Use </a:t>
              </a:r>
              <a:r>
                <a:rPr lang="el-GR" dirty="0"/>
                <a:t>α = .01. </a:t>
              </a:r>
              <a:endParaRPr lang="el-GR" dirty="0">
                <a:effectLst/>
              </a:endParaRPr>
            </a:p>
            <a:p>
              <a:endParaRPr lang="en-US" sz="1800" dirty="0">
                <a:solidFill>
                  <a:srgbClr val="211E1E"/>
                </a:solidFill>
                <a:effectLst/>
                <a:latin typeface="Times" pitchFamily="2" charset="0"/>
              </a:endParaRPr>
            </a:p>
            <a:p>
              <a:r>
                <a:rPr lang="en-US" sz="1800" b="1" dirty="0">
                  <a:solidFill>
                    <a:srgbClr val="211E1E"/>
                  </a:solidFill>
                  <a:effectLst/>
                  <a:latin typeface="Times" pitchFamily="2" charset="0"/>
                </a:rPr>
                <a:t>(a)</a:t>
              </a:r>
              <a:r>
                <a:rPr lang="en-US" sz="1800" dirty="0">
                  <a:solidFill>
                    <a:srgbClr val="211E1E"/>
                  </a:solidFill>
                  <a:effectLst/>
                  <a:latin typeface="Times" pitchFamily="2" charset="0"/>
                </a:rPr>
                <a:t> Perform the test using the </a:t>
              </a:r>
              <a:r>
                <a:rPr lang="en-US" dirty="0">
                  <a:solidFill>
                    <a:srgbClr val="211E1E"/>
                  </a:solidFill>
                  <a:latin typeface="Times" pitchFamily="2" charset="0"/>
                </a:rPr>
                <a:t>‘traditional method’ (with the RR). Can we conclude which region has a higher proportion?</a:t>
              </a:r>
            </a:p>
            <a:p>
              <a:r>
                <a:rPr lang="en-US" b="1" dirty="0">
                  <a:solidFill>
                    <a:srgbClr val="211E1E"/>
                  </a:solidFill>
                  <a:latin typeface="Times" pitchFamily="2" charset="0"/>
                </a:rPr>
                <a:t>(b)</a:t>
              </a:r>
              <a:r>
                <a:rPr lang="en-US" dirty="0">
                  <a:solidFill>
                    <a:srgbClr val="211E1E"/>
                  </a:solidFill>
                  <a:latin typeface="Times" pitchFamily="2" charset="0"/>
                </a:rPr>
                <a:t> Confirm the result in (a) by calculating the p-value and comparing to </a:t>
              </a:r>
              <a:r>
                <a:rPr lang="el-GR" dirty="0"/>
                <a:t>α</a:t>
              </a:r>
              <a:r>
                <a:rPr lang="en-US" dirty="0"/>
                <a:t>.</a:t>
              </a:r>
            </a:p>
            <a:p>
              <a:endParaRPr lang="en-US" dirty="0">
                <a:effectLst/>
              </a:endParaRPr>
            </a:p>
            <a:p>
              <a:endParaRPr lang="en-US" dirty="0">
                <a:effectLst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8B879B-1B46-789D-CA12-CD087EBBF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2900" y="1778674"/>
              <a:ext cx="3733800" cy="91174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DA6CABF-604C-001A-E8C8-5B0E066B8236}"/>
              </a:ext>
            </a:extLst>
          </p:cNvPr>
          <p:cNvSpPr txBox="1"/>
          <p:nvPr/>
        </p:nvSpPr>
        <p:spPr>
          <a:xfrm>
            <a:off x="723900" y="152083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Hypothesis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A4F35-4843-2A0D-BA7E-112938D3C4F6}"/>
              </a:ext>
            </a:extLst>
          </p:cNvPr>
          <p:cNvSpPr txBox="1"/>
          <p:nvPr/>
        </p:nvSpPr>
        <p:spPr>
          <a:xfrm>
            <a:off x="6784308" y="336749"/>
            <a:ext cx="5191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8.1-0 </a:t>
            </a:r>
            <a:r>
              <a:rPr lang="en-US" dirty="0">
                <a:solidFill>
                  <a:schemeClr val="tx1"/>
                </a:solidFill>
              </a:rPr>
              <a:t>Refer to problem </a:t>
            </a:r>
            <a:r>
              <a:rPr lang="en-US" b="1" dirty="0"/>
              <a:t>8.56</a:t>
            </a:r>
            <a:r>
              <a:rPr lang="en-US" dirty="0"/>
              <a:t>. Do the data provide sufficient evidence that the true proportion of adults who say movies are getting better is greater than 0.42. Use </a:t>
            </a:r>
            <a:r>
              <a:rPr lang="el-GR" dirty="0"/>
              <a:t>α = .0</a:t>
            </a:r>
            <a:r>
              <a:rPr lang="en-US" dirty="0"/>
              <a:t>5</a:t>
            </a:r>
            <a:r>
              <a:rPr lang="el-G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sz="1800" b="1" dirty="0">
                <a:solidFill>
                  <a:srgbClr val="211E1E"/>
                </a:solidFill>
                <a:effectLst/>
                <a:latin typeface="Times" pitchFamily="2" charset="0"/>
              </a:rPr>
              <a:t>(a)</a:t>
            </a:r>
            <a:r>
              <a:rPr lang="en-US" sz="1800" dirty="0">
                <a:solidFill>
                  <a:srgbClr val="211E1E"/>
                </a:solidFill>
                <a:effectLst/>
                <a:latin typeface="Times" pitchFamily="2" charset="0"/>
              </a:rPr>
              <a:t> Perform the test using the </a:t>
            </a:r>
            <a:r>
              <a:rPr lang="en-US" dirty="0">
                <a:solidFill>
                  <a:srgbClr val="211E1E"/>
                </a:solidFill>
                <a:latin typeface="Times" pitchFamily="2" charset="0"/>
              </a:rPr>
              <a:t>‘traditional method’ (with the RR).</a:t>
            </a:r>
          </a:p>
          <a:p>
            <a:r>
              <a:rPr lang="en-US" b="1" dirty="0">
                <a:solidFill>
                  <a:srgbClr val="211E1E"/>
                </a:solidFill>
                <a:latin typeface="Times" pitchFamily="2" charset="0"/>
              </a:rPr>
              <a:t>(b)</a:t>
            </a:r>
            <a:r>
              <a:rPr lang="en-US" dirty="0">
                <a:solidFill>
                  <a:srgbClr val="211E1E"/>
                </a:solidFill>
                <a:latin typeface="Times" pitchFamily="2" charset="0"/>
              </a:rPr>
              <a:t> Confirm the result in (a) by calculating the p-value and comparing to </a:t>
            </a:r>
            <a:r>
              <a:rPr lang="el-GR" dirty="0"/>
              <a:t>α</a:t>
            </a:r>
            <a:r>
              <a:rPr lang="en-US" dirty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0338C-12EC-614A-E710-744F0943A877}"/>
                  </a:ext>
                </a:extLst>
              </p:cNvPr>
              <p:cNvSpPr txBox="1"/>
              <p:nvPr/>
            </p:nvSpPr>
            <p:spPr>
              <a:xfrm>
                <a:off x="6784308" y="2993598"/>
                <a:ext cx="519179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8.1-01 </a:t>
                </a:r>
                <a:r>
                  <a:rPr lang="en-US" dirty="0">
                    <a:solidFill>
                      <a:schemeClr val="tx1"/>
                    </a:solidFill>
                  </a:rPr>
                  <a:t>Refer to problem </a:t>
                </a:r>
                <a:r>
                  <a:rPr lang="en-US" b="1" dirty="0"/>
                  <a:t>8.61</a:t>
                </a:r>
                <a:r>
                  <a:rPr lang="en-US" dirty="0"/>
                  <a:t>. Suppose now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and vitamin intake from both regions is approximately normally distributed with common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Do the data provide sufficient evidence that region 1 has a higher average vitamin intake than region 2? Use </a:t>
                </a:r>
                <a:r>
                  <a:rPr lang="el-GR" dirty="0"/>
                  <a:t>α = .0</a:t>
                </a:r>
                <a:r>
                  <a:rPr lang="en-US" dirty="0"/>
                  <a:t>2 (and use the same sample means and standard deviations)</a:t>
                </a:r>
              </a:p>
              <a:p>
                <a:endParaRPr lang="en-US" dirty="0"/>
              </a:p>
              <a:p>
                <a:r>
                  <a:rPr lang="en-US" sz="1800" b="1" dirty="0">
                    <a:solidFill>
                      <a:srgbClr val="211E1E"/>
                    </a:solidFill>
                    <a:effectLst/>
                    <a:latin typeface="Times" pitchFamily="2" charset="0"/>
                  </a:rPr>
                  <a:t>(a)</a:t>
                </a:r>
                <a:r>
                  <a:rPr lang="en-US" sz="1800" dirty="0">
                    <a:solidFill>
                      <a:srgbClr val="211E1E"/>
                    </a:solidFill>
                    <a:effectLst/>
                    <a:latin typeface="Times" pitchFamily="2" charset="0"/>
                  </a:rPr>
                  <a:t> Perform the test using the </a:t>
                </a:r>
                <a:r>
                  <a:rPr lang="en-US" dirty="0">
                    <a:solidFill>
                      <a:srgbClr val="211E1E"/>
                    </a:solidFill>
                    <a:latin typeface="Times" pitchFamily="2" charset="0"/>
                  </a:rPr>
                  <a:t>‘traditional method’ (with the RR).</a:t>
                </a:r>
              </a:p>
              <a:p>
                <a:r>
                  <a:rPr lang="en-US" b="1" dirty="0">
                    <a:solidFill>
                      <a:srgbClr val="211E1E"/>
                    </a:solidFill>
                    <a:latin typeface="Times" pitchFamily="2" charset="0"/>
                  </a:rPr>
                  <a:t>(b)</a:t>
                </a:r>
                <a:r>
                  <a:rPr lang="en-US" dirty="0">
                    <a:solidFill>
                      <a:srgbClr val="211E1E"/>
                    </a:solidFill>
                    <a:latin typeface="Times" pitchFamily="2" charset="0"/>
                  </a:rPr>
                  <a:t> Confirm the result in (a) by calculating the p-value and comparing to </a:t>
                </a:r>
                <a:r>
                  <a:rPr lang="el-GR" dirty="0"/>
                  <a:t>α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0338C-12EC-614A-E710-744F0943A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08" y="2993598"/>
                <a:ext cx="5191792" cy="3693319"/>
              </a:xfrm>
              <a:prstGeom prst="rect">
                <a:avLst/>
              </a:prstGeom>
              <a:blipFill>
                <a:blip r:embed="rId3"/>
                <a:stretch>
                  <a:fillRect l="-1220" t="-685" r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64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B60720-0511-A3E7-266A-1752F1F30E48}"/>
                  </a:ext>
                </a:extLst>
              </p:cNvPr>
              <p:cNvSpPr txBox="1"/>
              <p:nvPr/>
            </p:nvSpPr>
            <p:spPr>
              <a:xfrm>
                <a:off x="688352" y="826512"/>
                <a:ext cx="500759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7.4-0 </a:t>
                </a:r>
                <a:r>
                  <a:rPr lang="en-US" dirty="0">
                    <a:solidFill>
                      <a:schemeClr val="tx1"/>
                    </a:solidFill>
                  </a:rPr>
                  <a:t>Refer to problem </a:t>
                </a:r>
                <a:r>
                  <a:rPr lang="en-US" b="1" dirty="0">
                    <a:solidFill>
                      <a:schemeClr val="tx1"/>
                    </a:solidFill>
                  </a:rPr>
                  <a:t>7.1-9</a:t>
                </a:r>
                <a:r>
                  <a:rPr lang="en-US" dirty="0">
                    <a:solidFill>
                      <a:schemeClr val="tx1"/>
                    </a:solidFill>
                  </a:rPr>
                  <a:t>. 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=0.3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good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how large of a sample is needed to estimate the mean number of mints within a max margin of error of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(a)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wtih 90% confidence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(b)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95% confidence</a:t>
                </a:r>
              </a:p>
              <a:p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B60720-0511-A3E7-266A-1752F1F30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2" y="826512"/>
                <a:ext cx="5007598" cy="2031325"/>
              </a:xfrm>
              <a:prstGeom prst="rect">
                <a:avLst/>
              </a:prstGeom>
              <a:blipFill>
                <a:blip r:embed="rId2"/>
                <a:stretch>
                  <a:fillRect l="-1013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884EA4-298D-DFD2-DA51-8367912D5D1A}"/>
                  </a:ext>
                </a:extLst>
              </p:cNvPr>
              <p:cNvSpPr txBox="1"/>
              <p:nvPr/>
            </p:nvSpPr>
            <p:spPr>
              <a:xfrm>
                <a:off x="688352" y="2857837"/>
                <a:ext cx="514729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7.4-01 </a:t>
                </a:r>
                <a:r>
                  <a:rPr lang="en-US" dirty="0">
                    <a:solidFill>
                      <a:schemeClr val="tx1"/>
                    </a:solidFill>
                  </a:rPr>
                  <a:t>Refer to problem </a:t>
                </a:r>
                <a:r>
                  <a:rPr lang="en-US" b="1" dirty="0"/>
                  <a:t>8.56</a:t>
                </a:r>
                <a:r>
                  <a:rPr lang="en-US" dirty="0"/>
                  <a:t>. F</a:t>
                </a:r>
                <a:r>
                  <a:rPr lang="en-US" dirty="0">
                    <a:solidFill>
                      <a:schemeClr val="tx1"/>
                    </a:solidFill>
                  </a:rPr>
                  <a:t>or next year’s survey, how large of a sample would be needed to estimate the proportion of adults who say movies are getting better within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(a)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=0.04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98% confidence, using</a:t>
                </a:r>
                <a:r>
                  <a:rPr lang="en-US" dirty="0"/>
                  <a:t> the current sample information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(b)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98% confidence, but for the teen population where we aren’t sure about the prior info</a:t>
                </a:r>
              </a:p>
              <a:p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884EA4-298D-DFD2-DA51-8367912D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2" y="2857837"/>
                <a:ext cx="5147298" cy="2585323"/>
              </a:xfrm>
              <a:prstGeom prst="rect">
                <a:avLst/>
              </a:prstGeom>
              <a:blipFill>
                <a:blip r:embed="rId3"/>
                <a:stretch>
                  <a:fillRect l="-985" t="-1471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72E2F33-573C-042B-996D-95E23F5E341B}"/>
              </a:ext>
            </a:extLst>
          </p:cNvPr>
          <p:cNvSpPr txBox="1"/>
          <p:nvPr/>
        </p:nvSpPr>
        <p:spPr>
          <a:xfrm>
            <a:off x="688352" y="330200"/>
            <a:ext cx="12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12638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5E21FA67-648C-4DEC-7D73-396EBA4B9508}"/>
              </a:ext>
            </a:extLst>
          </p:cNvPr>
          <p:cNvSpPr txBox="1"/>
          <p:nvPr/>
        </p:nvSpPr>
        <p:spPr>
          <a:xfrm>
            <a:off x="707829" y="197346"/>
            <a:ext cx="226055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Answers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5.7-1</a:t>
            </a: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0.288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Binomial: 0.2878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 Normal: 0.4436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Binomial: 0.4428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 Normal: 0.1554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Binomial: 0.1550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5.7-10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0.0447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5.7-9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0.5548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0.3824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-7</a:t>
            </a: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[19.471, 22.329]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[19.748, 22.052]</a:t>
            </a:r>
            <a:b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8.56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[0.40908, 0.49092]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C6794B-C580-4059-F8D9-779E162D3878}"/>
              </a:ext>
            </a:extLst>
          </p:cNvPr>
          <p:cNvGrpSpPr/>
          <p:nvPr/>
        </p:nvGrpSpPr>
        <p:grpSpPr>
          <a:xfrm>
            <a:off x="3138218" y="93406"/>
            <a:ext cx="5419141" cy="7168524"/>
            <a:chOff x="2818729" y="131094"/>
            <a:chExt cx="5419141" cy="71685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EC6756-61F0-C9EC-5B62-E573E5F9576A}"/>
                </a:ext>
              </a:extLst>
            </p:cNvPr>
            <p:cNvGrpSpPr/>
            <p:nvPr/>
          </p:nvGrpSpPr>
          <p:grpSpPr>
            <a:xfrm>
              <a:off x="2818729" y="559311"/>
              <a:ext cx="5419141" cy="6740307"/>
              <a:chOff x="-3490851" y="1106860"/>
              <a:chExt cx="5419141" cy="6740307"/>
            </a:xfrm>
          </p:grpSpPr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FA6EB501-D679-6AB6-EEE8-25C4F957A577}"/>
                  </a:ext>
                </a:extLst>
              </p:cNvPr>
              <p:cNvSpPr txBox="1"/>
              <p:nvPr/>
            </p:nvSpPr>
            <p:spPr>
              <a:xfrm>
                <a:off x="-3490851" y="1106860"/>
                <a:ext cx="2086790" cy="674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7.1-9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[21.383, infty)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[0, 21.517]</a:t>
                </a:r>
              </a:p>
              <a:p>
                <a:endParaRPr lang="en-US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.61</a:t>
                </a:r>
                <a:endPara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[18.565, 33.835]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10.27</a:t>
                </a:r>
                <a:endParaRPr lang="en-US" sz="18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TS = -0.12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 = 0.904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8.1-0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TS = 1.719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 = 0.0428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8.1-01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TS = 2.761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 = 0.0064</a:t>
                </a:r>
              </a:p>
              <a:p>
                <a:endParaRPr lang="en-US" dirty="0"/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endPara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LcParenBoth"/>
                </a:pPr>
                <a:endPara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0EBC0-5449-3D02-3522-3E64F56A93E1}"/>
                  </a:ext>
                </a:extLst>
              </p:cNvPr>
              <p:cNvSpPr txBox="1"/>
              <p:nvPr/>
            </p:nvSpPr>
            <p:spPr>
              <a:xfrm>
                <a:off x="1743559" y="365865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120737-7AFC-0D10-22D6-6817AA537DBD}"/>
                </a:ext>
              </a:extLst>
            </p:cNvPr>
            <p:cNvSpPr txBox="1"/>
            <p:nvPr/>
          </p:nvSpPr>
          <p:spPr>
            <a:xfrm>
              <a:off x="2904823" y="131094"/>
              <a:ext cx="345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** answers may vary slightly due to rounding, but should be close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3EF697-0AFE-0F77-4832-7B3474A4E2D9}"/>
              </a:ext>
            </a:extLst>
          </p:cNvPr>
          <p:cNvSpPr txBox="1"/>
          <p:nvPr/>
        </p:nvSpPr>
        <p:spPr>
          <a:xfrm>
            <a:off x="5394842" y="765093"/>
            <a:ext cx="881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7.4-0</a:t>
            </a:r>
            <a:endParaRPr lang="en-US" sz="18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105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7.4-01</a:t>
            </a:r>
            <a:endParaRPr lang="en-US" sz="18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838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850</Words>
  <Application>Microsoft Macintosh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MTSY</vt:lpstr>
      <vt:lpstr>RMTMI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Gearhart, Colton</cp:lastModifiedBy>
  <cp:revision>22</cp:revision>
  <dcterms:created xsi:type="dcterms:W3CDTF">2023-03-17T12:00:51Z</dcterms:created>
  <dcterms:modified xsi:type="dcterms:W3CDTF">2024-04-06T20:17:37Z</dcterms:modified>
</cp:coreProperties>
</file>