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483"/>
  </p:normalViewPr>
  <p:slideViewPr>
    <p:cSldViewPr snapToGrid="0">
      <p:cViewPr varScale="1">
        <p:scale>
          <a:sx n="117" d="100"/>
          <a:sy n="117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EC57-7280-57C7-0C85-BB3D64A4A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E2BD1-A64E-38DD-CCF5-E6EB292F4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8FA9B-7427-D0EB-3ADC-5158EEF2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B3A-DB4D-3749-85E2-8CF9B0F5B1EA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26D4E-A4C4-817F-F90A-9B5F2E58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D16F5-3EEF-99DE-7446-6F3A3B50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B37D-9962-B94A-8500-FFF955AC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5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9725-9652-9880-CD64-8CA87B33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F760F-77F1-D0C4-B3CB-7ADA15D48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A1FD7-E711-44FC-8A67-E47EEF1E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B3A-DB4D-3749-85E2-8CF9B0F5B1EA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43BA-B0D8-4600-AC00-E16725C2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98C30-E87A-2841-B83D-5C96357C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B37D-9962-B94A-8500-FFF955AC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1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A902A-360B-9C70-1884-6F4EB8A35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3C784-DEBA-DDE6-08E1-0070713EC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B4561-D62D-192C-1395-1507B334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B3A-DB4D-3749-85E2-8CF9B0F5B1EA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49003-873D-A909-AE0A-515E5BC2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CA1F3-F518-6615-9797-33AD75DA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B37D-9962-B94A-8500-FFF955AC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5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E9C3-5F9B-67C0-28B6-7280515E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4A4E4-F48C-8483-ADCE-84C55F17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E0485-33E1-E56C-7D88-D41DFA7A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B3A-DB4D-3749-85E2-8CF9B0F5B1EA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C20E1-97A4-7A80-F318-7A964A5D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47A3-6D64-DD8F-AA47-56C430A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B37D-9962-B94A-8500-FFF955AC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2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AD9E8-70E5-91AF-4C52-8756F62C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1CECC-74EB-2F8D-FB96-CD852AFC8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C3855-6DD6-A435-2A7B-762EFD12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B3A-DB4D-3749-85E2-8CF9B0F5B1EA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FEDAD-67B5-2B88-2B79-DD17367A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97642-FF51-120F-335B-15A6B5FA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B37D-9962-B94A-8500-FFF955AC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8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6D32-8AE6-9668-F855-BD570B87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80D6-4477-5A52-459A-9A5202F0E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8F923-3413-02A2-10AF-B0D609B0A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C6A19-3069-5716-B9FD-7C886948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B3A-DB4D-3749-85E2-8CF9B0F5B1EA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AA027-E1A5-A891-BC19-4EC13BBB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43C11-8C2E-F1D5-EA61-5BB675A6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B37D-9962-B94A-8500-FFF955AC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0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928F-ABAE-89B5-6E01-07C89955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37DA8-40BC-A991-ED0C-827FD20CC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8F2D5-2F10-AF6E-C65D-20BA3FDC1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137F5-DDC0-7D8A-021A-A6AF0303E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B13DF-59C6-8553-EE99-A2DD2673A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722FF-678E-0A4A-8440-C727F594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B3A-DB4D-3749-85E2-8CF9B0F5B1EA}" type="datetimeFigureOut">
              <a:rPr lang="en-US" smtClean="0"/>
              <a:t>4/3/24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6C65F-207C-CA7C-2752-3B1EA235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6B82F-179E-5C57-B203-94BDB423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B37D-9962-B94A-8500-FFF955AC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1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435E-8DBF-9D16-D129-3CE52DE9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2B925-CA6E-F9A4-257D-40B9C4DA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B3A-DB4D-3749-85E2-8CF9B0F5B1EA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D4823-EF44-5080-4F77-7306A0F6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723AF-E8A5-F652-CE55-9C04C41C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B37D-9962-B94A-8500-FFF955AC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7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0EF8AB-E5DA-FBF0-9114-EA71D92B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B3A-DB4D-3749-85E2-8CF9B0F5B1EA}" type="datetimeFigureOut">
              <a:rPr lang="en-US" smtClean="0"/>
              <a:t>4/3/24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020EC5-85DD-3AF5-38D3-A6C39ACA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DBEEF-C7BA-7808-75FF-CE2C0930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B37D-9962-B94A-8500-FFF955AC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0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28BE-5526-D979-A434-FD87EA17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20094-D1C4-8EBA-1C2D-4DBC1EAB6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0F218-F9D8-AED1-C938-312613832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8DD3E-5886-730F-9498-CD557B5B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B3A-DB4D-3749-85E2-8CF9B0F5B1EA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65003-0543-0F9A-490A-F582A363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17711-28EA-BCE4-E88A-A1905A72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B37D-9962-B94A-8500-FFF955AC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7343-8F63-26E9-0FC3-276CF9AB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A97FF-64AA-AE81-7D17-ABD49AC88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F5E92-28E0-C778-5616-9C7682CB0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A9F38-FA28-95DE-D0EA-2ED24D83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B3A-DB4D-3749-85E2-8CF9B0F5B1EA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A8540-F818-1D5B-046F-A7E44151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36B6A-4D16-563D-B3CF-D34BAC02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B37D-9962-B94A-8500-FFF955AC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0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FD626-89E7-0FF7-CBD4-E9E4D43AF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B92C6-6AB0-B67A-600C-F38ABD706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2D5EE-77FA-1F0F-F4ED-90BFBD48B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9EB3A-DB4D-3749-85E2-8CF9B0F5B1EA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5BF7F-ECA2-5D58-AE91-A40463D7B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CA49A-0944-937C-6670-6C51A2A98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5B37D-9962-B94A-8500-FFF955AC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6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3135D4-87A2-0706-B447-549D96E06C96}"/>
              </a:ext>
            </a:extLst>
          </p:cNvPr>
          <p:cNvSpPr txBox="1"/>
          <p:nvPr/>
        </p:nvSpPr>
        <p:spPr>
          <a:xfrm>
            <a:off x="1541443" y="756133"/>
            <a:ext cx="154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 &gt; TESTS &gt;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BD0E12F-F776-2287-EE8E-4BEC15983FFD}"/>
              </a:ext>
            </a:extLst>
          </p:cNvPr>
          <p:cNvGrpSpPr/>
          <p:nvPr/>
        </p:nvGrpSpPr>
        <p:grpSpPr>
          <a:xfrm>
            <a:off x="3341768" y="940799"/>
            <a:ext cx="8664652" cy="1784757"/>
            <a:chOff x="3548596" y="3180480"/>
            <a:chExt cx="8664652" cy="178475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48A344-D4CB-78E0-6F12-6EA2386167B5}"/>
                </a:ext>
              </a:extLst>
            </p:cNvPr>
            <p:cNvGrpSpPr/>
            <p:nvPr/>
          </p:nvGrpSpPr>
          <p:grpSpPr>
            <a:xfrm>
              <a:off x="3548596" y="3180480"/>
              <a:ext cx="8664652" cy="1444752"/>
              <a:chOff x="3527348" y="3146985"/>
              <a:chExt cx="8664652" cy="144475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924E7C8-FD44-325A-2E20-F674A2A89601}"/>
                  </a:ext>
                </a:extLst>
              </p:cNvPr>
              <p:cNvGrpSpPr/>
              <p:nvPr/>
            </p:nvGrpSpPr>
            <p:grpSpPr>
              <a:xfrm>
                <a:off x="3527348" y="3146985"/>
                <a:ext cx="8664652" cy="1444752"/>
                <a:chOff x="2841548" y="3149115"/>
                <a:chExt cx="8664652" cy="1446550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333BFAD0-2404-7E5E-0EA3-49DAD6345433}"/>
                    </a:ext>
                  </a:extLst>
                </p:cNvPr>
                <p:cNvGrpSpPr/>
                <p:nvPr/>
              </p:nvGrpSpPr>
              <p:grpSpPr>
                <a:xfrm>
                  <a:off x="4546600" y="3149115"/>
                  <a:ext cx="6959600" cy="1446550"/>
                  <a:chOff x="4546600" y="3149115"/>
                  <a:chExt cx="6959600" cy="144655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617B3FC7-61D6-F170-4B93-B5C621BEB2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32393" y="3149115"/>
                        <a:ext cx="2021387" cy="120032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u="sng" dirty="0"/>
                          <a:t>Calculate Output</a:t>
                        </a:r>
                      </a:p>
                      <a:p>
                        <a:r>
                          <a:rPr lang="en-US" sz="1200" dirty="0"/>
                          <a:t>prop = Alternative hypothesis</a:t>
                        </a:r>
                      </a:p>
                      <a:p>
                        <a:r>
                          <a:rPr lang="en-US" sz="1200" dirty="0"/>
                          <a:t>z = TS</a:t>
                        </a:r>
                      </a:p>
                      <a:p>
                        <a:r>
                          <a:rPr lang="en-US" sz="1200" dirty="0"/>
                          <a:t>p = p-value</a:t>
                        </a:r>
                      </a:p>
                      <a:p>
                        <a14:m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oMath>
                        </a14:m>
                        <a:r>
                          <a:rPr lang="en-US" sz="1200" dirty="0"/>
                          <a:t>= sample proportion</a:t>
                        </a:r>
                      </a:p>
                      <a:p>
                        <a:r>
                          <a:rPr lang="en-US" sz="1200" dirty="0"/>
                          <a:t>n = sample size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617B3FC7-61D6-F170-4B93-B5C621BEB28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32393" y="3149115"/>
                        <a:ext cx="2021387" cy="120032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208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pic>
                <p:nvPicPr>
                  <p:cNvPr id="21" name="Picture 20">
                    <a:extLst>
                      <a:ext uri="{FF2B5EF4-FFF2-40B4-BE49-F238E27FC236}">
                        <a16:creationId xmlns:a16="http://schemas.microsoft.com/office/drawing/2014/main" id="{8A9AEB19-F705-9304-A8B4-C6AA2DAA0A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46600" y="3149115"/>
                    <a:ext cx="1549400" cy="1168400"/>
                  </a:xfrm>
                  <a:prstGeom prst="rect">
                    <a:avLst/>
                  </a:prstGeom>
                </p:spPr>
              </p:pic>
              <p:pic>
                <p:nvPicPr>
                  <p:cNvPr id="22" name="Picture 21">
                    <a:extLst>
                      <a:ext uri="{FF2B5EF4-FFF2-40B4-BE49-F238E27FC236}">
                        <a16:creationId xmlns:a16="http://schemas.microsoft.com/office/drawing/2014/main" id="{A3E9F1BC-5E7A-1453-F613-F7AA4A04C0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153780" y="3149115"/>
                    <a:ext cx="1552095" cy="1170432"/>
                  </a:xfrm>
                  <a:prstGeom prst="rect">
                    <a:avLst/>
                  </a:prstGeom>
                </p:spPr>
              </p:pic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F9BC9EEF-9E32-3A26-7AB5-840797A416AD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75" y="3149115"/>
                    <a:ext cx="1800325" cy="14465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u="sng" dirty="0"/>
                      <a:t>Draw Output</a:t>
                    </a:r>
                  </a:p>
                  <a:p>
                    <a:r>
                      <a:rPr lang="en-US" sz="1200" dirty="0"/>
                      <a:t>Plot (and displays values) of p = p-value and z = TS on the standard normal curve</a:t>
                    </a:r>
                  </a:p>
                  <a:p>
                    <a:endParaRPr lang="en-US" sz="1400" dirty="0"/>
                  </a:p>
                  <a:p>
                    <a:endParaRPr lang="en-US" sz="1400" dirty="0"/>
                  </a:p>
                </p:txBody>
              </p:sp>
            </p:grpSp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487B7A14-732B-BC6D-19BE-6E27F939B7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41548" y="3149115"/>
                  <a:ext cx="1549400" cy="1168400"/>
                </a:xfrm>
                <a:prstGeom prst="rect">
                  <a:avLst/>
                </a:prstGeom>
              </p:spPr>
            </p:pic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0D1305-CE18-A22D-D23A-2316FD2EA7B0}"/>
                  </a:ext>
                </a:extLst>
              </p:cNvPr>
              <p:cNvSpPr/>
              <p:nvPr/>
            </p:nvSpPr>
            <p:spPr>
              <a:xfrm>
                <a:off x="5266098" y="3516318"/>
                <a:ext cx="973528" cy="1948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CD284D-F4E8-8E95-D3EF-238692FAC892}"/>
                </a:ext>
              </a:extLst>
            </p:cNvPr>
            <p:cNvSpPr txBox="1"/>
            <p:nvPr/>
          </p:nvSpPr>
          <p:spPr>
            <a:xfrm>
              <a:off x="3678705" y="4318906"/>
              <a:ext cx="12827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H</a:t>
              </a:r>
              <a:r>
                <a:rPr lang="en-US" i="1" baseline="-25000" dirty="0"/>
                <a:t>0</a:t>
              </a:r>
              <a:r>
                <a:rPr lang="en-US" i="1" dirty="0"/>
                <a:t>: p = 0.65</a:t>
              </a:r>
            </a:p>
            <a:p>
              <a:r>
                <a:rPr lang="en-US" i="1" dirty="0"/>
                <a:t>H</a:t>
              </a:r>
              <a:r>
                <a:rPr lang="en-US" i="1" baseline="-25000" dirty="0"/>
                <a:t>A</a:t>
              </a:r>
              <a:r>
                <a:rPr lang="en-US" i="1" dirty="0"/>
                <a:t>: p ≠ 0.65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58F271A-738A-F3F6-0726-512F85B4540A}"/>
                  </a:ext>
                </a:extLst>
              </p:cNvPr>
              <p:cNvSpPr txBox="1"/>
              <p:nvPr/>
            </p:nvSpPr>
            <p:spPr>
              <a:xfrm>
                <a:off x="5671457" y="523044"/>
                <a:ext cx="2288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One proportion test: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58F271A-738A-F3F6-0726-512F85B45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457" y="523044"/>
                <a:ext cx="2288640" cy="369332"/>
              </a:xfrm>
              <a:prstGeom prst="rect">
                <a:avLst/>
              </a:prstGeom>
              <a:blipFill>
                <a:blip r:embed="rId6"/>
                <a:stretch>
                  <a:fillRect l="-221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310C0F-106F-1645-E65F-E4CEBB7021CC}"/>
                  </a:ext>
                </a:extLst>
              </p:cNvPr>
              <p:cNvSpPr txBox="1"/>
              <p:nvPr/>
            </p:nvSpPr>
            <p:spPr>
              <a:xfrm>
                <a:off x="5445127" y="2220347"/>
                <a:ext cx="2741299" cy="4460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*This does NOT give us the Critical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/>
                  <a:t>, we have to figure that out ourselves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310C0F-106F-1645-E65F-E4CEBB702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127" y="2220347"/>
                <a:ext cx="2741299" cy="446020"/>
              </a:xfrm>
              <a:prstGeom prst="rect">
                <a:avLst/>
              </a:prstGeom>
              <a:blipFill>
                <a:blip r:embed="rId7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18CB45DE-194D-F3C7-F238-93B1C13629C2}"/>
              </a:ext>
            </a:extLst>
          </p:cNvPr>
          <p:cNvGrpSpPr/>
          <p:nvPr/>
        </p:nvGrpSpPr>
        <p:grpSpPr>
          <a:xfrm>
            <a:off x="3389454" y="3184168"/>
            <a:ext cx="6813946" cy="1814731"/>
            <a:chOff x="7202643" y="5414401"/>
            <a:chExt cx="6813946" cy="181473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5029D31-744C-976F-C3C8-A27397CB529B}"/>
                </a:ext>
              </a:extLst>
            </p:cNvPr>
            <p:cNvGrpSpPr/>
            <p:nvPr/>
          </p:nvGrpSpPr>
          <p:grpSpPr>
            <a:xfrm>
              <a:off x="7202643" y="5414401"/>
              <a:ext cx="6813946" cy="1320800"/>
              <a:chOff x="6885032" y="5386314"/>
              <a:chExt cx="6813946" cy="132080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3CAEDA00-D078-18CA-BE54-C19A074565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85032" y="5386314"/>
                <a:ext cx="1549400" cy="1168400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07D5C80-1A15-54DD-D710-CAE0B4C5B4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13999" y="5386314"/>
                <a:ext cx="1549400" cy="1168400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4267B9D5-5573-DFA7-0E73-D51A913859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149578" y="5538714"/>
                <a:ext cx="1549400" cy="1168400"/>
              </a:xfrm>
              <a:prstGeom prst="rect">
                <a:avLst/>
              </a:prstGeom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7505BB-DFBC-9268-57A6-0D157A454CC4}"/>
                </a:ext>
              </a:extLst>
            </p:cNvPr>
            <p:cNvSpPr txBox="1"/>
            <p:nvPr/>
          </p:nvSpPr>
          <p:spPr>
            <a:xfrm>
              <a:off x="7306834" y="6582801"/>
              <a:ext cx="15247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H</a:t>
              </a:r>
              <a:r>
                <a:rPr lang="en-US" i="1" baseline="-25000" dirty="0"/>
                <a:t>0</a:t>
              </a:r>
              <a:r>
                <a:rPr lang="en-US" i="1" dirty="0"/>
                <a:t>: μ = 14,400</a:t>
              </a:r>
            </a:p>
            <a:p>
              <a:r>
                <a:rPr lang="en-US" i="1" dirty="0"/>
                <a:t>H</a:t>
              </a:r>
              <a:r>
                <a:rPr lang="en-US" i="1" baseline="-25000" dirty="0"/>
                <a:t>A</a:t>
              </a:r>
              <a:r>
                <a:rPr lang="en-US" i="1" dirty="0"/>
                <a:t>: μ &gt; 14,400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E5CFDE-7004-1153-1791-5A6D2CDE6CA7}"/>
                  </a:ext>
                </a:extLst>
              </p:cNvPr>
              <p:cNvSpPr txBox="1"/>
              <p:nvPr/>
            </p:nvSpPr>
            <p:spPr>
              <a:xfrm>
                <a:off x="6553046" y="3143369"/>
                <a:ext cx="178215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u="sng" dirty="0"/>
                  <a:t>Calculate Output</a:t>
                </a:r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200" dirty="0"/>
                  <a:t>= Alternative hypothesis</a:t>
                </a:r>
              </a:p>
              <a:p>
                <a:r>
                  <a:rPr lang="en-US" sz="1200" dirty="0"/>
                  <a:t>z = TS</a:t>
                </a:r>
              </a:p>
              <a:p>
                <a:r>
                  <a:rPr lang="en-US" sz="1200" dirty="0"/>
                  <a:t>p = p-value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200" dirty="0"/>
                  <a:t>= sample mean</a:t>
                </a:r>
              </a:p>
              <a:p>
                <a:r>
                  <a:rPr lang="en-US" sz="1200" dirty="0"/>
                  <a:t>n = sample size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E5CFDE-7004-1153-1791-5A6D2CDE6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46" y="3143369"/>
                <a:ext cx="1782155" cy="1200329"/>
              </a:xfrm>
              <a:prstGeom prst="rect">
                <a:avLst/>
              </a:prstGeom>
              <a:blipFill>
                <a:blip r:embed="rId11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A6E2867-F8AE-44A0-CDC3-FB732EAC4616}"/>
                  </a:ext>
                </a:extLst>
              </p:cNvPr>
              <p:cNvSpPr txBox="1"/>
              <p:nvPr/>
            </p:nvSpPr>
            <p:spPr>
              <a:xfrm>
                <a:off x="5671457" y="2765167"/>
                <a:ext cx="1814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One mean test: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A6E2867-F8AE-44A0-CDC3-FB732EAC4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457" y="2765167"/>
                <a:ext cx="1814471" cy="369332"/>
              </a:xfrm>
              <a:prstGeom prst="rect">
                <a:avLst/>
              </a:prstGeom>
              <a:blipFill>
                <a:blip r:embed="rId12"/>
                <a:stretch>
                  <a:fillRect l="-277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16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3135D4-87A2-0706-B447-549D96E06C96}"/>
              </a:ext>
            </a:extLst>
          </p:cNvPr>
          <p:cNvSpPr txBox="1"/>
          <p:nvPr/>
        </p:nvSpPr>
        <p:spPr>
          <a:xfrm>
            <a:off x="1328058" y="685051"/>
            <a:ext cx="154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 &gt; TESTS &gt;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58F271A-738A-F3F6-0726-512F85B4540A}"/>
                  </a:ext>
                </a:extLst>
              </p:cNvPr>
              <p:cNvSpPr txBox="1"/>
              <p:nvPr/>
            </p:nvSpPr>
            <p:spPr>
              <a:xfrm>
                <a:off x="5279571" y="458487"/>
                <a:ext cx="3097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Two proportions test: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58F271A-738A-F3F6-0726-512F85B45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571" y="458487"/>
                <a:ext cx="3097323" cy="369332"/>
              </a:xfrm>
              <a:prstGeom prst="rect">
                <a:avLst/>
              </a:prstGeom>
              <a:blipFill>
                <a:blip r:embed="rId2"/>
                <a:stretch>
                  <a:fillRect l="-1633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8E4DC1C-513A-419F-AFE0-5D2A512F3B4E}"/>
              </a:ext>
            </a:extLst>
          </p:cNvPr>
          <p:cNvGrpSpPr/>
          <p:nvPr/>
        </p:nvGrpSpPr>
        <p:grpSpPr>
          <a:xfrm>
            <a:off x="2974652" y="834888"/>
            <a:ext cx="5472243" cy="1861034"/>
            <a:chOff x="3553606" y="4425148"/>
            <a:chExt cx="5472243" cy="18610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8EDE730-38B5-3314-DB99-1C472DDED5E6}"/>
                </a:ext>
              </a:extLst>
            </p:cNvPr>
            <p:cNvGrpSpPr/>
            <p:nvPr/>
          </p:nvGrpSpPr>
          <p:grpSpPr>
            <a:xfrm>
              <a:off x="3553606" y="4425148"/>
              <a:ext cx="5472243" cy="1861034"/>
              <a:chOff x="3553606" y="3146987"/>
              <a:chExt cx="5472243" cy="18571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135D585-014E-A8DF-27A6-E7B4AD0C8F91}"/>
                      </a:ext>
                    </a:extLst>
                  </p:cNvPr>
                  <p:cNvSpPr txBox="1"/>
                  <p:nvPr/>
                </p:nvSpPr>
                <p:spPr>
                  <a:xfrm>
                    <a:off x="6818193" y="3146987"/>
                    <a:ext cx="2207656" cy="17506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u="sng" dirty="0"/>
                      <a:t>Calculate Output</a:t>
                    </a:r>
                  </a:p>
                  <a:p>
                    <a:r>
                      <a:rPr lang="en-US" sz="1200" dirty="0"/>
                      <a:t>p</a:t>
                    </a:r>
                    <a:r>
                      <a:rPr lang="en-US" sz="1200" baseline="-25000" dirty="0"/>
                      <a:t>1</a:t>
                    </a:r>
                    <a:r>
                      <a:rPr lang="en-US" sz="1200" dirty="0"/>
                      <a:t> ≠&lt;&gt; p</a:t>
                    </a:r>
                    <a:r>
                      <a:rPr lang="en-US" sz="1200" baseline="-25000" dirty="0"/>
                      <a:t>2</a:t>
                    </a:r>
                    <a:r>
                      <a:rPr lang="en-US" sz="1200" dirty="0"/>
                      <a:t> Alternative hypothesis</a:t>
                    </a:r>
                  </a:p>
                  <a:p>
                    <a:r>
                      <a:rPr lang="en-US" sz="1200" dirty="0"/>
                      <a:t>z = TS</a:t>
                    </a:r>
                  </a:p>
                  <a:p>
                    <a:r>
                      <a:rPr lang="en-US" sz="1200" dirty="0"/>
                      <a:t>p = p-value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1200" dirty="0"/>
                      <a:t>= sample proportion 1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1200" dirty="0"/>
                      <a:t>= sample proportion 2</a:t>
                    </a:r>
                  </a:p>
                  <a:p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a14:m>
                    <a:r>
                      <a:rPr lang="en-US" sz="1200" dirty="0"/>
                      <a:t> = pooled sample proportion</a:t>
                    </a:r>
                  </a:p>
                  <a:p>
                    <a:r>
                      <a:rPr lang="en-US" sz="1200" dirty="0"/>
                      <a:t>n</a:t>
                    </a:r>
                    <a:r>
                      <a:rPr lang="en-US" sz="1200" baseline="-25000" dirty="0"/>
                      <a:t>1</a:t>
                    </a:r>
                    <a:r>
                      <a:rPr lang="en-US" sz="1200" dirty="0"/>
                      <a:t> = sample size 1</a:t>
                    </a:r>
                  </a:p>
                  <a:p>
                    <a:r>
                      <a:rPr lang="en-US" sz="1200" dirty="0"/>
                      <a:t>n</a:t>
                    </a:r>
                    <a:r>
                      <a:rPr lang="en-US" sz="1200" baseline="-25000" dirty="0"/>
                      <a:t>2</a:t>
                    </a:r>
                    <a:r>
                      <a:rPr lang="en-US" sz="1200" dirty="0"/>
                      <a:t> = sample size 2</a:t>
                    </a: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135D585-014E-A8DF-27A6-E7B4AD0C8F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8193" y="3146987"/>
                    <a:ext cx="2207656" cy="175066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700678D8-903F-4494-2DF6-5F5F0B9D6FE9}"/>
                      </a:ext>
                    </a:extLst>
                  </p:cNvPr>
                  <p:cNvSpPr txBox="1"/>
                  <p:nvPr/>
                </p:nvSpPr>
                <p:spPr>
                  <a:xfrm>
                    <a:off x="3553606" y="4359155"/>
                    <a:ext cx="1690656" cy="64498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i="1" dirty="0"/>
                      <a:t>H</a:t>
                    </a:r>
                    <a:r>
                      <a:rPr lang="en-US" i="1" baseline="-25000" dirty="0"/>
                      <a:t>0</a:t>
                    </a:r>
                    <a:r>
                      <a:rPr lang="en-US" i="1" dirty="0"/>
                      <a:t>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a14:m>
                    <a:endParaRPr lang="en-US" i="1" dirty="0"/>
                  </a:p>
                  <a:p>
                    <a:r>
                      <a:rPr lang="en-US" i="1" dirty="0"/>
                      <a:t>H</a:t>
                    </a:r>
                    <a:r>
                      <a:rPr lang="en-US" i="1" baseline="-25000" dirty="0"/>
                      <a:t>A</a:t>
                    </a:r>
                    <a:r>
                      <a:rPr lang="en-US" i="1" dirty="0"/>
                      <a:t>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700678D8-903F-4494-2DF6-5F5F0B9D6F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3606" y="4359155"/>
                    <a:ext cx="1690656" cy="64498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85" t="-3846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CA9466-C977-2636-21FF-C10EBB307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24234" y="4459977"/>
              <a:ext cx="1549400" cy="1168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721843-D548-63D2-B23D-18DE58DD7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68793" y="4459977"/>
              <a:ext cx="1549400" cy="11684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98B951-F25E-6B12-11CB-8AF690153C54}"/>
                  </a:ext>
                </a:extLst>
              </p:cNvPr>
              <p:cNvSpPr txBox="1"/>
              <p:nvPr/>
            </p:nvSpPr>
            <p:spPr>
              <a:xfrm>
                <a:off x="9054354" y="1853451"/>
                <a:ext cx="1421158" cy="640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98B951-F25E-6B12-11CB-8AF690153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354" y="1853451"/>
                <a:ext cx="1421158" cy="6408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7E6570-E433-A768-2CB4-105B847166E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8294423" y="2111724"/>
            <a:ext cx="759931" cy="6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13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180</Words>
  <Application>Microsoft Macintosh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Gearhart, Colton Rae</dc:creator>
  <cp:lastModifiedBy>Gearhart, Colton</cp:lastModifiedBy>
  <cp:revision>11</cp:revision>
  <dcterms:created xsi:type="dcterms:W3CDTF">2023-01-17T11:48:55Z</dcterms:created>
  <dcterms:modified xsi:type="dcterms:W3CDTF">2024-04-03T15:37:26Z</dcterms:modified>
</cp:coreProperties>
</file>