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323" r:id="rId2"/>
    <p:sldId id="257" r:id="rId3"/>
    <p:sldId id="258" r:id="rId4"/>
    <p:sldId id="316" r:id="rId5"/>
    <p:sldId id="317" r:id="rId6"/>
    <p:sldId id="259" r:id="rId7"/>
    <p:sldId id="262" r:id="rId8"/>
    <p:sldId id="263" r:id="rId9"/>
    <p:sldId id="291" r:id="rId10"/>
    <p:sldId id="306" r:id="rId11"/>
    <p:sldId id="292" r:id="rId12"/>
    <p:sldId id="265" r:id="rId13"/>
    <p:sldId id="266" r:id="rId14"/>
    <p:sldId id="295" r:id="rId15"/>
    <p:sldId id="296" r:id="rId16"/>
    <p:sldId id="267" r:id="rId17"/>
    <p:sldId id="280" r:id="rId18"/>
    <p:sldId id="324" r:id="rId19"/>
    <p:sldId id="319" r:id="rId20"/>
    <p:sldId id="294" r:id="rId21"/>
    <p:sldId id="277" r:id="rId22"/>
    <p:sldId id="287" r:id="rId23"/>
    <p:sldId id="290" r:id="rId24"/>
    <p:sldId id="293" r:id="rId25"/>
    <p:sldId id="273" r:id="rId26"/>
    <p:sldId id="289" r:id="rId27"/>
    <p:sldId id="278" r:id="rId28"/>
    <p:sldId id="279" r:id="rId29"/>
    <p:sldId id="320" r:id="rId30"/>
    <p:sldId id="322" r:id="rId31"/>
    <p:sldId id="281" r:id="rId32"/>
    <p:sldId id="307" r:id="rId33"/>
    <p:sldId id="308" r:id="rId34"/>
    <p:sldId id="309" r:id="rId35"/>
    <p:sldId id="310" r:id="rId36"/>
    <p:sldId id="271" r:id="rId37"/>
    <p:sldId id="321" r:id="rId38"/>
    <p:sldId id="272" r:id="rId39"/>
    <p:sldId id="275" r:id="rId40"/>
    <p:sldId id="329" r:id="rId41"/>
    <p:sldId id="276" r:id="rId42"/>
    <p:sldId id="325" r:id="rId43"/>
    <p:sldId id="282" r:id="rId44"/>
    <p:sldId id="327" r:id="rId45"/>
    <p:sldId id="328" r:id="rId46"/>
    <p:sldId id="330" r:id="rId47"/>
    <p:sldId id="331" r:id="rId48"/>
    <p:sldId id="332" r:id="rId49"/>
    <p:sldId id="326" r:id="rId50"/>
    <p:sldId id="299" r:id="rId51"/>
    <p:sldId id="300" r:id="rId52"/>
    <p:sldId id="301" r:id="rId53"/>
    <p:sldId id="302" r:id="rId54"/>
    <p:sldId id="333" r:id="rId55"/>
    <p:sldId id="283" r:id="rId56"/>
    <p:sldId id="284" r:id="rId57"/>
    <p:sldId id="285" r:id="rId58"/>
    <p:sldId id="297" r:id="rId59"/>
    <p:sldId id="318" r:id="rId6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3" autoAdjust="0"/>
    <p:restoredTop sz="94660"/>
  </p:normalViewPr>
  <p:slideViewPr>
    <p:cSldViewPr>
      <p:cViewPr>
        <p:scale>
          <a:sx n="80" d="100"/>
          <a:sy n="80" d="100"/>
        </p:scale>
        <p:origin x="-1074" y="3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38155" cy="464978"/>
          </a:xfrm>
          <a:prstGeom prst="rect">
            <a:avLst/>
          </a:prstGeom>
        </p:spPr>
        <p:txBody>
          <a:bodyPr vert="horz" lIns="90675" tIns="45337" rIns="90675" bIns="45337" rtlCol="0"/>
          <a:lstStyle>
            <a:lvl1pPr algn="l">
              <a:defRPr sz="1200"/>
            </a:lvl1pPr>
          </a:lstStyle>
          <a:p>
            <a:endParaRPr lang="en-US"/>
          </a:p>
        </p:txBody>
      </p:sp>
      <p:sp>
        <p:nvSpPr>
          <p:cNvPr id="3" name="Date Placeholder 2"/>
          <p:cNvSpPr>
            <a:spLocks noGrp="1"/>
          </p:cNvSpPr>
          <p:nvPr>
            <p:ph type="dt" sz="quarter" idx="1"/>
          </p:nvPr>
        </p:nvSpPr>
        <p:spPr>
          <a:xfrm>
            <a:off x="3970673" y="2"/>
            <a:ext cx="3038155" cy="464978"/>
          </a:xfrm>
          <a:prstGeom prst="rect">
            <a:avLst/>
          </a:prstGeom>
        </p:spPr>
        <p:txBody>
          <a:bodyPr vert="horz" lIns="90675" tIns="45337" rIns="90675" bIns="45337" rtlCol="0"/>
          <a:lstStyle>
            <a:lvl1pPr algn="r">
              <a:defRPr sz="1200"/>
            </a:lvl1pPr>
          </a:lstStyle>
          <a:p>
            <a:fld id="{C21EBF8F-8EFD-44F1-B690-C7BC88C31394}" type="datetimeFigureOut">
              <a:rPr lang="en-US" smtClean="0"/>
              <a:t>8/12/2015</a:t>
            </a:fld>
            <a:endParaRPr lang="en-US"/>
          </a:p>
        </p:txBody>
      </p:sp>
      <p:sp>
        <p:nvSpPr>
          <p:cNvPr id="4" name="Footer Placeholder 3"/>
          <p:cNvSpPr>
            <a:spLocks noGrp="1"/>
          </p:cNvSpPr>
          <p:nvPr>
            <p:ph type="ftr" sz="quarter" idx="2"/>
          </p:nvPr>
        </p:nvSpPr>
        <p:spPr>
          <a:xfrm>
            <a:off x="1" y="8829848"/>
            <a:ext cx="3038155" cy="464978"/>
          </a:xfrm>
          <a:prstGeom prst="rect">
            <a:avLst/>
          </a:prstGeom>
        </p:spPr>
        <p:txBody>
          <a:bodyPr vert="horz" lIns="90675" tIns="45337" rIns="90675" bIns="45337" rtlCol="0" anchor="b"/>
          <a:lstStyle>
            <a:lvl1pPr algn="l">
              <a:defRPr sz="1200"/>
            </a:lvl1pPr>
          </a:lstStyle>
          <a:p>
            <a:endParaRPr lang="en-US"/>
          </a:p>
        </p:txBody>
      </p:sp>
      <p:sp>
        <p:nvSpPr>
          <p:cNvPr id="5" name="Slide Number Placeholder 4"/>
          <p:cNvSpPr>
            <a:spLocks noGrp="1"/>
          </p:cNvSpPr>
          <p:nvPr>
            <p:ph type="sldNum" sz="quarter" idx="3"/>
          </p:nvPr>
        </p:nvSpPr>
        <p:spPr>
          <a:xfrm>
            <a:off x="3970673" y="8829848"/>
            <a:ext cx="3038155" cy="464978"/>
          </a:xfrm>
          <a:prstGeom prst="rect">
            <a:avLst/>
          </a:prstGeom>
        </p:spPr>
        <p:txBody>
          <a:bodyPr vert="horz" lIns="90675" tIns="45337" rIns="90675" bIns="45337" rtlCol="0" anchor="b"/>
          <a:lstStyle>
            <a:lvl1pPr algn="r">
              <a:defRPr sz="1200"/>
            </a:lvl1pPr>
          </a:lstStyle>
          <a:p>
            <a:fld id="{B5B5735C-9991-4186-B87F-839A7DA36F6B}" type="slidenum">
              <a:rPr lang="en-US" smtClean="0"/>
              <a:t>‹#›</a:t>
            </a:fld>
            <a:endParaRPr lang="en-US"/>
          </a:p>
        </p:txBody>
      </p:sp>
    </p:spTree>
    <p:extLst>
      <p:ext uri="{BB962C8B-B14F-4D97-AF65-F5344CB8AC3E}">
        <p14:creationId xmlns:p14="http://schemas.microsoft.com/office/powerpoint/2010/main" val="2720689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55" cy="464978"/>
          </a:xfrm>
          <a:prstGeom prst="rect">
            <a:avLst/>
          </a:prstGeom>
        </p:spPr>
        <p:txBody>
          <a:bodyPr vert="horz" lIns="90690" tIns="45345" rIns="90690" bIns="45345" rtlCol="0"/>
          <a:lstStyle>
            <a:lvl1pPr algn="l">
              <a:defRPr sz="1200"/>
            </a:lvl1pPr>
          </a:lstStyle>
          <a:p>
            <a:endParaRPr lang="en-US"/>
          </a:p>
        </p:txBody>
      </p:sp>
      <p:sp>
        <p:nvSpPr>
          <p:cNvPr id="3" name="Date Placeholder 2"/>
          <p:cNvSpPr>
            <a:spLocks noGrp="1"/>
          </p:cNvSpPr>
          <p:nvPr>
            <p:ph type="dt" idx="1"/>
          </p:nvPr>
        </p:nvSpPr>
        <p:spPr>
          <a:xfrm>
            <a:off x="3970673" y="1"/>
            <a:ext cx="3038155" cy="464978"/>
          </a:xfrm>
          <a:prstGeom prst="rect">
            <a:avLst/>
          </a:prstGeom>
        </p:spPr>
        <p:txBody>
          <a:bodyPr vert="horz" lIns="90690" tIns="45345" rIns="90690" bIns="45345" rtlCol="0"/>
          <a:lstStyle>
            <a:lvl1pPr algn="r">
              <a:defRPr sz="1200"/>
            </a:lvl1pPr>
          </a:lstStyle>
          <a:p>
            <a:fld id="{B95CCFE0-61C8-451A-9A9A-9ABCC1125689}" type="datetimeFigureOut">
              <a:rPr lang="en-US" smtClean="0"/>
              <a:t>8/12/2015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0690" tIns="45345" rIns="90690" bIns="45345" rtlCol="0" anchor="ctr"/>
          <a:lstStyle/>
          <a:p>
            <a:endParaRPr lang="en-US"/>
          </a:p>
        </p:txBody>
      </p:sp>
      <p:sp>
        <p:nvSpPr>
          <p:cNvPr id="5" name="Notes Placeholder 4"/>
          <p:cNvSpPr>
            <a:spLocks noGrp="1"/>
          </p:cNvSpPr>
          <p:nvPr>
            <p:ph type="body" sz="quarter" idx="3"/>
          </p:nvPr>
        </p:nvSpPr>
        <p:spPr>
          <a:xfrm>
            <a:off x="701355" y="4416500"/>
            <a:ext cx="5607691" cy="4183222"/>
          </a:xfrm>
          <a:prstGeom prst="rect">
            <a:avLst/>
          </a:prstGeom>
        </p:spPr>
        <p:txBody>
          <a:bodyPr vert="horz" lIns="90690" tIns="45345" rIns="90690" bIns="4534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847"/>
            <a:ext cx="3038155" cy="464978"/>
          </a:xfrm>
          <a:prstGeom prst="rect">
            <a:avLst/>
          </a:prstGeom>
        </p:spPr>
        <p:txBody>
          <a:bodyPr vert="horz" lIns="90690" tIns="45345" rIns="90690" bIns="45345" rtlCol="0" anchor="b"/>
          <a:lstStyle>
            <a:lvl1pPr algn="l">
              <a:defRPr sz="1200"/>
            </a:lvl1pPr>
          </a:lstStyle>
          <a:p>
            <a:endParaRPr lang="en-US"/>
          </a:p>
        </p:txBody>
      </p:sp>
      <p:sp>
        <p:nvSpPr>
          <p:cNvPr id="7" name="Slide Number Placeholder 6"/>
          <p:cNvSpPr>
            <a:spLocks noGrp="1"/>
          </p:cNvSpPr>
          <p:nvPr>
            <p:ph type="sldNum" sz="quarter" idx="5"/>
          </p:nvPr>
        </p:nvSpPr>
        <p:spPr>
          <a:xfrm>
            <a:off x="3970673" y="8829847"/>
            <a:ext cx="3038155" cy="464978"/>
          </a:xfrm>
          <a:prstGeom prst="rect">
            <a:avLst/>
          </a:prstGeom>
        </p:spPr>
        <p:txBody>
          <a:bodyPr vert="horz" lIns="90690" tIns="45345" rIns="90690" bIns="45345" rtlCol="0" anchor="b"/>
          <a:lstStyle>
            <a:lvl1pPr algn="r">
              <a:defRPr sz="1200"/>
            </a:lvl1pPr>
          </a:lstStyle>
          <a:p>
            <a:fld id="{7CF0D9A2-6E08-427D-B6D5-72F5377D8A4B}" type="slidenum">
              <a:rPr lang="en-US" smtClean="0"/>
              <a:t>‹#›</a:t>
            </a:fld>
            <a:endParaRPr lang="en-US"/>
          </a:p>
        </p:txBody>
      </p:sp>
    </p:spTree>
    <p:extLst>
      <p:ext uri="{BB962C8B-B14F-4D97-AF65-F5344CB8AC3E}">
        <p14:creationId xmlns:p14="http://schemas.microsoft.com/office/powerpoint/2010/main" val="883113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F0D9A2-6E08-427D-B6D5-72F5377D8A4B}" type="slidenum">
              <a:rPr lang="en-US" smtClean="0"/>
              <a:t>19</a:t>
            </a:fld>
            <a:endParaRPr lang="en-US"/>
          </a:p>
        </p:txBody>
      </p:sp>
    </p:spTree>
    <p:extLst>
      <p:ext uri="{BB962C8B-B14F-4D97-AF65-F5344CB8AC3E}">
        <p14:creationId xmlns:p14="http://schemas.microsoft.com/office/powerpoint/2010/main" val="410310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59AC3D-379A-490C-8D29-7FBEEA61C747}"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1ED78-A340-4251-A7A2-CA8F321F918B}" type="slidenum">
              <a:rPr lang="en-US" smtClean="0"/>
              <a:t>‹#›</a:t>
            </a:fld>
            <a:endParaRPr lang="en-US"/>
          </a:p>
        </p:txBody>
      </p:sp>
    </p:spTree>
    <p:extLst>
      <p:ext uri="{BB962C8B-B14F-4D97-AF65-F5344CB8AC3E}">
        <p14:creationId xmlns:p14="http://schemas.microsoft.com/office/powerpoint/2010/main" val="220945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9AC3D-379A-490C-8D29-7FBEEA61C747}"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1ED78-A340-4251-A7A2-CA8F321F918B}" type="slidenum">
              <a:rPr lang="en-US" smtClean="0"/>
              <a:t>‹#›</a:t>
            </a:fld>
            <a:endParaRPr lang="en-US"/>
          </a:p>
        </p:txBody>
      </p:sp>
    </p:spTree>
    <p:extLst>
      <p:ext uri="{BB962C8B-B14F-4D97-AF65-F5344CB8AC3E}">
        <p14:creationId xmlns:p14="http://schemas.microsoft.com/office/powerpoint/2010/main" val="2668293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9AC3D-379A-490C-8D29-7FBEEA61C747}"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1ED78-A340-4251-A7A2-CA8F321F918B}" type="slidenum">
              <a:rPr lang="en-US" smtClean="0"/>
              <a:t>‹#›</a:t>
            </a:fld>
            <a:endParaRPr lang="en-US"/>
          </a:p>
        </p:txBody>
      </p:sp>
    </p:spTree>
    <p:extLst>
      <p:ext uri="{BB962C8B-B14F-4D97-AF65-F5344CB8AC3E}">
        <p14:creationId xmlns:p14="http://schemas.microsoft.com/office/powerpoint/2010/main" val="3974451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9AC3D-379A-490C-8D29-7FBEEA61C747}"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1ED78-A340-4251-A7A2-CA8F321F918B}" type="slidenum">
              <a:rPr lang="en-US" smtClean="0"/>
              <a:t>‹#›</a:t>
            </a:fld>
            <a:endParaRPr lang="en-US"/>
          </a:p>
        </p:txBody>
      </p:sp>
    </p:spTree>
    <p:extLst>
      <p:ext uri="{BB962C8B-B14F-4D97-AF65-F5344CB8AC3E}">
        <p14:creationId xmlns:p14="http://schemas.microsoft.com/office/powerpoint/2010/main" val="4236836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59AC3D-379A-490C-8D29-7FBEEA61C747}"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1ED78-A340-4251-A7A2-CA8F321F918B}" type="slidenum">
              <a:rPr lang="en-US" smtClean="0"/>
              <a:t>‹#›</a:t>
            </a:fld>
            <a:endParaRPr lang="en-US"/>
          </a:p>
        </p:txBody>
      </p:sp>
    </p:spTree>
    <p:extLst>
      <p:ext uri="{BB962C8B-B14F-4D97-AF65-F5344CB8AC3E}">
        <p14:creationId xmlns:p14="http://schemas.microsoft.com/office/powerpoint/2010/main" val="217447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59AC3D-379A-490C-8D29-7FBEEA61C747}" type="datetimeFigureOut">
              <a:rPr lang="en-US" smtClean="0"/>
              <a:t>8/12/2015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1ED78-A340-4251-A7A2-CA8F321F918B}" type="slidenum">
              <a:rPr lang="en-US" smtClean="0"/>
              <a:t>‹#›</a:t>
            </a:fld>
            <a:endParaRPr lang="en-US"/>
          </a:p>
        </p:txBody>
      </p:sp>
    </p:spTree>
    <p:extLst>
      <p:ext uri="{BB962C8B-B14F-4D97-AF65-F5344CB8AC3E}">
        <p14:creationId xmlns:p14="http://schemas.microsoft.com/office/powerpoint/2010/main" val="420877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59AC3D-379A-490C-8D29-7FBEEA61C747}" type="datetimeFigureOut">
              <a:rPr lang="en-US" smtClean="0"/>
              <a:t>8/12/2015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41ED78-A340-4251-A7A2-CA8F321F918B}" type="slidenum">
              <a:rPr lang="en-US" smtClean="0"/>
              <a:t>‹#›</a:t>
            </a:fld>
            <a:endParaRPr lang="en-US"/>
          </a:p>
        </p:txBody>
      </p:sp>
    </p:spTree>
    <p:extLst>
      <p:ext uri="{BB962C8B-B14F-4D97-AF65-F5344CB8AC3E}">
        <p14:creationId xmlns:p14="http://schemas.microsoft.com/office/powerpoint/2010/main" val="2901410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59AC3D-379A-490C-8D29-7FBEEA61C747}" type="datetimeFigureOut">
              <a:rPr lang="en-US" smtClean="0"/>
              <a:t>8/12/2015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41ED78-A340-4251-A7A2-CA8F321F918B}" type="slidenum">
              <a:rPr lang="en-US" smtClean="0"/>
              <a:t>‹#›</a:t>
            </a:fld>
            <a:endParaRPr lang="en-US"/>
          </a:p>
        </p:txBody>
      </p:sp>
    </p:spTree>
    <p:extLst>
      <p:ext uri="{BB962C8B-B14F-4D97-AF65-F5344CB8AC3E}">
        <p14:creationId xmlns:p14="http://schemas.microsoft.com/office/powerpoint/2010/main" val="2318076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9AC3D-379A-490C-8D29-7FBEEA61C747}" type="datetimeFigureOut">
              <a:rPr lang="en-US" smtClean="0"/>
              <a:t>8/12/2015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41ED78-A340-4251-A7A2-CA8F321F918B}" type="slidenum">
              <a:rPr lang="en-US" smtClean="0"/>
              <a:t>‹#›</a:t>
            </a:fld>
            <a:endParaRPr lang="en-US"/>
          </a:p>
        </p:txBody>
      </p:sp>
    </p:spTree>
    <p:extLst>
      <p:ext uri="{BB962C8B-B14F-4D97-AF65-F5344CB8AC3E}">
        <p14:creationId xmlns:p14="http://schemas.microsoft.com/office/powerpoint/2010/main" val="3043533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59AC3D-379A-490C-8D29-7FBEEA61C747}" type="datetimeFigureOut">
              <a:rPr lang="en-US" smtClean="0"/>
              <a:t>8/12/2015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1ED78-A340-4251-A7A2-CA8F321F918B}" type="slidenum">
              <a:rPr lang="en-US" smtClean="0"/>
              <a:t>‹#›</a:t>
            </a:fld>
            <a:endParaRPr lang="en-US"/>
          </a:p>
        </p:txBody>
      </p:sp>
    </p:spTree>
    <p:extLst>
      <p:ext uri="{BB962C8B-B14F-4D97-AF65-F5344CB8AC3E}">
        <p14:creationId xmlns:p14="http://schemas.microsoft.com/office/powerpoint/2010/main" val="2171442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59AC3D-379A-490C-8D29-7FBEEA61C747}" type="datetimeFigureOut">
              <a:rPr lang="en-US" smtClean="0"/>
              <a:t>8/12/2015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1ED78-A340-4251-A7A2-CA8F321F918B}" type="slidenum">
              <a:rPr lang="en-US" smtClean="0"/>
              <a:t>‹#›</a:t>
            </a:fld>
            <a:endParaRPr lang="en-US"/>
          </a:p>
        </p:txBody>
      </p:sp>
    </p:spTree>
    <p:extLst>
      <p:ext uri="{BB962C8B-B14F-4D97-AF65-F5344CB8AC3E}">
        <p14:creationId xmlns:p14="http://schemas.microsoft.com/office/powerpoint/2010/main" val="3680627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9AC3D-379A-490C-8D29-7FBEEA61C747}" type="datetimeFigureOut">
              <a:rPr lang="en-US" smtClean="0"/>
              <a:t>8/12/2015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1ED78-A340-4251-A7A2-CA8F321F918B}" type="slidenum">
              <a:rPr lang="en-US" smtClean="0"/>
              <a:t>‹#›</a:t>
            </a:fld>
            <a:endParaRPr lang="en-US"/>
          </a:p>
        </p:txBody>
      </p:sp>
    </p:spTree>
    <p:extLst>
      <p:ext uri="{BB962C8B-B14F-4D97-AF65-F5344CB8AC3E}">
        <p14:creationId xmlns:p14="http://schemas.microsoft.com/office/powerpoint/2010/main" val="2590946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jpg"/><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8" Type="http://schemas.openxmlformats.org/officeDocument/2006/relationships/hyperlink" Target="mailto:pattyg@fscss.org" TargetMode="External"/><Relationship Id="rId3" Type="http://schemas.openxmlformats.org/officeDocument/2006/relationships/hyperlink" Target="mailto:loric@fscss.org" TargetMode="External"/><Relationship Id="rId7" Type="http://schemas.openxmlformats.org/officeDocument/2006/relationships/hyperlink" Target="mailto:Carsons@fscss.org" TargetMode="External"/><Relationship Id="rId2" Type="http://schemas.openxmlformats.org/officeDocument/2006/relationships/hyperlink" Target="mailto:katherinec@fscss.org" TargetMode="External"/><Relationship Id="rId1" Type="http://schemas.openxmlformats.org/officeDocument/2006/relationships/slideLayout" Target="../slideLayouts/slideLayout6.xml"/><Relationship Id="rId6" Type="http://schemas.openxmlformats.org/officeDocument/2006/relationships/hyperlink" Target="mailto:nataliem@fscss.org" TargetMode="External"/><Relationship Id="rId5" Type="http://schemas.openxmlformats.org/officeDocument/2006/relationships/hyperlink" Target="mailto:keiyaj@fscss.org" TargetMode="External"/><Relationship Id="rId10" Type="http://schemas.openxmlformats.org/officeDocument/2006/relationships/image" Target="../media/image1.jpg"/><Relationship Id="rId4" Type="http://schemas.openxmlformats.org/officeDocument/2006/relationships/hyperlink" Target="mailto:mindyb@fscss.org" TargetMode="External"/><Relationship Id="rId9" Type="http://schemas.openxmlformats.org/officeDocument/2006/relationships/hyperlink" Target="mailto:schellis@fscss.org"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12733"/>
            <a:ext cx="8229600" cy="1143000"/>
          </a:xfrm>
        </p:spPr>
        <p:txBody>
          <a:bodyPr>
            <a:normAutofit fontScale="90000"/>
          </a:bodyPr>
          <a:lstStyle/>
          <a:p>
            <a:r>
              <a:rPr lang="en-US" b="1" dirty="0" smtClean="0"/>
              <a:t>Welcome to Pear Blossom Place; </a:t>
            </a:r>
            <a:br>
              <a:rPr lang="en-US" b="1" dirty="0" smtClean="0"/>
            </a:br>
            <a:r>
              <a:rPr lang="en-US" b="1" dirty="0" smtClean="0"/>
              <a:t>a Family </a:t>
            </a:r>
            <a:r>
              <a:rPr lang="en-US" b="1" dirty="0"/>
              <a:t>S</a:t>
            </a:r>
            <a:r>
              <a:rPr lang="en-US" b="1" dirty="0" smtClean="0"/>
              <a:t>upport </a:t>
            </a:r>
            <a:r>
              <a:rPr lang="en-US" b="1" dirty="0"/>
              <a:t>C</a:t>
            </a:r>
            <a:r>
              <a:rPr lang="en-US" b="1" dirty="0" smtClean="0"/>
              <a:t>ommunity!</a:t>
            </a:r>
            <a:endParaRPr lang="en-US" b="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762001"/>
            <a:ext cx="7620000" cy="4571999"/>
          </a:xfrm>
          <a:prstGeom prst="rect">
            <a:avLst/>
          </a:prstGeom>
        </p:spPr>
      </p:pic>
    </p:spTree>
    <p:extLst>
      <p:ext uri="{BB962C8B-B14F-4D97-AF65-F5344CB8AC3E}">
        <p14:creationId xmlns:p14="http://schemas.microsoft.com/office/powerpoint/2010/main" val="2171544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Area &amp; Kitchen</a:t>
            </a:r>
            <a:endParaRPr lang="en-US" dirty="0"/>
          </a:p>
        </p:txBody>
      </p:sp>
      <p:sp>
        <p:nvSpPr>
          <p:cNvPr id="3" name="TextBox 2"/>
          <p:cNvSpPr txBox="1"/>
          <p:nvPr/>
        </p:nvSpPr>
        <p:spPr>
          <a:xfrm>
            <a:off x="381000" y="1219200"/>
            <a:ext cx="8305800" cy="3785652"/>
          </a:xfrm>
          <a:prstGeom prst="rect">
            <a:avLst/>
          </a:prstGeom>
          <a:noFill/>
        </p:spPr>
        <p:txBody>
          <a:bodyPr wrap="square" rtlCol="0">
            <a:spAutoFit/>
          </a:bodyPr>
          <a:lstStyle/>
          <a:p>
            <a:r>
              <a:rPr lang="en-US" sz="2000" dirty="0" smtClean="0"/>
              <a:t>Families are welcome to hang out in the common area up until 9PM. We encourage volunteers to engage with the families, help with homework, read books, watch the Seahawks game, etc. </a:t>
            </a:r>
          </a:p>
          <a:p>
            <a:endParaRPr lang="en-US" sz="2000" dirty="0"/>
          </a:p>
          <a:p>
            <a:r>
              <a:rPr lang="en-US" sz="2000" dirty="0" smtClean="0"/>
              <a:t>We ask that the computer in the common area is only for job &amp; housing search, resume development, and professional needs. We ask that kids are not playing games on it. </a:t>
            </a:r>
          </a:p>
          <a:p>
            <a:endParaRPr lang="en-US" sz="2000" dirty="0"/>
          </a:p>
          <a:p>
            <a:r>
              <a:rPr lang="en-US" sz="2000" dirty="0" smtClean="0"/>
              <a:t>The kitchen in the common area is just for staff and volunteer use. Families can use the oven if they ask, and they should leave it cleaner than they left it! </a:t>
            </a:r>
          </a:p>
          <a:p>
            <a:endParaRPr lang="en-US" sz="2000" dirty="0"/>
          </a:p>
          <a:p>
            <a:r>
              <a:rPr lang="en-US" sz="2000" dirty="0" smtClean="0"/>
              <a:t>The dish washer is not for guests! </a:t>
            </a:r>
            <a:r>
              <a:rPr lang="en-US" sz="2000" dirty="0" smtClean="0">
                <a:sym typeface="Wingdings" panose="05000000000000000000" pitchFamily="2" charset="2"/>
              </a:rPr>
              <a:t> </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402263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Television</a:t>
            </a:r>
            <a:endParaRPr lang="en-US" dirty="0"/>
          </a:p>
        </p:txBody>
      </p:sp>
      <p:sp>
        <p:nvSpPr>
          <p:cNvPr id="3" name="TextBox 2"/>
          <p:cNvSpPr txBox="1"/>
          <p:nvPr/>
        </p:nvSpPr>
        <p:spPr>
          <a:xfrm>
            <a:off x="228600" y="914400"/>
            <a:ext cx="8915400" cy="4708981"/>
          </a:xfrm>
          <a:prstGeom prst="rect">
            <a:avLst/>
          </a:prstGeom>
          <a:noFill/>
        </p:spPr>
        <p:txBody>
          <a:bodyPr wrap="square" rtlCol="0">
            <a:spAutoFit/>
          </a:bodyPr>
          <a:lstStyle/>
          <a:p>
            <a:r>
              <a:rPr lang="en-US" sz="2000" dirty="0" smtClean="0"/>
              <a:t>We have a television in the community room. It has basic cable and may have access to Netflix for movies. </a:t>
            </a:r>
          </a:p>
          <a:p>
            <a:endParaRPr lang="en-US" sz="2000" dirty="0"/>
          </a:p>
          <a:p>
            <a:r>
              <a:rPr lang="en-US" sz="2000" dirty="0" smtClean="0"/>
              <a:t>Volunteers and staff have control of this ONLY, and the TV needs to be off by 9pm every night. </a:t>
            </a:r>
          </a:p>
          <a:p>
            <a:endParaRPr lang="en-US" sz="2000" dirty="0"/>
          </a:p>
          <a:p>
            <a:r>
              <a:rPr lang="en-US" sz="2000" dirty="0" smtClean="0"/>
              <a:t>When we have Netflix, please do </a:t>
            </a:r>
            <a:r>
              <a:rPr lang="en-US" sz="2000" b="1" dirty="0" smtClean="0"/>
              <a:t>not</a:t>
            </a:r>
            <a:r>
              <a:rPr lang="en-US" sz="2000" dirty="0" smtClean="0"/>
              <a:t> log into your own account. </a:t>
            </a:r>
          </a:p>
          <a:p>
            <a:endParaRPr lang="en-US" sz="2000" dirty="0"/>
          </a:p>
          <a:p>
            <a:r>
              <a:rPr lang="en-US" sz="2000" dirty="0" smtClean="0"/>
              <a:t>Use your judgment- family friendly only. Nothing inappropriate and be firm.</a:t>
            </a:r>
          </a:p>
          <a:p>
            <a:endParaRPr lang="en-US" sz="2000" dirty="0"/>
          </a:p>
          <a:p>
            <a:r>
              <a:rPr lang="en-US" sz="2000" dirty="0" smtClean="0"/>
              <a:t>Do not relinquish the remote! Remotes are to be kept in the locking filing cabinet at the reception desk. </a:t>
            </a:r>
          </a:p>
          <a:p>
            <a:endParaRPr lang="en-US" sz="2000" dirty="0"/>
          </a:p>
          <a:p>
            <a:r>
              <a:rPr lang="en-US" sz="2000" dirty="0" smtClean="0"/>
              <a:t>Please make sure the TV turns off. The Comcast Remote will not turn it off- use the small TV remote or manually turn it off- bottom left back corner of TV. </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3371649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46038"/>
            <a:ext cx="8229600" cy="808038"/>
          </a:xfrm>
        </p:spPr>
        <p:txBody>
          <a:bodyPr/>
          <a:lstStyle/>
          <a:p>
            <a:r>
              <a:rPr lang="en-US" dirty="0" smtClean="0"/>
              <a:t>Coming &amp; Going</a:t>
            </a:r>
            <a:endParaRPr lang="en-US" dirty="0"/>
          </a:p>
        </p:txBody>
      </p:sp>
      <p:sp>
        <p:nvSpPr>
          <p:cNvPr id="3" name="TextBox 2"/>
          <p:cNvSpPr txBox="1"/>
          <p:nvPr/>
        </p:nvSpPr>
        <p:spPr>
          <a:xfrm>
            <a:off x="228600" y="1000065"/>
            <a:ext cx="8610600" cy="4708981"/>
          </a:xfrm>
          <a:prstGeom prst="rect">
            <a:avLst/>
          </a:prstGeom>
          <a:noFill/>
        </p:spPr>
        <p:txBody>
          <a:bodyPr wrap="square" rtlCol="0">
            <a:spAutoFit/>
          </a:bodyPr>
          <a:lstStyle/>
          <a:p>
            <a:r>
              <a:rPr lang="en-US" sz="2000" dirty="0" smtClean="0"/>
              <a:t>Families are allowed to come and go until 10pm.</a:t>
            </a:r>
          </a:p>
          <a:p>
            <a:endParaRPr lang="en-US" sz="2000" dirty="0"/>
          </a:p>
          <a:p>
            <a:r>
              <a:rPr lang="en-US" sz="2000" dirty="0" smtClean="0"/>
              <a:t>We encourage people to go OUT, enjoy the sunshine, job search, take the kids to the park, go to dinner… do things that you and I do on a daily basis. </a:t>
            </a:r>
          </a:p>
          <a:p>
            <a:endParaRPr lang="en-US" sz="2000" dirty="0"/>
          </a:p>
          <a:p>
            <a:r>
              <a:rPr lang="en-US" sz="2000" dirty="0" smtClean="0"/>
              <a:t>The main door into shelter (facing the parking lot) is to remain locked at all times. Families must enter/exit through the “After Hours Entrance” on the west side of the building. They will ring the door bell and be let in by staff or volunteers. </a:t>
            </a:r>
            <a:endParaRPr lang="en-US" sz="2000" dirty="0"/>
          </a:p>
          <a:p>
            <a:endParaRPr lang="en-US" sz="2000" dirty="0"/>
          </a:p>
          <a:p>
            <a:r>
              <a:rPr lang="en-US" sz="2000" dirty="0" smtClean="0"/>
              <a:t>When families enter/exit the building, they must sign in/out at the reception desk.  </a:t>
            </a:r>
          </a:p>
          <a:p>
            <a:endParaRPr lang="en-US" sz="2000" dirty="0"/>
          </a:p>
          <a:p>
            <a:r>
              <a:rPr lang="en-US" sz="2000" dirty="0" smtClean="0"/>
              <a:t>Visitors are not allowed. This includes a grandparent, friend, cousin, etc. </a:t>
            </a:r>
          </a:p>
          <a:p>
            <a:endParaRPr lang="en-US" sz="2000" dirty="0"/>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2107002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36638"/>
          </a:xfrm>
        </p:spPr>
        <p:txBody>
          <a:bodyPr/>
          <a:lstStyle/>
          <a:p>
            <a:r>
              <a:rPr lang="en-US" dirty="0" smtClean="0"/>
              <a:t>Keys &amp; Doors</a:t>
            </a:r>
            <a:endParaRPr lang="en-US" dirty="0"/>
          </a:p>
        </p:txBody>
      </p:sp>
      <p:sp>
        <p:nvSpPr>
          <p:cNvPr id="3" name="TextBox 2"/>
          <p:cNvSpPr txBox="1"/>
          <p:nvPr/>
        </p:nvSpPr>
        <p:spPr>
          <a:xfrm>
            <a:off x="304800" y="920889"/>
            <a:ext cx="8534400" cy="4093428"/>
          </a:xfrm>
          <a:prstGeom prst="rect">
            <a:avLst/>
          </a:prstGeom>
          <a:noFill/>
        </p:spPr>
        <p:txBody>
          <a:bodyPr wrap="square" rtlCol="0">
            <a:spAutoFit/>
          </a:bodyPr>
          <a:lstStyle/>
          <a:p>
            <a:r>
              <a:rPr lang="en-US" sz="2000" dirty="0" smtClean="0"/>
              <a:t>Each adult guest/family has a key card that gives them access to their own unit. The key cards are programmable, and staff will be responsible for “turning keys off” if someone leaves shelter and doesn’t return their key. </a:t>
            </a:r>
          </a:p>
          <a:p>
            <a:endParaRPr lang="en-US" sz="2000" dirty="0"/>
          </a:p>
          <a:p>
            <a:r>
              <a:rPr lang="en-US" sz="2000" dirty="0" smtClean="0"/>
              <a:t>The property manager and other staff will be responsible for issuing cards to new guests. If you bring someone into shelter at night or someone’s card stops working, you do not need to worry about getting them a key card. </a:t>
            </a:r>
            <a:endParaRPr lang="en-US" sz="2000" dirty="0"/>
          </a:p>
          <a:p>
            <a:endParaRPr lang="en-US" sz="2000" dirty="0"/>
          </a:p>
          <a:p>
            <a:r>
              <a:rPr lang="en-US" sz="2000" dirty="0" smtClean="0"/>
              <a:t>There is one set of “Master” keys for volunteers. They are clearly labeled, and include keys for the shower room, door alarms, offices, and locks for the supply closets. There is also a master key fob attached that gives you access to all rooms, upstairs, bike room and laundry. </a:t>
            </a:r>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2301162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Doorbell &amp; Camera</a:t>
            </a:r>
            <a:endParaRPr lang="en-US" dirty="0"/>
          </a:p>
        </p:txBody>
      </p:sp>
      <p:sp>
        <p:nvSpPr>
          <p:cNvPr id="3" name="Rectangle 2"/>
          <p:cNvSpPr/>
          <p:nvPr/>
        </p:nvSpPr>
        <p:spPr>
          <a:xfrm>
            <a:off x="381000" y="1066800"/>
            <a:ext cx="8229600" cy="4247317"/>
          </a:xfrm>
          <a:prstGeom prst="rect">
            <a:avLst/>
          </a:prstGeom>
        </p:spPr>
        <p:txBody>
          <a:bodyPr wrap="square">
            <a:spAutoFit/>
          </a:bodyPr>
          <a:lstStyle/>
          <a:p>
            <a:r>
              <a:rPr lang="en-US" dirty="0"/>
              <a:t>The front doors to shelter (where the FSC logo and "Pear Blossom Place" sign is) must be locked at all times. </a:t>
            </a:r>
            <a:endParaRPr lang="en-US" dirty="0" smtClean="0"/>
          </a:p>
          <a:p>
            <a:endParaRPr lang="en-US" dirty="0" smtClean="0"/>
          </a:p>
          <a:p>
            <a:r>
              <a:rPr lang="en-US" dirty="0" smtClean="0"/>
              <a:t>Families</a:t>
            </a:r>
            <a:r>
              <a:rPr lang="en-US" dirty="0"/>
              <a:t>, staff, and volunteers </a:t>
            </a:r>
            <a:r>
              <a:rPr lang="en-US" dirty="0" smtClean="0"/>
              <a:t>must </a:t>
            </a:r>
            <a:r>
              <a:rPr lang="en-US" dirty="0"/>
              <a:t>enter on the right side of the building</a:t>
            </a:r>
            <a:r>
              <a:rPr lang="en-US" dirty="0" smtClean="0"/>
              <a:t>, "</a:t>
            </a:r>
            <a:r>
              <a:rPr lang="en-US" dirty="0"/>
              <a:t>After Hours Entrance". </a:t>
            </a:r>
            <a:endParaRPr lang="en-US" dirty="0" smtClean="0"/>
          </a:p>
          <a:p>
            <a:endParaRPr lang="en-US" dirty="0" smtClean="0"/>
          </a:p>
          <a:p>
            <a:r>
              <a:rPr lang="en-US" dirty="0" smtClean="0"/>
              <a:t>There </a:t>
            </a:r>
            <a:r>
              <a:rPr lang="en-US" dirty="0"/>
              <a:t>is a door bell there </a:t>
            </a:r>
            <a:r>
              <a:rPr lang="en-US" dirty="0" smtClean="0"/>
              <a:t>with a camera, which is monitored from the reception desk.</a:t>
            </a:r>
          </a:p>
          <a:p>
            <a:endParaRPr lang="en-US" dirty="0" smtClean="0"/>
          </a:p>
          <a:p>
            <a:r>
              <a:rPr lang="en-US" dirty="0" smtClean="0"/>
              <a:t> The door is magnetic, so when you “unlock” the door, it releases the magnet. It will automatically reset. </a:t>
            </a:r>
            <a:endParaRPr lang="en-US" dirty="0"/>
          </a:p>
          <a:p>
            <a:endParaRPr lang="en-US" dirty="0" smtClean="0"/>
          </a:p>
          <a:p>
            <a:r>
              <a:rPr lang="en-US" dirty="0" smtClean="0"/>
              <a:t>To exit, you can push the green button on the left hand side of the door, and the sensor will release the door.</a:t>
            </a:r>
          </a:p>
          <a:p>
            <a:endParaRPr lang="en-US" dirty="0"/>
          </a:p>
          <a:p>
            <a:r>
              <a:rPr lang="en-US" dirty="0" smtClean="0"/>
              <a:t>Please periodically check all doors during your shift to ensure they are locked.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2154128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rot="5400000">
            <a:off x="-114720" y="648120"/>
            <a:ext cx="6172201" cy="5333162"/>
          </a:xfrm>
          <a:prstGeom prst="rect">
            <a:avLst/>
          </a:prstGeom>
        </p:spPr>
      </p:pic>
      <p:sp>
        <p:nvSpPr>
          <p:cNvPr id="4" name="Oval 3"/>
          <p:cNvSpPr/>
          <p:nvPr/>
        </p:nvSpPr>
        <p:spPr>
          <a:xfrm>
            <a:off x="1976393" y="4572000"/>
            <a:ext cx="1469151"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Oval 4"/>
          <p:cNvSpPr/>
          <p:nvPr/>
        </p:nvSpPr>
        <p:spPr>
          <a:xfrm>
            <a:off x="2414939" y="3325587"/>
            <a:ext cx="687490" cy="7314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Oval 5"/>
          <p:cNvSpPr/>
          <p:nvPr/>
        </p:nvSpPr>
        <p:spPr>
          <a:xfrm>
            <a:off x="2392888" y="2669359"/>
            <a:ext cx="534670" cy="4311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8" name="Straight Arrow Connector 7"/>
          <p:cNvCxnSpPr/>
          <p:nvPr/>
        </p:nvCxnSpPr>
        <p:spPr>
          <a:xfrm flipH="1">
            <a:off x="3740016" y="754788"/>
            <a:ext cx="2051184" cy="1665152"/>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102429" y="3564574"/>
            <a:ext cx="3603171"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124201" y="5257800"/>
            <a:ext cx="3428999" cy="1524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5" name="Text Box 2"/>
          <p:cNvSpPr txBox="1">
            <a:spLocks noChangeArrowheads="1"/>
          </p:cNvSpPr>
          <p:nvPr/>
        </p:nvSpPr>
        <p:spPr bwMode="auto">
          <a:xfrm>
            <a:off x="5801096" y="223367"/>
            <a:ext cx="2286000" cy="9580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1600" b="1" dirty="0">
                <a:effectLst/>
                <a:latin typeface="Calibri"/>
                <a:ea typeface="Calibri"/>
                <a:cs typeface="Times New Roman"/>
              </a:rPr>
              <a:t>Press this button once to unlock the door and let someone in.</a:t>
            </a:r>
            <a:endParaRPr lang="en-US" sz="1400" dirty="0">
              <a:effectLst/>
              <a:latin typeface="Calibri"/>
              <a:ea typeface="Calibri"/>
              <a:cs typeface="Times New Roman"/>
            </a:endParaRPr>
          </a:p>
        </p:txBody>
      </p:sp>
      <p:sp>
        <p:nvSpPr>
          <p:cNvPr id="16" name="Text Box 2"/>
          <p:cNvSpPr txBox="1">
            <a:spLocks noChangeArrowheads="1"/>
          </p:cNvSpPr>
          <p:nvPr/>
        </p:nvSpPr>
        <p:spPr bwMode="auto">
          <a:xfrm>
            <a:off x="6400800" y="2884940"/>
            <a:ext cx="2286000" cy="15346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1600" b="1" dirty="0">
                <a:effectLst/>
                <a:latin typeface="Calibri"/>
                <a:ea typeface="Calibri"/>
                <a:cs typeface="Times New Roman"/>
              </a:rPr>
              <a:t>To talk to the person and ask who it is, press and hold the talk button</a:t>
            </a:r>
            <a:r>
              <a:rPr lang="en-US" sz="1600" b="1" dirty="0" smtClean="0">
                <a:effectLst/>
                <a:latin typeface="Calibri"/>
                <a:ea typeface="Calibri"/>
                <a:cs typeface="Times New Roman"/>
              </a:rPr>
              <a:t>. Release to hear. </a:t>
            </a:r>
          </a:p>
          <a:p>
            <a:pPr marL="0" marR="0" algn="ctr">
              <a:lnSpc>
                <a:spcPct val="115000"/>
              </a:lnSpc>
              <a:spcBef>
                <a:spcPts val="0"/>
              </a:spcBef>
              <a:spcAft>
                <a:spcPts val="1000"/>
              </a:spcAft>
            </a:pPr>
            <a:endParaRPr lang="en-US" sz="1400" dirty="0">
              <a:effectLst/>
              <a:latin typeface="Calibri"/>
              <a:ea typeface="Calibri"/>
              <a:cs typeface="Times New Roman"/>
            </a:endParaRPr>
          </a:p>
        </p:txBody>
      </p:sp>
      <p:sp>
        <p:nvSpPr>
          <p:cNvPr id="17" name="Text Box 2"/>
          <p:cNvSpPr txBox="1">
            <a:spLocks noChangeArrowheads="1"/>
          </p:cNvSpPr>
          <p:nvPr/>
        </p:nvSpPr>
        <p:spPr bwMode="auto">
          <a:xfrm>
            <a:off x="6505699" y="5029200"/>
            <a:ext cx="2318658" cy="10668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1600" b="1" dirty="0" smtClean="0">
                <a:effectLst/>
                <a:latin typeface="Calibri"/>
                <a:ea typeface="Calibri"/>
                <a:cs typeface="Times New Roman"/>
              </a:rPr>
              <a:t>This switch is deactivated and doesn’t do anything </a:t>
            </a:r>
            <a:r>
              <a:rPr lang="en-US" sz="1600" b="1" dirty="0" smtClean="0">
                <a:effectLst/>
                <a:latin typeface="Calibri"/>
                <a:ea typeface="Calibri"/>
                <a:cs typeface="Times New Roman"/>
                <a:sym typeface="Wingdings" panose="05000000000000000000" pitchFamily="2" charset="2"/>
              </a:rPr>
              <a:t></a:t>
            </a:r>
            <a:endParaRPr lang="en-US" sz="1400" dirty="0">
              <a:effectLst/>
              <a:latin typeface="Calibri"/>
              <a:ea typeface="Calibri"/>
              <a:cs typeface="Times New Roman"/>
            </a:endParaRPr>
          </a:p>
        </p:txBody>
      </p:sp>
      <p:sp>
        <p:nvSpPr>
          <p:cNvPr id="12" name="Oval 11"/>
          <p:cNvSpPr/>
          <p:nvPr/>
        </p:nvSpPr>
        <p:spPr>
          <a:xfrm>
            <a:off x="3276600" y="2362200"/>
            <a:ext cx="534670" cy="4311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3" name="Straight Arrow Connector 12"/>
          <p:cNvCxnSpPr/>
          <p:nvPr/>
        </p:nvCxnSpPr>
        <p:spPr>
          <a:xfrm flipH="1">
            <a:off x="2914694" y="2293614"/>
            <a:ext cx="3409906" cy="707073"/>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8" name="Text Box 2"/>
          <p:cNvSpPr txBox="1">
            <a:spLocks noChangeArrowheads="1"/>
          </p:cNvSpPr>
          <p:nvPr/>
        </p:nvSpPr>
        <p:spPr bwMode="auto">
          <a:xfrm>
            <a:off x="5977248" y="1576721"/>
            <a:ext cx="2838203" cy="9580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1600" b="1" dirty="0" smtClean="0">
                <a:effectLst/>
                <a:latin typeface="Calibri"/>
                <a:ea typeface="Calibri"/>
                <a:cs typeface="Times New Roman"/>
              </a:rPr>
              <a:t>You can press this button to zoom in/out if you’re having a hard time seeing on the screen. </a:t>
            </a:r>
            <a:endParaRPr lang="en-US" sz="1400" dirty="0">
              <a:effectLst/>
              <a:latin typeface="Calibri"/>
              <a:ea typeface="Calibri"/>
              <a:cs typeface="Times New Roman"/>
            </a:endParaRPr>
          </a:p>
        </p:txBody>
      </p:sp>
    </p:spTree>
    <p:extLst>
      <p:ext uri="{BB962C8B-B14F-4D97-AF65-F5344CB8AC3E}">
        <p14:creationId xmlns:p14="http://schemas.microsoft.com/office/powerpoint/2010/main" val="3878912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60438"/>
          </a:xfrm>
        </p:spPr>
        <p:txBody>
          <a:bodyPr/>
          <a:lstStyle/>
          <a:p>
            <a:r>
              <a:rPr lang="en-US" dirty="0" smtClean="0"/>
              <a:t>Managing Privacy &amp; Safety</a:t>
            </a:r>
            <a:endParaRPr lang="en-US" dirty="0"/>
          </a:p>
        </p:txBody>
      </p:sp>
      <p:sp>
        <p:nvSpPr>
          <p:cNvPr id="3" name="TextBox 2"/>
          <p:cNvSpPr txBox="1"/>
          <p:nvPr/>
        </p:nvSpPr>
        <p:spPr>
          <a:xfrm>
            <a:off x="152400" y="1161395"/>
            <a:ext cx="8991600" cy="4708981"/>
          </a:xfrm>
          <a:prstGeom prst="rect">
            <a:avLst/>
          </a:prstGeom>
          <a:noFill/>
        </p:spPr>
        <p:txBody>
          <a:bodyPr wrap="square" rtlCol="0">
            <a:spAutoFit/>
          </a:bodyPr>
          <a:lstStyle/>
          <a:p>
            <a:r>
              <a:rPr lang="en-US" sz="2000" dirty="0" smtClean="0"/>
              <a:t>We have to find the balance between a family’s right to privacy and dignity to be in their own unit with their family, and the overall safety of families and volunteers. </a:t>
            </a:r>
          </a:p>
          <a:p>
            <a:endParaRPr lang="en-US" sz="2000" dirty="0"/>
          </a:p>
          <a:p>
            <a:r>
              <a:rPr lang="en-US" sz="2000" dirty="0" smtClean="0"/>
              <a:t>We ask that all volunteers “knock” before entering a unit. </a:t>
            </a:r>
            <a:r>
              <a:rPr lang="en-US" sz="2000" dirty="0"/>
              <a:t>“It’s </a:t>
            </a:r>
            <a:r>
              <a:rPr lang="en-US" sz="2000" dirty="0" smtClean="0"/>
              <a:t>Katherine- </a:t>
            </a:r>
            <a:r>
              <a:rPr lang="en-US" sz="2000" dirty="0"/>
              <a:t>can I come in?” Take it from there. </a:t>
            </a:r>
          </a:p>
          <a:p>
            <a:endParaRPr lang="en-US" sz="2000" dirty="0" smtClean="0"/>
          </a:p>
          <a:p>
            <a:r>
              <a:rPr lang="en-US" sz="2000" dirty="0" smtClean="0"/>
              <a:t>If you hear yelling, crying, something out of the ordinary, please check. </a:t>
            </a:r>
          </a:p>
          <a:p>
            <a:endParaRPr lang="en-US" sz="2000" dirty="0"/>
          </a:p>
          <a:p>
            <a:r>
              <a:rPr lang="en-US" sz="2000" dirty="0" smtClean="0"/>
              <a:t>Follow your gut, ask your co-volunteer. Remember your safety and the safety of the guests and children. </a:t>
            </a:r>
          </a:p>
          <a:p>
            <a:endParaRPr lang="en-US" sz="2000" dirty="0"/>
          </a:p>
          <a:p>
            <a:r>
              <a:rPr lang="en-US" sz="2000" dirty="0" smtClean="0"/>
              <a:t>If anything is unsafe, violent, threatening… call 911. </a:t>
            </a:r>
            <a:endParaRPr lang="en-US" sz="2000" dirty="0"/>
          </a:p>
          <a:p>
            <a:endParaRPr lang="en-US" sz="2000" dirty="0" smtClean="0"/>
          </a:p>
          <a:p>
            <a:r>
              <a:rPr lang="en-US" sz="2000" dirty="0" smtClean="0"/>
              <a:t>Entering </a:t>
            </a:r>
            <a:r>
              <a:rPr lang="en-US" sz="2000" dirty="0"/>
              <a:t>the units should be for emergency situations only. If you and a family are chatting, please do so in the community area.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3749167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Confidentiality</a:t>
            </a:r>
            <a:endParaRPr lang="en-US" dirty="0"/>
          </a:p>
        </p:txBody>
      </p:sp>
      <p:sp>
        <p:nvSpPr>
          <p:cNvPr id="3" name="TextBox 2"/>
          <p:cNvSpPr txBox="1"/>
          <p:nvPr/>
        </p:nvSpPr>
        <p:spPr>
          <a:xfrm>
            <a:off x="304800" y="838200"/>
            <a:ext cx="8610600" cy="4401205"/>
          </a:xfrm>
          <a:prstGeom prst="rect">
            <a:avLst/>
          </a:prstGeom>
          <a:noFill/>
        </p:spPr>
        <p:txBody>
          <a:bodyPr wrap="square" rtlCol="0">
            <a:spAutoFit/>
          </a:bodyPr>
          <a:lstStyle/>
          <a:p>
            <a:r>
              <a:rPr lang="en-US" sz="2000" dirty="0" smtClean="0"/>
              <a:t>We must keep confidentiality 100% of the time!</a:t>
            </a:r>
          </a:p>
          <a:p>
            <a:endParaRPr lang="en-US" sz="2000" dirty="0"/>
          </a:p>
          <a:p>
            <a:r>
              <a:rPr lang="en-US" sz="2000" dirty="0" smtClean="0"/>
              <a:t>This includes; not talking to guests about other guests or volunteers.</a:t>
            </a:r>
          </a:p>
          <a:p>
            <a:endParaRPr lang="en-US" sz="2000" dirty="0"/>
          </a:p>
          <a:p>
            <a:r>
              <a:rPr lang="en-US" sz="2000" dirty="0" smtClean="0"/>
              <a:t>We cannot release any info via phone, such as who is staying </a:t>
            </a:r>
            <a:r>
              <a:rPr lang="en-US" sz="2000" dirty="0"/>
              <a:t>here! When in doubt, take a message and tell the caller you will</a:t>
            </a:r>
          </a:p>
          <a:p>
            <a:r>
              <a:rPr lang="en-US" sz="2000" dirty="0"/>
              <a:t>pass it to your supervisor. </a:t>
            </a:r>
          </a:p>
          <a:p>
            <a:endParaRPr lang="en-US" sz="2000" dirty="0"/>
          </a:p>
          <a:p>
            <a:r>
              <a:rPr lang="en-US" sz="2000" dirty="0" smtClean="0"/>
              <a:t>Child Protective Services, law enforcement or other social service providers cannot enter shelter unless they are approved/expected, and staff are present. The only exception is if you call 911 in the state of an emergency. </a:t>
            </a:r>
          </a:p>
          <a:p>
            <a:endParaRPr lang="en-US" sz="2000" dirty="0"/>
          </a:p>
          <a:p>
            <a:r>
              <a:rPr lang="en-US" sz="2000" dirty="0" smtClean="0"/>
              <a:t>Visitors are not allowed; grandparents, friends, partners, etc… </a:t>
            </a:r>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1964224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7605"/>
            <a:ext cx="8229600" cy="914400"/>
          </a:xfrm>
        </p:spPr>
        <p:txBody>
          <a:bodyPr/>
          <a:lstStyle/>
          <a:p>
            <a:r>
              <a:rPr lang="en-US" dirty="0" smtClean="0"/>
              <a:t>Domestic Violence 101</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6210" y="5791200"/>
            <a:ext cx="1572989" cy="897636"/>
          </a:xfrm>
          <a:prstGeom prst="rect">
            <a:avLst/>
          </a:prstGeom>
        </p:spPr>
      </p:pic>
      <p:sp>
        <p:nvSpPr>
          <p:cNvPr id="4" name="TextBox 3"/>
          <p:cNvSpPr txBox="1"/>
          <p:nvPr/>
        </p:nvSpPr>
        <p:spPr>
          <a:xfrm>
            <a:off x="533400" y="685800"/>
            <a:ext cx="8077200" cy="6463308"/>
          </a:xfrm>
          <a:prstGeom prst="rect">
            <a:avLst/>
          </a:prstGeom>
          <a:noFill/>
        </p:spPr>
        <p:txBody>
          <a:bodyPr wrap="square" rtlCol="0">
            <a:spAutoFit/>
          </a:bodyPr>
          <a:lstStyle/>
          <a:p>
            <a:r>
              <a:rPr lang="en-US" dirty="0" smtClean="0"/>
              <a:t>We are NOT a Domestic Violence shelter—however, many of our clients are impacted by Domestic Violence from their past or current situation. </a:t>
            </a:r>
          </a:p>
          <a:p>
            <a:endParaRPr lang="en-US" dirty="0"/>
          </a:p>
          <a:p>
            <a:r>
              <a:rPr lang="en-US" dirty="0" smtClean="0"/>
              <a:t>Why confidentiality is essential; safety is increased when confidentiality is respected. Abusers can be very resourceful…it is our job to keep all families safe!</a:t>
            </a:r>
          </a:p>
          <a:p>
            <a:endParaRPr lang="en-US" dirty="0"/>
          </a:p>
          <a:p>
            <a:r>
              <a:rPr lang="en-US" dirty="0" smtClean="0"/>
              <a:t>Every person has the right to privacy. Asking about someone about their history of domestic violence can be triggering and tough. We work to ask as few questions as possible, while gathering the most important information at this moment. Are they safe? Are they fleeing a domestic violence situation? Is someone looking for them? </a:t>
            </a:r>
          </a:p>
          <a:p>
            <a:endParaRPr lang="en-US" dirty="0"/>
          </a:p>
          <a:p>
            <a:r>
              <a:rPr lang="en-US" dirty="0" smtClean="0"/>
              <a:t>You can always refer survivors to our main office to meet with an advocate Monday-Friday during normal business hours. Additional resources are in the binder at the front desk.</a:t>
            </a:r>
          </a:p>
          <a:p>
            <a:endParaRPr lang="en-US" dirty="0"/>
          </a:p>
          <a:p>
            <a:r>
              <a:rPr lang="en-US" dirty="0" smtClean="0"/>
              <a:t>IF a DV incident occurs at shelter, notify on-call staff IMMEDIATELY and they can walk you through the next steps. If the situation escalates to where safety is jeopardized, call 911. </a:t>
            </a:r>
          </a:p>
          <a:p>
            <a:endParaRPr lang="en-US" dirty="0"/>
          </a:p>
          <a:p>
            <a:r>
              <a:rPr lang="en-US" dirty="0" smtClean="0"/>
              <a:t>Please make sure to keep an eye on the shelter website to ensure you </a:t>
            </a:r>
          </a:p>
          <a:p>
            <a:r>
              <a:rPr lang="en-US" dirty="0" smtClean="0"/>
              <a:t>know who is allowed and approved to be at shelter. </a:t>
            </a:r>
          </a:p>
          <a:p>
            <a:endParaRPr lang="en-US" dirty="0"/>
          </a:p>
          <a:p>
            <a:endParaRPr lang="en-US" dirty="0" smtClean="0"/>
          </a:p>
        </p:txBody>
      </p:sp>
    </p:spTree>
    <p:extLst>
      <p:ext uri="{BB962C8B-B14F-4D97-AF65-F5344CB8AC3E}">
        <p14:creationId xmlns:p14="http://schemas.microsoft.com/office/powerpoint/2010/main" val="3144198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0420" y="5726816"/>
            <a:ext cx="1973580" cy="1126236"/>
          </a:xfrm>
          <a:prstGeom prst="rect">
            <a:avLst/>
          </a:prstGeom>
        </p:spPr>
      </p:pic>
      <p:sp>
        <p:nvSpPr>
          <p:cNvPr id="4" name="TextBox 3"/>
          <p:cNvSpPr txBox="1"/>
          <p:nvPr/>
        </p:nvSpPr>
        <p:spPr>
          <a:xfrm>
            <a:off x="533400" y="1295400"/>
            <a:ext cx="8229600" cy="5355312"/>
          </a:xfrm>
          <a:prstGeom prst="rect">
            <a:avLst/>
          </a:prstGeom>
          <a:noFill/>
        </p:spPr>
        <p:txBody>
          <a:bodyPr wrap="square" rtlCol="0">
            <a:spAutoFit/>
          </a:bodyPr>
          <a:lstStyle/>
          <a:p>
            <a:r>
              <a:rPr lang="en-US" dirty="0" smtClean="0"/>
              <a:t>You hear the door bell, the camera screen pops up, but you can’t make out the face of the person</a:t>
            </a:r>
            <a:r>
              <a:rPr lang="en-US" dirty="0"/>
              <a:t>.</a:t>
            </a:r>
            <a:r>
              <a:rPr lang="en-US" dirty="0" smtClean="0"/>
              <a:t> He says his name is Tim and he’s here to visit his friend Jenna, who is staying here…Jenna over hears and says to you “Yes, I have a friend named Tim, you can let him in.”</a:t>
            </a:r>
          </a:p>
          <a:p>
            <a:endParaRPr lang="en-US" dirty="0"/>
          </a:p>
          <a:p>
            <a:r>
              <a:rPr lang="en-US" dirty="0" smtClean="0"/>
              <a:t>Tim’s name is not listed on the website as an approved guest, staff are not present. </a:t>
            </a:r>
          </a:p>
          <a:p>
            <a:endParaRPr lang="en-US" dirty="0"/>
          </a:p>
          <a:p>
            <a:r>
              <a:rPr lang="en-US" dirty="0" smtClean="0"/>
              <a:t>What is the best option? (Discuss with your neighbor)</a:t>
            </a:r>
          </a:p>
          <a:p>
            <a:endParaRPr lang="en-US" dirty="0"/>
          </a:p>
          <a:p>
            <a:r>
              <a:rPr lang="en-US" dirty="0" smtClean="0"/>
              <a:t>a.) Unlock the door, let Tim in.</a:t>
            </a:r>
          </a:p>
          <a:p>
            <a:endParaRPr lang="en-US" dirty="0"/>
          </a:p>
          <a:p>
            <a:r>
              <a:rPr lang="en-US" dirty="0" smtClean="0"/>
              <a:t>b.) Ask Jenna to see if she recognizes Tim’s voice or clothing through the camera before letting her in.</a:t>
            </a:r>
          </a:p>
          <a:p>
            <a:endParaRPr lang="en-US" dirty="0"/>
          </a:p>
          <a:p>
            <a:r>
              <a:rPr lang="en-US" dirty="0" smtClean="0"/>
              <a:t>c.) Tell Tim “I’m sorry, but you can’t visit Jenna right now. </a:t>
            </a:r>
            <a:r>
              <a:rPr lang="en-US" dirty="0"/>
              <a:t>Y</a:t>
            </a:r>
            <a:r>
              <a:rPr lang="en-US" dirty="0" smtClean="0"/>
              <a:t>ou’ll have to wait until staff are here tomorrow during day time hours.”</a:t>
            </a:r>
          </a:p>
          <a:p>
            <a:endParaRPr lang="en-US" dirty="0"/>
          </a:p>
          <a:p>
            <a:r>
              <a:rPr lang="en-US" dirty="0" smtClean="0"/>
              <a:t>d.) “I’m sorry, I can’t verify whether or not Jenna is staying here. If you</a:t>
            </a:r>
          </a:p>
          <a:p>
            <a:r>
              <a:rPr lang="en-US" dirty="0"/>
              <a:t>w</a:t>
            </a:r>
            <a:r>
              <a:rPr lang="en-US" dirty="0" smtClean="0"/>
              <a:t>ould like to leave your number, I can have staff call you tomorrow.”</a:t>
            </a:r>
          </a:p>
        </p:txBody>
      </p:sp>
    </p:spTree>
    <p:extLst>
      <p:ext uri="{BB962C8B-B14F-4D97-AF65-F5344CB8AC3E}">
        <p14:creationId xmlns:p14="http://schemas.microsoft.com/office/powerpoint/2010/main" val="3351070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2400"/>
            <a:ext cx="8229600" cy="884238"/>
          </a:xfrm>
        </p:spPr>
        <p:txBody>
          <a:bodyPr/>
          <a:lstStyle/>
          <a:p>
            <a:r>
              <a:rPr lang="en-US" dirty="0" smtClean="0"/>
              <a:t>Training Agenda</a:t>
            </a:r>
            <a:endParaRPr lang="en-US" dirty="0"/>
          </a:p>
        </p:txBody>
      </p:sp>
      <p:sp>
        <p:nvSpPr>
          <p:cNvPr id="3" name="TextBox 2"/>
          <p:cNvSpPr txBox="1"/>
          <p:nvPr/>
        </p:nvSpPr>
        <p:spPr>
          <a:xfrm>
            <a:off x="228600" y="609600"/>
            <a:ext cx="8610600" cy="550920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Introductions</a:t>
            </a:r>
          </a:p>
          <a:p>
            <a:pPr marL="285750" indent="-285750">
              <a:buFont typeface="Arial" panose="020B0604020202020204" pitchFamily="34" charset="0"/>
              <a:buChar char="•"/>
            </a:pPr>
            <a:r>
              <a:rPr lang="en-US" sz="1600" dirty="0" smtClean="0"/>
              <a:t>Programs &amp; Brief history of FSC </a:t>
            </a:r>
          </a:p>
          <a:p>
            <a:pPr marL="285750" indent="-285750">
              <a:buFont typeface="Arial" panose="020B0604020202020204" pitchFamily="34" charset="0"/>
              <a:buChar char="•"/>
            </a:pPr>
            <a:r>
              <a:rPr lang="en-US" sz="1600" dirty="0" smtClean="0"/>
              <a:t>Getting familiar; shelter units, common rooms, laundry, TV, doors…</a:t>
            </a:r>
          </a:p>
          <a:p>
            <a:pPr marL="285750" indent="-285750">
              <a:buFont typeface="Arial" panose="020B0604020202020204" pitchFamily="34" charset="0"/>
              <a:buChar char="•"/>
            </a:pPr>
            <a:r>
              <a:rPr lang="en-US" sz="1600" dirty="0" smtClean="0"/>
              <a:t>Privacy, Safety, Confidentiality</a:t>
            </a:r>
          </a:p>
          <a:p>
            <a:pPr marL="285750" indent="-285750">
              <a:buFont typeface="Arial" panose="020B0604020202020204" pitchFamily="34" charset="0"/>
              <a:buChar char="•"/>
            </a:pPr>
            <a:r>
              <a:rPr lang="en-US" sz="1600" dirty="0" smtClean="0"/>
              <a:t>Domestic Violence 101</a:t>
            </a:r>
          </a:p>
          <a:p>
            <a:pPr marL="285750" indent="-285750">
              <a:buFont typeface="Arial" panose="020B0604020202020204" pitchFamily="34" charset="0"/>
              <a:buChar char="•"/>
            </a:pPr>
            <a:r>
              <a:rPr lang="en-US" sz="1600" dirty="0" smtClean="0"/>
              <a:t>Conflict Resolution</a:t>
            </a:r>
          </a:p>
          <a:p>
            <a:pPr marL="285750" indent="-285750">
              <a:buFont typeface="Arial" panose="020B0604020202020204" pitchFamily="34" charset="0"/>
              <a:buChar char="•"/>
            </a:pPr>
            <a:r>
              <a:rPr lang="en-US" sz="1600" dirty="0" smtClean="0"/>
              <a:t>Smoking Policy</a:t>
            </a:r>
          </a:p>
          <a:p>
            <a:pPr marL="285750" indent="-285750">
              <a:buFont typeface="Arial" panose="020B0604020202020204" pitchFamily="34" charset="0"/>
              <a:buChar char="•"/>
            </a:pPr>
            <a:r>
              <a:rPr lang="en-US" sz="1600" dirty="0" smtClean="0"/>
              <a:t>Line of Sight Supervision </a:t>
            </a:r>
          </a:p>
          <a:p>
            <a:pPr marL="285750" indent="-285750">
              <a:buFont typeface="Arial" panose="020B0604020202020204" pitchFamily="34" charset="0"/>
              <a:buChar char="•"/>
            </a:pPr>
            <a:r>
              <a:rPr lang="en-US" sz="1600" dirty="0" smtClean="0"/>
              <a:t>Lights Out </a:t>
            </a:r>
          </a:p>
          <a:p>
            <a:pPr marL="285750" indent="-285750">
              <a:buFont typeface="Arial" panose="020B0604020202020204" pitchFamily="34" charset="0"/>
              <a:buChar char="•"/>
            </a:pPr>
            <a:r>
              <a:rPr lang="en-US" sz="1600" dirty="0" smtClean="0"/>
              <a:t>Storage Area/ Parking</a:t>
            </a:r>
          </a:p>
          <a:p>
            <a:pPr marL="285750" indent="-285750">
              <a:buFont typeface="Arial" panose="020B0604020202020204" pitchFamily="34" charset="0"/>
              <a:buChar char="•"/>
            </a:pPr>
            <a:r>
              <a:rPr lang="en-US" sz="1600" dirty="0" smtClean="0"/>
              <a:t>Service Animals</a:t>
            </a:r>
          </a:p>
          <a:p>
            <a:pPr marL="285750" indent="-285750">
              <a:buFont typeface="Arial" panose="020B0604020202020204" pitchFamily="34" charset="0"/>
              <a:buChar char="•"/>
            </a:pPr>
            <a:r>
              <a:rPr lang="en-US" sz="1600" dirty="0" smtClean="0"/>
              <a:t>Security Measures</a:t>
            </a:r>
          </a:p>
          <a:p>
            <a:pPr marL="285750" indent="-285750">
              <a:buFont typeface="Arial" panose="020B0604020202020204" pitchFamily="34" charset="0"/>
              <a:buChar char="•"/>
            </a:pPr>
            <a:r>
              <a:rPr lang="en-US" sz="1600" dirty="0" smtClean="0"/>
              <a:t>In the event of….</a:t>
            </a:r>
          </a:p>
          <a:p>
            <a:pPr marL="285750" indent="-285750">
              <a:buFont typeface="Arial" panose="020B0604020202020204" pitchFamily="34" charset="0"/>
              <a:buChar char="•"/>
            </a:pPr>
            <a:r>
              <a:rPr lang="en-US" sz="1600" dirty="0" smtClean="0"/>
              <a:t>General Policies, Boundaries, Mandated Reporting (*activity)</a:t>
            </a:r>
          </a:p>
          <a:p>
            <a:pPr marL="285750" indent="-285750">
              <a:buFont typeface="Arial" panose="020B0604020202020204" pitchFamily="34" charset="0"/>
              <a:buChar char="•"/>
            </a:pPr>
            <a:r>
              <a:rPr lang="en-US" sz="1600" dirty="0" smtClean="0"/>
              <a:t>Coordinated Entry</a:t>
            </a:r>
          </a:p>
          <a:p>
            <a:pPr marL="285750" indent="-285750">
              <a:buFont typeface="Arial" panose="020B0604020202020204" pitchFamily="34" charset="0"/>
              <a:buChar char="•"/>
            </a:pPr>
            <a:r>
              <a:rPr lang="en-US" sz="1600" dirty="0" smtClean="0"/>
              <a:t>Answering the Shelter Line, Finding Resources</a:t>
            </a:r>
          </a:p>
          <a:p>
            <a:pPr marL="285750" indent="-285750">
              <a:buFont typeface="Arial" panose="020B0604020202020204" pitchFamily="34" charset="0"/>
              <a:buChar char="•"/>
            </a:pPr>
            <a:r>
              <a:rPr lang="en-US" sz="1600" dirty="0" smtClean="0"/>
              <a:t>When We Have Space</a:t>
            </a:r>
          </a:p>
          <a:p>
            <a:pPr marL="285750" indent="-285750">
              <a:buFont typeface="Arial" panose="020B0604020202020204" pitchFamily="34" charset="0"/>
              <a:buChar char="•"/>
            </a:pPr>
            <a:r>
              <a:rPr lang="en-US" sz="1600" dirty="0" smtClean="0"/>
              <a:t>On-Call Staff</a:t>
            </a:r>
          </a:p>
          <a:p>
            <a:pPr marL="285750" indent="-285750">
              <a:buFont typeface="Arial" panose="020B0604020202020204" pitchFamily="34" charset="0"/>
              <a:buChar char="•"/>
            </a:pPr>
            <a:r>
              <a:rPr lang="en-US" sz="1600" dirty="0" smtClean="0"/>
              <a:t>Volunteer Shifts, Purposeful Overlap </a:t>
            </a:r>
          </a:p>
          <a:p>
            <a:pPr marL="285750" indent="-285750">
              <a:buFont typeface="Arial" panose="020B0604020202020204" pitchFamily="34" charset="0"/>
              <a:buChar char="•"/>
            </a:pPr>
            <a:r>
              <a:rPr lang="en-US" sz="1600" dirty="0" smtClean="0"/>
              <a:t>Shelter Website How-to with </a:t>
            </a:r>
            <a:r>
              <a:rPr lang="en-US" sz="1600" dirty="0" err="1" smtClean="0"/>
              <a:t>Volgistics</a:t>
            </a:r>
            <a:r>
              <a:rPr lang="en-US" sz="1600" dirty="0" smtClean="0"/>
              <a:t>  </a:t>
            </a:r>
          </a:p>
          <a:p>
            <a:pPr marL="285750" indent="-285750">
              <a:buFont typeface="Arial" panose="020B0604020202020204" pitchFamily="34" charset="0"/>
              <a:buChar char="•"/>
            </a:pPr>
            <a:r>
              <a:rPr lang="en-US" sz="1600" dirty="0" smtClean="0"/>
              <a:t>Staff Contact Information </a:t>
            </a:r>
          </a:p>
          <a:p>
            <a:pPr marL="285750" indent="-285750">
              <a:buFont typeface="Arial" panose="020B0604020202020204" pitchFamily="34" charset="0"/>
              <a:buChar char="•"/>
            </a:pPr>
            <a:r>
              <a:rPr lang="en-US" sz="1600" dirty="0" smtClean="0"/>
              <a:t>Questions/feedback at the end! </a:t>
            </a:r>
            <a:r>
              <a:rPr lang="en-US" sz="1600" dirty="0" smtClean="0">
                <a:sym typeface="Wingdings" panose="05000000000000000000" pitchFamily="2" charset="2"/>
              </a:rPr>
              <a:t></a:t>
            </a:r>
            <a:endParaRPr lang="en-US" sz="16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10568702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Smoking</a:t>
            </a:r>
            <a:endParaRPr lang="en-US" dirty="0"/>
          </a:p>
        </p:txBody>
      </p:sp>
      <p:sp>
        <p:nvSpPr>
          <p:cNvPr id="3" name="Rectangle 2"/>
          <p:cNvSpPr/>
          <p:nvPr/>
        </p:nvSpPr>
        <p:spPr>
          <a:xfrm>
            <a:off x="304800" y="1981200"/>
            <a:ext cx="8305800" cy="3693319"/>
          </a:xfrm>
          <a:prstGeom prst="rect">
            <a:avLst/>
          </a:prstGeom>
        </p:spPr>
        <p:txBody>
          <a:bodyPr wrap="square">
            <a:spAutoFit/>
          </a:bodyPr>
          <a:lstStyle/>
          <a:p>
            <a:r>
              <a:rPr lang="en-US" dirty="0" smtClean="0"/>
              <a:t>Smoking is not allowed anywhere on the property of Pear Blossom Place. This building meets the Evergreen Sustainability Standards, and we cannot have smoking anywhere on the property. </a:t>
            </a:r>
          </a:p>
          <a:p>
            <a:endParaRPr lang="en-US" dirty="0"/>
          </a:p>
          <a:p>
            <a:r>
              <a:rPr lang="en-US" dirty="0" smtClean="0"/>
              <a:t>Smokers must leave the property—including Pear St. and the stairs—and smoke on the side walk or on the benches along 8</a:t>
            </a:r>
            <a:r>
              <a:rPr lang="en-US" baseline="30000" dirty="0" smtClean="0"/>
              <a:t>th</a:t>
            </a:r>
            <a:r>
              <a:rPr lang="en-US" dirty="0" smtClean="0"/>
              <a:t> Avenue. </a:t>
            </a:r>
          </a:p>
          <a:p>
            <a:endParaRPr lang="en-US" dirty="0" smtClean="0"/>
          </a:p>
          <a:p>
            <a:r>
              <a:rPr lang="en-US" dirty="0" smtClean="0"/>
              <a:t>No one should smoke on the steps going down to Pear St. It’s still our property!</a:t>
            </a:r>
            <a:endParaRPr lang="en-US" dirty="0"/>
          </a:p>
          <a:p>
            <a:endParaRPr lang="en-US" dirty="0"/>
          </a:p>
          <a:p>
            <a:r>
              <a:rPr lang="en-US" dirty="0"/>
              <a:t>Vapor and E-Cigarettes are not </a:t>
            </a:r>
            <a:r>
              <a:rPr lang="en-US" dirty="0" smtClean="0"/>
              <a:t>allowed. </a:t>
            </a:r>
          </a:p>
          <a:p>
            <a:endParaRPr lang="en-US" dirty="0"/>
          </a:p>
          <a:p>
            <a:r>
              <a:rPr lang="en-US" dirty="0" smtClean="0"/>
              <a:t>We ask that volunteers abstain from smoking while on shift; we need at least 2 people present at shelter at all times. </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1025244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Line of Sight Supervision</a:t>
            </a:r>
            <a:endParaRPr lang="en-US" dirty="0"/>
          </a:p>
        </p:txBody>
      </p:sp>
      <p:sp>
        <p:nvSpPr>
          <p:cNvPr id="3" name="TextBox 2"/>
          <p:cNvSpPr txBox="1"/>
          <p:nvPr/>
        </p:nvSpPr>
        <p:spPr>
          <a:xfrm>
            <a:off x="304800" y="1447800"/>
            <a:ext cx="8458200" cy="3477875"/>
          </a:xfrm>
          <a:prstGeom prst="rect">
            <a:avLst/>
          </a:prstGeom>
          <a:noFill/>
        </p:spPr>
        <p:txBody>
          <a:bodyPr wrap="square" rtlCol="0">
            <a:spAutoFit/>
          </a:bodyPr>
          <a:lstStyle/>
          <a:p>
            <a:r>
              <a:rPr lang="en-US" sz="2000" dirty="0" smtClean="0"/>
              <a:t>We ask that parents have line of sight supervision on their children at all times. If parents are in their room, kids need to be in the room with them; if kids are in the common areas, parents are in the common areas, etc.</a:t>
            </a:r>
          </a:p>
          <a:p>
            <a:endParaRPr lang="en-US" sz="2000" dirty="0"/>
          </a:p>
          <a:p>
            <a:r>
              <a:rPr lang="en-US" sz="2000" dirty="0" smtClean="0"/>
              <a:t>Kids cannot be at shelter without their parent/guardian, and cannot be watched or “babysat” by another family, roommate or volunteer.</a:t>
            </a:r>
          </a:p>
          <a:p>
            <a:endParaRPr lang="en-US" sz="2000" dirty="0"/>
          </a:p>
          <a:p>
            <a:r>
              <a:rPr lang="en-US" sz="2000" dirty="0" smtClean="0"/>
              <a:t>If kids arrive at shelter without their parents, please reach out to staff (on-call support listed on website) and we will troubleshoot; how else can we get in touch with the parent? How old is the child? What are the circumstances, etc…</a:t>
            </a:r>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655564"/>
            <a:ext cx="1973580" cy="1126236"/>
          </a:xfrm>
          <a:prstGeom prst="rect">
            <a:avLst/>
          </a:prstGeom>
        </p:spPr>
      </p:pic>
    </p:spTree>
    <p:extLst>
      <p:ext uri="{BB962C8B-B14F-4D97-AF65-F5344CB8AC3E}">
        <p14:creationId xmlns:p14="http://schemas.microsoft.com/office/powerpoint/2010/main" val="16355005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Lights Out Time</a:t>
            </a:r>
            <a:endParaRPr lang="en-US" dirty="0"/>
          </a:p>
        </p:txBody>
      </p:sp>
      <p:sp>
        <p:nvSpPr>
          <p:cNvPr id="3" name="TextBox 2"/>
          <p:cNvSpPr txBox="1"/>
          <p:nvPr/>
        </p:nvSpPr>
        <p:spPr>
          <a:xfrm>
            <a:off x="304800" y="1828800"/>
            <a:ext cx="8382000" cy="3477875"/>
          </a:xfrm>
          <a:prstGeom prst="rect">
            <a:avLst/>
          </a:prstGeom>
          <a:noFill/>
        </p:spPr>
        <p:txBody>
          <a:bodyPr wrap="square" rtlCol="0">
            <a:spAutoFit/>
          </a:bodyPr>
          <a:lstStyle/>
          <a:p>
            <a:r>
              <a:rPr lang="en-US" sz="2000" dirty="0" smtClean="0"/>
              <a:t>Everyone should be settling down in their individual units by 9:00pm</a:t>
            </a:r>
            <a:r>
              <a:rPr lang="en-US" sz="2000" dirty="0"/>
              <a:t>.</a:t>
            </a:r>
            <a:endParaRPr lang="en-US" sz="2000" dirty="0" smtClean="0"/>
          </a:p>
          <a:p>
            <a:endParaRPr lang="en-US" sz="2000" dirty="0"/>
          </a:p>
          <a:p>
            <a:r>
              <a:rPr lang="en-US" sz="2000" dirty="0" smtClean="0"/>
              <a:t>From time to time parents work late or have an event and will be in after 9pm; this is communicated via the shelter site; staff usually know in advance. </a:t>
            </a:r>
          </a:p>
          <a:p>
            <a:endParaRPr lang="en-US" sz="2000" dirty="0"/>
          </a:p>
          <a:p>
            <a:r>
              <a:rPr lang="en-US" sz="2000" dirty="0" smtClean="0"/>
              <a:t>If kids are asleep, parents need to be in the unit. They cannot go out to smoke or hang out in the common area and leave their children alone. </a:t>
            </a:r>
          </a:p>
          <a:p>
            <a:endParaRPr lang="en-US" sz="2000" dirty="0"/>
          </a:p>
          <a:p>
            <a:r>
              <a:rPr lang="en-US" sz="2000" dirty="0" smtClean="0"/>
              <a:t>Guests should not be visiting each other in their units (before or after lights out time) they may visit in the common areas.</a:t>
            </a:r>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42568115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Bike &amp; Stroller Storage</a:t>
            </a:r>
            <a:endParaRPr lang="en-US" dirty="0"/>
          </a:p>
        </p:txBody>
      </p:sp>
      <p:sp>
        <p:nvSpPr>
          <p:cNvPr id="3" name="TextBox 2"/>
          <p:cNvSpPr txBox="1"/>
          <p:nvPr/>
        </p:nvSpPr>
        <p:spPr>
          <a:xfrm>
            <a:off x="283029" y="1066800"/>
            <a:ext cx="8534400" cy="2246769"/>
          </a:xfrm>
          <a:prstGeom prst="rect">
            <a:avLst/>
          </a:prstGeom>
          <a:noFill/>
        </p:spPr>
        <p:txBody>
          <a:bodyPr wrap="square" rtlCol="0">
            <a:spAutoFit/>
          </a:bodyPr>
          <a:lstStyle/>
          <a:p>
            <a:r>
              <a:rPr lang="en-US" sz="2000" dirty="0" smtClean="0"/>
              <a:t>There is a secure area for guest’s bikes and strollers, volunteers have the master key to open the door.</a:t>
            </a:r>
          </a:p>
          <a:p>
            <a:endParaRPr lang="en-US" sz="2000" dirty="0"/>
          </a:p>
          <a:p>
            <a:r>
              <a:rPr lang="en-US" sz="2000" dirty="0" smtClean="0"/>
              <a:t>*This is also where we keep our mats, sleeping bags etc. for Cold Weather shelter.</a:t>
            </a:r>
          </a:p>
          <a:p>
            <a:endParaRPr lang="en-US" sz="2000" dirty="0"/>
          </a:p>
          <a:p>
            <a:r>
              <a:rPr lang="en-US" sz="2000" dirty="0" smtClean="0"/>
              <a:t>Bikes and strollers should not be kept in front of the emergency exits! </a:t>
            </a:r>
            <a:endParaRPr lang="en-US" sz="2000" dirty="0"/>
          </a:p>
        </p:txBody>
      </p:sp>
      <p:sp>
        <p:nvSpPr>
          <p:cNvPr id="4" name="Title 1"/>
          <p:cNvSpPr txBox="1">
            <a:spLocks/>
          </p:cNvSpPr>
          <p:nvPr/>
        </p:nvSpPr>
        <p:spPr>
          <a:xfrm>
            <a:off x="435429" y="3276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Parking</a:t>
            </a:r>
            <a:endParaRPr lang="en-US" dirty="0"/>
          </a:p>
        </p:txBody>
      </p:sp>
      <p:sp>
        <p:nvSpPr>
          <p:cNvPr id="5" name="TextBox 4"/>
          <p:cNvSpPr txBox="1"/>
          <p:nvPr/>
        </p:nvSpPr>
        <p:spPr>
          <a:xfrm>
            <a:off x="283029" y="4267200"/>
            <a:ext cx="8632371" cy="2092881"/>
          </a:xfrm>
          <a:prstGeom prst="rect">
            <a:avLst/>
          </a:prstGeom>
          <a:noFill/>
        </p:spPr>
        <p:txBody>
          <a:bodyPr wrap="square" rtlCol="0">
            <a:spAutoFit/>
          </a:bodyPr>
          <a:lstStyle/>
          <a:p>
            <a:r>
              <a:rPr lang="en-US" sz="2000" dirty="0" smtClean="0"/>
              <a:t>Volunteers, shelter guests, and apartment residents are allowed to park in our parking lot</a:t>
            </a:r>
            <a:r>
              <a:rPr lang="en-US" dirty="0" smtClean="0"/>
              <a:t>. </a:t>
            </a:r>
          </a:p>
          <a:p>
            <a:endParaRPr lang="en-US" dirty="0"/>
          </a:p>
          <a:p>
            <a:r>
              <a:rPr lang="en-US" dirty="0" smtClean="0"/>
              <a:t>Please do not approve anyone to park in our lot overnight (</a:t>
            </a:r>
            <a:r>
              <a:rPr lang="en-US" dirty="0" err="1" smtClean="0"/>
              <a:t>ie</a:t>
            </a:r>
            <a:r>
              <a:rPr lang="en-US" dirty="0" smtClean="0"/>
              <a:t>: someone in an RV </a:t>
            </a:r>
            <a:r>
              <a:rPr lang="en-US" dirty="0" err="1" smtClean="0"/>
              <a:t>etc</a:t>
            </a:r>
            <a:r>
              <a:rPr lang="en-US" dirty="0" smtClean="0"/>
              <a:t>). Any questions check with your backup. </a:t>
            </a:r>
          </a:p>
          <a:p>
            <a:endParaRPr lang="en-US" dirty="0"/>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37928068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Animals</a:t>
            </a:r>
            <a:endParaRPr lang="en-US" dirty="0"/>
          </a:p>
        </p:txBody>
      </p:sp>
      <p:sp>
        <p:nvSpPr>
          <p:cNvPr id="3" name="TextBox 2"/>
          <p:cNvSpPr txBox="1"/>
          <p:nvPr/>
        </p:nvSpPr>
        <p:spPr>
          <a:xfrm>
            <a:off x="457200" y="1828800"/>
            <a:ext cx="8305800" cy="2246769"/>
          </a:xfrm>
          <a:prstGeom prst="rect">
            <a:avLst/>
          </a:prstGeom>
          <a:noFill/>
        </p:spPr>
        <p:txBody>
          <a:bodyPr wrap="square" rtlCol="0">
            <a:spAutoFit/>
          </a:bodyPr>
          <a:lstStyle/>
          <a:p>
            <a:r>
              <a:rPr lang="en-US" sz="2000" dirty="0" smtClean="0"/>
              <a:t>We do accept all service animals. </a:t>
            </a:r>
          </a:p>
          <a:p>
            <a:endParaRPr lang="en-US" sz="2000" dirty="0"/>
          </a:p>
          <a:p>
            <a:r>
              <a:rPr lang="en-US" sz="2000" dirty="0" smtClean="0"/>
              <a:t>Pets are not allowed. Families have to make other arrangements for pets. </a:t>
            </a:r>
          </a:p>
          <a:p>
            <a:endParaRPr lang="en-US" sz="2000" dirty="0"/>
          </a:p>
          <a:p>
            <a:r>
              <a:rPr lang="en-US" sz="2000" dirty="0" smtClean="0"/>
              <a:t>Fair housing prohibits you from questioning them about their service animal or their disability. If you have any questions or concerns about it, please speak with staff. </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21948998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dirty="0" smtClean="0"/>
              <a:t>Security Measures</a:t>
            </a:r>
            <a:endParaRPr lang="en-US" dirty="0"/>
          </a:p>
        </p:txBody>
      </p:sp>
      <p:sp>
        <p:nvSpPr>
          <p:cNvPr id="3" name="TextBox 2"/>
          <p:cNvSpPr txBox="1"/>
          <p:nvPr/>
        </p:nvSpPr>
        <p:spPr>
          <a:xfrm>
            <a:off x="152400" y="1066800"/>
            <a:ext cx="8839199" cy="5016758"/>
          </a:xfrm>
          <a:prstGeom prst="rect">
            <a:avLst/>
          </a:prstGeom>
          <a:noFill/>
        </p:spPr>
        <p:txBody>
          <a:bodyPr wrap="square" rtlCol="0">
            <a:spAutoFit/>
          </a:bodyPr>
          <a:lstStyle/>
          <a:p>
            <a:r>
              <a:rPr lang="en-US" sz="2000" dirty="0" smtClean="0"/>
              <a:t>The lights in the common room will stay on at all times. This allows for clear visual in the open space, bathroom entrances, etc. </a:t>
            </a:r>
          </a:p>
          <a:p>
            <a:endParaRPr lang="en-US" sz="2000" dirty="0"/>
          </a:p>
          <a:p>
            <a:r>
              <a:rPr lang="en-US" sz="2000" dirty="0" smtClean="0"/>
              <a:t>Guests will be buzzed in all the time. </a:t>
            </a:r>
          </a:p>
          <a:p>
            <a:endParaRPr lang="en-US" sz="2000" dirty="0"/>
          </a:p>
          <a:p>
            <a:r>
              <a:rPr lang="en-US" sz="2000" dirty="0" smtClean="0"/>
              <a:t>There are always a minimum of two volunteers, staff or interns. </a:t>
            </a:r>
          </a:p>
          <a:p>
            <a:endParaRPr lang="en-US" sz="2000" dirty="0"/>
          </a:p>
          <a:p>
            <a:r>
              <a:rPr lang="en-US" sz="2000" dirty="0" smtClean="0"/>
              <a:t>Hosts are allowed to sleep, but we ask that you keep the door partially opened so you can hear if guests need you, someone buzzes to come in, or the phone rings. Please do not cover the windows. </a:t>
            </a:r>
          </a:p>
          <a:p>
            <a:endParaRPr lang="en-US" sz="2000" dirty="0"/>
          </a:p>
          <a:p>
            <a:r>
              <a:rPr lang="en-US" sz="2000" dirty="0" smtClean="0"/>
              <a:t>There are 2 red alarmed emergency exits out of shelter. If the door is opened, an alarm will go off. To turn it off you need to use the Master Key. </a:t>
            </a:r>
          </a:p>
          <a:p>
            <a:endParaRPr lang="en-US" sz="2000" dirty="0"/>
          </a:p>
          <a:p>
            <a:r>
              <a:rPr lang="en-US" sz="2000" dirty="0" smtClean="0"/>
              <a:t>If we have to evacuate, our meeting point is: the sidewalk on 7</a:t>
            </a:r>
            <a:r>
              <a:rPr lang="en-US" sz="2000" baseline="30000" dirty="0" smtClean="0"/>
              <a:t>th</a:t>
            </a:r>
            <a:r>
              <a:rPr lang="en-US" sz="2000" dirty="0" smtClean="0"/>
              <a:t> Avenue. </a:t>
            </a:r>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655564"/>
            <a:ext cx="1973580" cy="1126236"/>
          </a:xfrm>
          <a:prstGeom prst="rect">
            <a:avLst/>
          </a:prstGeom>
        </p:spPr>
      </p:pic>
    </p:spTree>
    <p:extLst>
      <p:ext uri="{BB962C8B-B14F-4D97-AF65-F5344CB8AC3E}">
        <p14:creationId xmlns:p14="http://schemas.microsoft.com/office/powerpoint/2010/main" val="3356171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60438"/>
          </a:xfrm>
        </p:spPr>
        <p:txBody>
          <a:bodyPr/>
          <a:lstStyle/>
          <a:p>
            <a:r>
              <a:rPr lang="en-US" dirty="0" smtClean="0"/>
              <a:t>In the event of…. </a:t>
            </a:r>
            <a:endParaRPr lang="en-US" dirty="0"/>
          </a:p>
        </p:txBody>
      </p:sp>
      <p:sp>
        <p:nvSpPr>
          <p:cNvPr id="3" name="TextBox 2"/>
          <p:cNvSpPr txBox="1"/>
          <p:nvPr/>
        </p:nvSpPr>
        <p:spPr>
          <a:xfrm>
            <a:off x="76200" y="609600"/>
            <a:ext cx="9067800" cy="6247864"/>
          </a:xfrm>
          <a:prstGeom prst="rect">
            <a:avLst/>
          </a:prstGeom>
          <a:noFill/>
        </p:spPr>
        <p:txBody>
          <a:bodyPr wrap="square" rtlCol="0">
            <a:spAutoFit/>
          </a:bodyPr>
          <a:lstStyle/>
          <a:p>
            <a:r>
              <a:rPr lang="en-US" sz="2000" dirty="0" smtClean="0"/>
              <a:t>In the event of an active fire, the sprinkler and alarms will automatically activated. The Fire Department will automatically be called and everyone will need to evacuate out of the closest emergency exist. *Once you leave, DO NOT re-enter the building!</a:t>
            </a:r>
          </a:p>
          <a:p>
            <a:endParaRPr lang="en-US" sz="2000" dirty="0"/>
          </a:p>
          <a:p>
            <a:r>
              <a:rPr lang="en-US" sz="2000" dirty="0" smtClean="0"/>
              <a:t>Each shelter unit has an egress window for emergency exit. </a:t>
            </a:r>
            <a:endParaRPr lang="en-US" sz="2000" dirty="0"/>
          </a:p>
          <a:p>
            <a:endParaRPr lang="en-US" sz="2000" dirty="0" smtClean="0"/>
          </a:p>
          <a:p>
            <a:r>
              <a:rPr lang="en-US" sz="2000" dirty="0"/>
              <a:t>G</a:t>
            </a:r>
            <a:r>
              <a:rPr lang="en-US" sz="2000" dirty="0" smtClean="0"/>
              <a:t>rab the sign in/out book so you know who to account for</a:t>
            </a:r>
            <a:r>
              <a:rPr lang="en-US" sz="2000" dirty="0"/>
              <a:t> </a:t>
            </a:r>
            <a:r>
              <a:rPr lang="en-US" sz="2000" dirty="0" smtClean="0"/>
              <a:t>when evacuating.</a:t>
            </a:r>
          </a:p>
          <a:p>
            <a:endParaRPr lang="en-US" sz="2000" dirty="0"/>
          </a:p>
          <a:p>
            <a:r>
              <a:rPr lang="en-US" sz="2000" dirty="0" smtClean="0"/>
              <a:t>In the event of a power outage, all of the key doors and exits are on a battery backup. This will rarely happen as we’re on the city grid! The first to have our power back! </a:t>
            </a:r>
          </a:p>
          <a:p>
            <a:endParaRPr lang="en-US" sz="2000" dirty="0"/>
          </a:p>
          <a:p>
            <a:r>
              <a:rPr lang="en-US" sz="2000" dirty="0" smtClean="0"/>
              <a:t>First Aid kits are located throughout the building- 2 in the reception area. </a:t>
            </a:r>
          </a:p>
          <a:p>
            <a:endParaRPr lang="en-US" sz="2000" dirty="0"/>
          </a:p>
          <a:p>
            <a:r>
              <a:rPr lang="en-US" sz="2000" dirty="0" smtClean="0"/>
              <a:t>If someone is injured, their parent will need to fill out an incident report that you can find in the filing cabinet top drawer at the reception desk. (</a:t>
            </a:r>
            <a:r>
              <a:rPr lang="en-US" sz="2000" dirty="0" err="1" smtClean="0"/>
              <a:t>Ie</a:t>
            </a:r>
            <a:r>
              <a:rPr lang="en-US" sz="2000" dirty="0" smtClean="0"/>
              <a:t>: Child hits their head and first aid is administered, a form needs to be completed by the volunteer &amp; parent). </a:t>
            </a:r>
          </a:p>
          <a:p>
            <a:endParaRPr lang="en-US" sz="2000" dirty="0"/>
          </a:p>
          <a:p>
            <a:r>
              <a:rPr lang="en-US" sz="2000" dirty="0" smtClean="0"/>
              <a:t>Anytime you have an emergency, notify on-call staff! </a:t>
            </a:r>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1431640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General Policies</a:t>
            </a:r>
            <a:endParaRPr lang="en-US" dirty="0"/>
          </a:p>
        </p:txBody>
      </p:sp>
      <p:sp>
        <p:nvSpPr>
          <p:cNvPr id="3" name="TextBox 2"/>
          <p:cNvSpPr txBox="1"/>
          <p:nvPr/>
        </p:nvSpPr>
        <p:spPr>
          <a:xfrm>
            <a:off x="381000" y="914400"/>
            <a:ext cx="8229600" cy="5016758"/>
          </a:xfrm>
          <a:prstGeom prst="rect">
            <a:avLst/>
          </a:prstGeom>
          <a:noFill/>
        </p:spPr>
        <p:txBody>
          <a:bodyPr wrap="square" rtlCol="0">
            <a:spAutoFit/>
          </a:bodyPr>
          <a:lstStyle/>
          <a:p>
            <a:r>
              <a:rPr lang="en-US" sz="2000" dirty="0" smtClean="0"/>
              <a:t>Always make sure there is another adult present in the room when you are with children. </a:t>
            </a:r>
          </a:p>
          <a:p>
            <a:endParaRPr lang="en-US" sz="2000" dirty="0"/>
          </a:p>
          <a:p>
            <a:r>
              <a:rPr lang="en-US" sz="2000" dirty="0" smtClean="0"/>
              <a:t>Limit physical contact with children and guests. </a:t>
            </a:r>
          </a:p>
          <a:p>
            <a:endParaRPr lang="en-US" sz="2000" dirty="0"/>
          </a:p>
          <a:p>
            <a:r>
              <a:rPr lang="en-US" sz="2000" dirty="0" smtClean="0"/>
              <a:t>Engage parents in the conversation- “Hey, can I help Johnny with his homework?”</a:t>
            </a:r>
          </a:p>
          <a:p>
            <a:endParaRPr lang="en-US" sz="2000" dirty="0"/>
          </a:p>
          <a:p>
            <a:r>
              <a:rPr lang="en-US" sz="2000" dirty="0" smtClean="0"/>
              <a:t>Make your presence known, it makes guests feel safe!</a:t>
            </a:r>
          </a:p>
          <a:p>
            <a:endParaRPr lang="en-US" sz="2000" dirty="0"/>
          </a:p>
          <a:p>
            <a:r>
              <a:rPr lang="en-US" sz="2000" dirty="0" smtClean="0"/>
              <a:t>Families &amp; children have to sleep in their own unit. </a:t>
            </a:r>
          </a:p>
          <a:p>
            <a:endParaRPr lang="en-US" sz="2000" dirty="0"/>
          </a:p>
          <a:p>
            <a:r>
              <a:rPr lang="en-US" sz="2000" dirty="0" smtClean="0"/>
              <a:t>Children under the age of 6 should not be sleeping on the top bunk. The mattresses are light and can slide under the bottom bunk to trundle if needed. </a:t>
            </a:r>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2733194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Boundaries</a:t>
            </a:r>
            <a:endParaRPr lang="en-US" dirty="0"/>
          </a:p>
        </p:txBody>
      </p:sp>
      <p:sp>
        <p:nvSpPr>
          <p:cNvPr id="3" name="TextBox 2"/>
          <p:cNvSpPr txBox="1"/>
          <p:nvPr/>
        </p:nvSpPr>
        <p:spPr>
          <a:xfrm>
            <a:off x="76200" y="990600"/>
            <a:ext cx="8839200" cy="4093428"/>
          </a:xfrm>
          <a:prstGeom prst="rect">
            <a:avLst/>
          </a:prstGeom>
          <a:noFill/>
        </p:spPr>
        <p:txBody>
          <a:bodyPr wrap="square" rtlCol="0">
            <a:spAutoFit/>
          </a:bodyPr>
          <a:lstStyle/>
          <a:p>
            <a:r>
              <a:rPr lang="en-US" sz="2000" dirty="0" smtClean="0"/>
              <a:t>Personal and professional boundaries with families is crucial. You are an extension of staff, and we ask that you maintain professional boundaries at all times. </a:t>
            </a:r>
          </a:p>
          <a:p>
            <a:endParaRPr lang="en-US" sz="2000" dirty="0"/>
          </a:p>
          <a:p>
            <a:r>
              <a:rPr lang="en-US" sz="2000" dirty="0" smtClean="0"/>
              <a:t>Have an “elevator speech”. We want you to be genuine, but do not over-share. </a:t>
            </a:r>
          </a:p>
          <a:p>
            <a:endParaRPr lang="en-US" sz="2000" dirty="0"/>
          </a:p>
          <a:p>
            <a:r>
              <a:rPr lang="en-US" sz="2000" dirty="0" smtClean="0"/>
              <a:t>Never give out your personal contact information- phone, email, Facebook etc. </a:t>
            </a:r>
          </a:p>
          <a:p>
            <a:endParaRPr lang="en-US" sz="2000" dirty="0"/>
          </a:p>
          <a:p>
            <a:r>
              <a:rPr lang="en-US" sz="2000" dirty="0" smtClean="0"/>
              <a:t>Prepare for transitions and good byes. </a:t>
            </a:r>
          </a:p>
          <a:p>
            <a:endParaRPr lang="en-US" sz="2000" dirty="0"/>
          </a:p>
          <a:p>
            <a:r>
              <a:rPr lang="en-US" sz="2000" dirty="0" smtClean="0"/>
              <a:t>If you feel connected with a family or want to know how you can help, talk with staff before you give out any personal information. </a:t>
            </a:r>
          </a:p>
          <a:p>
            <a:endParaRPr lang="en-US" sz="2000" dirty="0"/>
          </a:p>
          <a:p>
            <a:r>
              <a:rPr lang="en-US" sz="2000" dirty="0" smtClean="0"/>
              <a:t>Clients are never allowed in your vehicle or your home.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35263575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32680" y="5715000"/>
            <a:ext cx="1706519" cy="973836"/>
          </a:xfrm>
          <a:prstGeom prst="rect">
            <a:avLst/>
          </a:prstGeom>
        </p:spPr>
      </p:pic>
      <p:sp>
        <p:nvSpPr>
          <p:cNvPr id="4" name="TextBox 3"/>
          <p:cNvSpPr txBox="1"/>
          <p:nvPr/>
        </p:nvSpPr>
        <p:spPr>
          <a:xfrm>
            <a:off x="609600" y="1074338"/>
            <a:ext cx="8001000" cy="5078313"/>
          </a:xfrm>
          <a:prstGeom prst="rect">
            <a:avLst/>
          </a:prstGeom>
          <a:noFill/>
        </p:spPr>
        <p:txBody>
          <a:bodyPr wrap="square" rtlCol="0">
            <a:spAutoFit/>
          </a:bodyPr>
          <a:lstStyle/>
          <a:p>
            <a:r>
              <a:rPr lang="en-US" dirty="0" smtClean="0"/>
              <a:t>As you volunteer, you start become more attached to one family; they are very nice and respectful, always follow the rules, the kids really like you, etc…one day you run into the mom while you are out and about grocery shopping. She recognizes you, comes up to you and says she’s out of food stamps, and asks you if you would be willing to help her buy some food and give her a ride back to the shelter.</a:t>
            </a:r>
          </a:p>
          <a:p>
            <a:endParaRPr lang="en-US" dirty="0"/>
          </a:p>
          <a:p>
            <a:r>
              <a:rPr lang="en-US" dirty="0" smtClean="0"/>
              <a:t>What would you do? (Discuss with your neighbor)</a:t>
            </a:r>
          </a:p>
          <a:p>
            <a:endParaRPr lang="en-US" dirty="0"/>
          </a:p>
          <a:p>
            <a:r>
              <a:rPr lang="en-US" dirty="0" smtClean="0"/>
              <a:t>a.) Suggest that she spend her food stamps more carefully and to talk to DSHS.</a:t>
            </a:r>
          </a:p>
          <a:p>
            <a:endParaRPr lang="en-US" dirty="0"/>
          </a:p>
          <a:p>
            <a:r>
              <a:rPr lang="en-US" dirty="0" smtClean="0"/>
              <a:t>b.) Gently decline, but inquire about the food pantry at shelter and talk to her about other community resources such as the food bank, as well as the Family Support Center/Pear Blossom Staff.</a:t>
            </a:r>
          </a:p>
          <a:p>
            <a:endParaRPr lang="en-US" dirty="0"/>
          </a:p>
          <a:p>
            <a:r>
              <a:rPr lang="en-US" dirty="0" smtClean="0"/>
              <a:t>c.) Tell her “I’ll get you some food and provide a ride, but just this once.”</a:t>
            </a:r>
          </a:p>
          <a:p>
            <a:r>
              <a:rPr lang="en-US" dirty="0" smtClean="0"/>
              <a:t>Because everyone needs a little help.</a:t>
            </a:r>
          </a:p>
          <a:p>
            <a:endParaRPr lang="en-US" dirty="0"/>
          </a:p>
          <a:p>
            <a:r>
              <a:rPr lang="en-US" dirty="0" smtClean="0"/>
              <a:t>d.) Ignore her and pretend you don’t recognize her.</a:t>
            </a:r>
            <a:endParaRPr lang="en-US" dirty="0"/>
          </a:p>
        </p:txBody>
      </p:sp>
    </p:spTree>
    <p:extLst>
      <p:ext uri="{BB962C8B-B14F-4D97-AF65-F5344CB8AC3E}">
        <p14:creationId xmlns:p14="http://schemas.microsoft.com/office/powerpoint/2010/main" val="3179449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us who you are!</a:t>
            </a:r>
            <a:endParaRPr lang="en-US" dirty="0"/>
          </a:p>
        </p:txBody>
      </p:sp>
      <p:sp>
        <p:nvSpPr>
          <p:cNvPr id="3" name="TextBox 2"/>
          <p:cNvSpPr txBox="1"/>
          <p:nvPr/>
        </p:nvSpPr>
        <p:spPr>
          <a:xfrm>
            <a:off x="228600" y="1524000"/>
            <a:ext cx="8686800" cy="2554545"/>
          </a:xfrm>
          <a:prstGeom prst="rect">
            <a:avLst/>
          </a:prstGeom>
          <a:noFill/>
        </p:spPr>
        <p:txBody>
          <a:bodyPr wrap="square" rtlCol="0">
            <a:spAutoFit/>
          </a:bodyPr>
          <a:lstStyle/>
          <a:p>
            <a:pPr marL="742950" indent="-742950">
              <a:buFont typeface="+mj-lt"/>
              <a:buAutoNum type="arabicPeriod"/>
            </a:pPr>
            <a:r>
              <a:rPr lang="en-US" sz="4000" dirty="0" smtClean="0"/>
              <a:t>Name</a:t>
            </a:r>
          </a:p>
          <a:p>
            <a:pPr marL="742950" indent="-742950">
              <a:buFont typeface="+mj-lt"/>
              <a:buAutoNum type="arabicPeriod"/>
            </a:pPr>
            <a:r>
              <a:rPr lang="en-US" sz="4000" dirty="0" smtClean="0"/>
              <a:t>How did you hear about this volunteer opportunity?</a:t>
            </a:r>
          </a:p>
          <a:p>
            <a:pPr marL="742950" indent="-742950">
              <a:buFont typeface="+mj-lt"/>
              <a:buAutoNum type="arabicPeriod"/>
            </a:pPr>
            <a:r>
              <a:rPr lang="en-US" sz="4000" dirty="0" smtClean="0"/>
              <a:t>What are you MOST excited for? </a:t>
            </a:r>
            <a:endParaRPr lang="en-US" sz="4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30515362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follow up;</a:t>
            </a:r>
            <a:endParaRPr lang="en-US" dirty="0"/>
          </a:p>
        </p:txBody>
      </p:sp>
      <p:sp>
        <p:nvSpPr>
          <p:cNvPr id="3" name="TextBox 2"/>
          <p:cNvSpPr txBox="1"/>
          <p:nvPr/>
        </p:nvSpPr>
        <p:spPr>
          <a:xfrm>
            <a:off x="685800" y="2057400"/>
            <a:ext cx="7924800" cy="3139321"/>
          </a:xfrm>
          <a:prstGeom prst="rect">
            <a:avLst/>
          </a:prstGeom>
          <a:noFill/>
        </p:spPr>
        <p:txBody>
          <a:bodyPr wrap="square" rtlCol="0">
            <a:spAutoFit/>
          </a:bodyPr>
          <a:lstStyle/>
          <a:p>
            <a:r>
              <a:rPr lang="en-US" dirty="0" smtClean="0"/>
              <a:t>*Check your pre-judgements and your ideas; (group discussion, pair in 2s/3s)</a:t>
            </a:r>
          </a:p>
          <a:p>
            <a:endParaRPr lang="en-US" dirty="0" smtClean="0"/>
          </a:p>
          <a:p>
            <a:r>
              <a:rPr lang="en-US" dirty="0" smtClean="0"/>
              <a:t>Do you think its helpful or harmful to share judgements or advice on lifestyle choices, circumstances or spending habits? Why or why not?</a:t>
            </a:r>
          </a:p>
          <a:p>
            <a:endParaRPr lang="en-US" dirty="0"/>
          </a:p>
          <a:p>
            <a:r>
              <a:rPr lang="en-US" dirty="0" smtClean="0"/>
              <a:t>What does it mean to have boundaries? What are some personal boundaries that you have? </a:t>
            </a:r>
          </a:p>
          <a:p>
            <a:endParaRPr lang="en-US" dirty="0"/>
          </a:p>
          <a:p>
            <a:r>
              <a:rPr lang="en-US" dirty="0" smtClean="0"/>
              <a:t>What does it mean to be “living in poverty”? </a:t>
            </a:r>
          </a:p>
          <a:p>
            <a:endParaRPr lang="en-US" dirty="0"/>
          </a:p>
          <a:p>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8319265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689"/>
            <a:ext cx="8229600" cy="831711"/>
          </a:xfrm>
        </p:spPr>
        <p:txBody>
          <a:bodyPr/>
          <a:lstStyle/>
          <a:p>
            <a:r>
              <a:rPr lang="en-US" dirty="0" smtClean="0"/>
              <a:t>Mandated Reporting</a:t>
            </a:r>
            <a:endParaRPr lang="en-US" dirty="0"/>
          </a:p>
        </p:txBody>
      </p:sp>
      <p:sp>
        <p:nvSpPr>
          <p:cNvPr id="3" name="TextBox 2"/>
          <p:cNvSpPr txBox="1"/>
          <p:nvPr/>
        </p:nvSpPr>
        <p:spPr>
          <a:xfrm>
            <a:off x="76200" y="914400"/>
            <a:ext cx="8991600" cy="4478149"/>
          </a:xfrm>
          <a:prstGeom prst="rect">
            <a:avLst/>
          </a:prstGeom>
          <a:noFill/>
        </p:spPr>
        <p:txBody>
          <a:bodyPr wrap="square" rtlCol="0">
            <a:spAutoFit/>
          </a:bodyPr>
          <a:lstStyle/>
          <a:p>
            <a:r>
              <a:rPr lang="en-US" sz="1900" dirty="0" smtClean="0"/>
              <a:t>You are ALL mandated reporters of child abuse and neglect. If you see something, say something! If you suspect a child is being abused or neglected, you are required by law to make a report to Child Protective Services. </a:t>
            </a:r>
          </a:p>
          <a:p>
            <a:endParaRPr lang="en-US" sz="1900" dirty="0"/>
          </a:p>
          <a:p>
            <a:r>
              <a:rPr lang="en-US" sz="1900" dirty="0" smtClean="0"/>
              <a:t>You are the mandated reporter and have to make the call so that you meet your mandated reporter requirements. </a:t>
            </a:r>
          </a:p>
          <a:p>
            <a:endParaRPr lang="en-US" sz="1900" dirty="0"/>
          </a:p>
          <a:p>
            <a:r>
              <a:rPr lang="en-US" sz="1900" dirty="0" smtClean="0"/>
              <a:t>Talk to staff if you have questions or concerns. If you make a report, we need to know. We will never tell the client you made a report, but need it to know when a report was made.</a:t>
            </a:r>
          </a:p>
          <a:p>
            <a:endParaRPr lang="en-US" sz="1900" dirty="0"/>
          </a:p>
          <a:p>
            <a:r>
              <a:rPr lang="en-US" sz="1900" dirty="0" smtClean="0"/>
              <a:t>You will also need information from staff before making a call so all of the important information is included. </a:t>
            </a:r>
          </a:p>
          <a:p>
            <a:endParaRPr lang="en-US" sz="1900" dirty="0"/>
          </a:p>
          <a:p>
            <a:r>
              <a:rPr lang="en-US" sz="1900" dirty="0" smtClean="0"/>
              <a:t>You have 24 hours to make the report. If making it from shelter, do so in a confidential space (</a:t>
            </a:r>
            <a:r>
              <a:rPr lang="en-US" sz="1900" dirty="0" err="1" smtClean="0"/>
              <a:t>Ie</a:t>
            </a:r>
            <a:r>
              <a:rPr lang="en-US" sz="1900" dirty="0" smtClean="0"/>
              <a:t>: NOT at the front desk). </a:t>
            </a:r>
            <a:endParaRPr lang="en-US" sz="19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13482016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689"/>
            <a:ext cx="8229600" cy="831711"/>
          </a:xfrm>
        </p:spPr>
        <p:txBody>
          <a:bodyPr/>
          <a:lstStyle/>
          <a:p>
            <a:r>
              <a:rPr lang="en-US" dirty="0" smtClean="0"/>
              <a:t>Coordinated Entry </a:t>
            </a:r>
            <a:endParaRPr lang="en-US" dirty="0"/>
          </a:p>
        </p:txBody>
      </p:sp>
      <p:sp>
        <p:nvSpPr>
          <p:cNvPr id="3" name="TextBox 2"/>
          <p:cNvSpPr txBox="1"/>
          <p:nvPr/>
        </p:nvSpPr>
        <p:spPr>
          <a:xfrm>
            <a:off x="76200" y="914400"/>
            <a:ext cx="8991600" cy="4478149"/>
          </a:xfrm>
          <a:prstGeom prst="rect">
            <a:avLst/>
          </a:prstGeom>
          <a:noFill/>
        </p:spPr>
        <p:txBody>
          <a:bodyPr wrap="square" rtlCol="0">
            <a:spAutoFit/>
          </a:bodyPr>
          <a:lstStyle/>
          <a:p>
            <a:r>
              <a:rPr lang="en-US" sz="1900" dirty="0" smtClean="0"/>
              <a:t>The Family Support Center is the Coordinated Entry point for ALL homeless families in Thurston County to access shelter and resources.</a:t>
            </a:r>
          </a:p>
          <a:p>
            <a:endParaRPr lang="en-US" sz="1900" dirty="0"/>
          </a:p>
          <a:p>
            <a:r>
              <a:rPr lang="en-US" sz="1900" dirty="0" smtClean="0"/>
              <a:t>It is our responsibility to ensure that all homeless families are provided resources, referrals, and shelter space when available. It is more than “here’s a phone number”- it’s the coordination of services and support. </a:t>
            </a:r>
          </a:p>
          <a:p>
            <a:endParaRPr lang="en-US" sz="1900" dirty="0"/>
          </a:p>
          <a:p>
            <a:r>
              <a:rPr lang="en-US" sz="1900" dirty="0" smtClean="0"/>
              <a:t>In Thurston County there are 2 other Coordinated Entry Partners- </a:t>
            </a:r>
            <a:r>
              <a:rPr lang="en-US" sz="1900" dirty="0" err="1" smtClean="0"/>
              <a:t>SideWalk</a:t>
            </a:r>
            <a:r>
              <a:rPr lang="en-US" sz="1900" dirty="0" smtClean="0"/>
              <a:t> (for homeless individuals without children under age 18) and Community Youth Services (homeless youth under age 24). Together we support the needs of the entire homeless community. </a:t>
            </a:r>
          </a:p>
          <a:p>
            <a:endParaRPr lang="en-US" sz="1900" dirty="0"/>
          </a:p>
          <a:p>
            <a:r>
              <a:rPr lang="en-US" sz="1900" b="1" dirty="0" smtClean="0"/>
              <a:t>1-844-628-7343</a:t>
            </a:r>
            <a:r>
              <a:rPr lang="en-US" sz="1900" dirty="0" smtClean="0"/>
              <a:t> is the coordinated entry hotline for anyone in our community to call 24/7 for support. It is an automated system,  and based on 3 options the caller is routed to the appropriate shelter resource. Calls for families are automatically routed to the Family Support Center and Pear Blossom Place. </a:t>
            </a:r>
            <a:endParaRPr lang="en-US" sz="19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15658537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689"/>
            <a:ext cx="8229600" cy="831711"/>
          </a:xfrm>
        </p:spPr>
        <p:txBody>
          <a:bodyPr/>
          <a:lstStyle/>
          <a:p>
            <a:r>
              <a:rPr lang="en-US" dirty="0" smtClean="0"/>
              <a:t>Answering the Phone…</a:t>
            </a:r>
            <a:endParaRPr lang="en-US" dirty="0"/>
          </a:p>
        </p:txBody>
      </p:sp>
      <p:sp>
        <p:nvSpPr>
          <p:cNvPr id="3" name="TextBox 2"/>
          <p:cNvSpPr txBox="1"/>
          <p:nvPr/>
        </p:nvSpPr>
        <p:spPr>
          <a:xfrm>
            <a:off x="76200" y="914400"/>
            <a:ext cx="8991600" cy="5647700"/>
          </a:xfrm>
          <a:prstGeom prst="rect">
            <a:avLst/>
          </a:prstGeom>
          <a:noFill/>
        </p:spPr>
        <p:txBody>
          <a:bodyPr wrap="square" rtlCol="0">
            <a:spAutoFit/>
          </a:bodyPr>
          <a:lstStyle/>
          <a:p>
            <a:r>
              <a:rPr lang="en-US" sz="1900" dirty="0" smtClean="0"/>
              <a:t>“Pear Blossom Place, this is _____”. </a:t>
            </a:r>
          </a:p>
          <a:p>
            <a:endParaRPr lang="en-US" sz="1900" dirty="0"/>
          </a:p>
          <a:p>
            <a:r>
              <a:rPr lang="en-US" sz="1900" dirty="0" smtClean="0"/>
              <a:t>We receive a variety of calls- </a:t>
            </a:r>
          </a:p>
          <a:p>
            <a:pPr marL="342900" indent="-342900">
              <a:buFont typeface="Arial" panose="020B0604020202020204" pitchFamily="34" charset="0"/>
              <a:buChar char="•"/>
            </a:pPr>
            <a:r>
              <a:rPr lang="en-US" sz="1900" dirty="0" smtClean="0"/>
              <a:t>Families looking for shelter</a:t>
            </a:r>
          </a:p>
          <a:p>
            <a:pPr marL="342900" indent="-342900">
              <a:buFont typeface="Arial" panose="020B0604020202020204" pitchFamily="34" charset="0"/>
              <a:buChar char="•"/>
            </a:pPr>
            <a:r>
              <a:rPr lang="en-US" sz="1900" dirty="0" smtClean="0"/>
              <a:t>Single individuals looking for shelter</a:t>
            </a:r>
          </a:p>
          <a:p>
            <a:pPr marL="342900" indent="-342900">
              <a:buFont typeface="Arial" panose="020B0604020202020204" pitchFamily="34" charset="0"/>
              <a:buChar char="•"/>
            </a:pPr>
            <a:r>
              <a:rPr lang="en-US" sz="1900" dirty="0" smtClean="0"/>
              <a:t>People looking for a staff person</a:t>
            </a:r>
          </a:p>
          <a:p>
            <a:pPr marL="342900" indent="-342900">
              <a:buFont typeface="Arial" panose="020B0604020202020204" pitchFamily="34" charset="0"/>
              <a:buChar char="•"/>
            </a:pPr>
            <a:r>
              <a:rPr lang="en-US" sz="1900" dirty="0" smtClean="0"/>
              <a:t>A domestic violence survivor fleeing and looking for shelter</a:t>
            </a:r>
          </a:p>
          <a:p>
            <a:pPr marL="342900" indent="-342900">
              <a:buFont typeface="Arial" panose="020B0604020202020204" pitchFamily="34" charset="0"/>
              <a:buChar char="•"/>
            </a:pPr>
            <a:r>
              <a:rPr lang="en-US" sz="1900" dirty="0" smtClean="0"/>
              <a:t>Families calling looking for rental assistance, support…. Resources </a:t>
            </a:r>
          </a:p>
          <a:p>
            <a:pPr marL="342900" indent="-342900">
              <a:buFont typeface="Arial" panose="020B0604020202020204" pitchFamily="34" charset="0"/>
              <a:buChar char="•"/>
            </a:pPr>
            <a:endParaRPr lang="en-US" sz="1900" dirty="0"/>
          </a:p>
          <a:p>
            <a:r>
              <a:rPr lang="en-US" sz="1900" dirty="0" smtClean="0"/>
              <a:t>The key when answering the phone is to be confident, take a breath, and listen to what the person is asking for. </a:t>
            </a:r>
          </a:p>
          <a:p>
            <a:endParaRPr lang="en-US" sz="1900" dirty="0"/>
          </a:p>
          <a:p>
            <a:r>
              <a:rPr lang="en-US" sz="1900" dirty="0" smtClean="0"/>
              <a:t>Ask clarifying questions:</a:t>
            </a:r>
          </a:p>
          <a:p>
            <a:pPr marL="342900" indent="-342900">
              <a:buFont typeface="Arial" panose="020B0604020202020204" pitchFamily="34" charset="0"/>
              <a:buChar char="•"/>
            </a:pPr>
            <a:r>
              <a:rPr lang="en-US" sz="1900" dirty="0" smtClean="0"/>
              <a:t>How can I help you today?</a:t>
            </a:r>
          </a:p>
          <a:p>
            <a:pPr marL="342900" indent="-342900">
              <a:buFont typeface="Arial" panose="020B0604020202020204" pitchFamily="34" charset="0"/>
              <a:buChar char="•"/>
            </a:pPr>
            <a:r>
              <a:rPr lang="en-US" sz="1900" dirty="0" smtClean="0"/>
              <a:t>Do you have children? **This is key! Helps us determine if we are the proper service agency. </a:t>
            </a:r>
          </a:p>
          <a:p>
            <a:pPr marL="342900" indent="-342900">
              <a:buFont typeface="Arial" panose="020B0604020202020204" pitchFamily="34" charset="0"/>
              <a:buChar char="•"/>
            </a:pPr>
            <a:r>
              <a:rPr lang="en-US" sz="1900" dirty="0" smtClean="0"/>
              <a:t>Have you been to our agency before? </a:t>
            </a:r>
            <a:endParaRPr lang="en-US" sz="1900" dirty="0"/>
          </a:p>
          <a:p>
            <a:pPr marL="342900" indent="-342900">
              <a:buFont typeface="Arial" panose="020B0604020202020204" pitchFamily="34" charset="0"/>
              <a:buChar char="•"/>
            </a:pPr>
            <a:r>
              <a:rPr lang="en-US" sz="1900" dirty="0" smtClean="0"/>
              <a:t>Where are you located? </a:t>
            </a:r>
          </a:p>
          <a:p>
            <a:pPr marL="342900" indent="-342900">
              <a:buFont typeface="Arial" panose="020B0604020202020204" pitchFamily="34" charset="0"/>
              <a:buChar char="•"/>
            </a:pPr>
            <a:r>
              <a:rPr lang="en-US" sz="1900" dirty="0" smtClean="0"/>
              <a:t>Do you need shelter tonight? </a:t>
            </a:r>
            <a:endParaRPr lang="en-US" sz="19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28702926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689"/>
            <a:ext cx="8229600" cy="831711"/>
          </a:xfrm>
        </p:spPr>
        <p:txBody>
          <a:bodyPr/>
          <a:lstStyle/>
          <a:p>
            <a:r>
              <a:rPr lang="en-US" dirty="0" smtClean="0"/>
              <a:t>Answering the Phone </a:t>
            </a:r>
            <a:r>
              <a:rPr lang="en-US" dirty="0" err="1" smtClean="0"/>
              <a:t>con’t</a:t>
            </a:r>
            <a:r>
              <a:rPr lang="en-US" dirty="0" smtClean="0"/>
              <a:t>… </a:t>
            </a:r>
            <a:endParaRPr lang="en-US" dirty="0"/>
          </a:p>
        </p:txBody>
      </p:sp>
      <p:sp>
        <p:nvSpPr>
          <p:cNvPr id="3" name="TextBox 2"/>
          <p:cNvSpPr txBox="1"/>
          <p:nvPr/>
        </p:nvSpPr>
        <p:spPr>
          <a:xfrm>
            <a:off x="76200" y="914400"/>
            <a:ext cx="8991600" cy="5647700"/>
          </a:xfrm>
          <a:prstGeom prst="rect">
            <a:avLst/>
          </a:prstGeom>
          <a:noFill/>
        </p:spPr>
        <p:txBody>
          <a:bodyPr wrap="square" rtlCol="0">
            <a:spAutoFit/>
          </a:bodyPr>
          <a:lstStyle/>
          <a:p>
            <a:r>
              <a:rPr lang="en-US" sz="1900" dirty="0" smtClean="0"/>
              <a:t>We want to make sure that we support the caller, understand their needs, and give meaningful and helpful referrals. </a:t>
            </a:r>
          </a:p>
          <a:p>
            <a:endParaRPr lang="en-US" sz="1900" dirty="0"/>
          </a:p>
          <a:p>
            <a:r>
              <a:rPr lang="en-US" sz="1900" dirty="0" smtClean="0"/>
              <a:t>Sometimes they are looking for shelter and we’re full. It happens a lot, and it’s never fun telling someone we don’t have shelter that night. However, we always have resources. We always have creative minds to think of alternatives. </a:t>
            </a:r>
          </a:p>
          <a:p>
            <a:endParaRPr lang="en-US" sz="1900" dirty="0"/>
          </a:p>
          <a:p>
            <a:r>
              <a:rPr lang="en-US" sz="1900" dirty="0" smtClean="0"/>
              <a:t>On nights when we don’t have shelter space…</a:t>
            </a:r>
          </a:p>
          <a:p>
            <a:r>
              <a:rPr lang="en-US" sz="1900" b="1" dirty="0" smtClean="0"/>
              <a:t>*Refer them to the office during daytime hours to meet with staff, who will help them complete a vulnerability assessment and get on the waiting list. Let them know they can speak to a staff person between 9am-4pm Monday-Friday at 201 Capitol Way North. Staff will work to identify additional resources. </a:t>
            </a:r>
          </a:p>
          <a:p>
            <a:pPr marL="342900" indent="-342900">
              <a:buFont typeface="Arial" panose="020B0604020202020204" pitchFamily="34" charset="0"/>
              <a:buChar char="•"/>
            </a:pPr>
            <a:r>
              <a:rPr lang="en-US" sz="1900" dirty="0" smtClean="0"/>
              <a:t>You can also ask “Do you have anywhere else you can stay tonight?”</a:t>
            </a:r>
          </a:p>
          <a:p>
            <a:pPr marL="342900" indent="-342900">
              <a:buFont typeface="Arial" panose="020B0604020202020204" pitchFamily="34" charset="0"/>
              <a:buChar char="•"/>
            </a:pPr>
            <a:r>
              <a:rPr lang="en-US" sz="1900" dirty="0" smtClean="0"/>
              <a:t>Offer other out of county resources. </a:t>
            </a:r>
            <a:r>
              <a:rPr lang="en-US" sz="1900" b="1" dirty="0" smtClean="0"/>
              <a:t>Use the resource binders located at the desk</a:t>
            </a:r>
            <a:r>
              <a:rPr lang="en-US" sz="1900" dirty="0" smtClean="0"/>
              <a:t>!</a:t>
            </a:r>
          </a:p>
          <a:p>
            <a:endParaRPr lang="en-US" sz="1900" dirty="0"/>
          </a:p>
          <a:p>
            <a:r>
              <a:rPr lang="en-US" sz="1900" dirty="0" smtClean="0"/>
              <a:t>If they’re in their vehicle, safe parking lots are often </a:t>
            </a:r>
          </a:p>
          <a:p>
            <a:r>
              <a:rPr lang="en-US" sz="1900" dirty="0" err="1" smtClean="0"/>
              <a:t>WalMart</a:t>
            </a:r>
            <a:r>
              <a:rPr lang="en-US" sz="1900" dirty="0" smtClean="0"/>
              <a:t>, churches, close friend/family etc. </a:t>
            </a:r>
          </a:p>
          <a:p>
            <a:endParaRPr lang="en-US" sz="1900" dirty="0"/>
          </a:p>
          <a:p>
            <a:endParaRPr lang="en-US" sz="19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5645220"/>
            <a:ext cx="1828800" cy="1043616"/>
          </a:xfrm>
          <a:prstGeom prst="rect">
            <a:avLst/>
          </a:prstGeom>
        </p:spPr>
      </p:pic>
    </p:spTree>
    <p:extLst>
      <p:ext uri="{BB962C8B-B14F-4D97-AF65-F5344CB8AC3E}">
        <p14:creationId xmlns:p14="http://schemas.microsoft.com/office/powerpoint/2010/main" val="7796886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689"/>
            <a:ext cx="8229600" cy="831711"/>
          </a:xfrm>
        </p:spPr>
        <p:txBody>
          <a:bodyPr/>
          <a:lstStyle/>
          <a:p>
            <a:r>
              <a:rPr lang="en-US" dirty="0" smtClean="0"/>
              <a:t>Finding Resources </a:t>
            </a:r>
            <a:endParaRPr lang="en-US" dirty="0"/>
          </a:p>
        </p:txBody>
      </p:sp>
      <p:sp>
        <p:nvSpPr>
          <p:cNvPr id="3" name="TextBox 2"/>
          <p:cNvSpPr txBox="1"/>
          <p:nvPr/>
        </p:nvSpPr>
        <p:spPr>
          <a:xfrm>
            <a:off x="32657" y="914400"/>
            <a:ext cx="8991600" cy="3893374"/>
          </a:xfrm>
          <a:prstGeom prst="rect">
            <a:avLst/>
          </a:prstGeom>
          <a:noFill/>
        </p:spPr>
        <p:txBody>
          <a:bodyPr wrap="square" rtlCol="0">
            <a:spAutoFit/>
          </a:bodyPr>
          <a:lstStyle/>
          <a:p>
            <a:r>
              <a:rPr lang="en-US" sz="1900" dirty="0" smtClean="0"/>
              <a:t>There are two resource guides at the front desk which have lots of resources and tips for answering the phone, including a script and resources for singles/couples/youth/folks fleeing DV/etc. Don’t hesitate to put the caller on hold to help find the right resource, Google something, or troubleshoot with your other volunteer. </a:t>
            </a:r>
          </a:p>
          <a:p>
            <a:endParaRPr lang="en-US" sz="1900" dirty="0"/>
          </a:p>
          <a:p>
            <a:r>
              <a:rPr lang="en-US" sz="1900" dirty="0" smtClean="0"/>
              <a:t>If it’s a question you’re not sure about, don’t hesitate to say “I’m actually not sure…” and ask if you can take a message with their name and good contact number. Let them know staff return in the morning and we’ll work to find the answer to their question. </a:t>
            </a:r>
          </a:p>
          <a:p>
            <a:endParaRPr lang="en-US" sz="1900" dirty="0"/>
          </a:p>
          <a:p>
            <a:r>
              <a:rPr lang="en-US" sz="1900" dirty="0" smtClean="0"/>
              <a:t>If its an immediate need you can call your on-call staff and ask for tips and resources, and </a:t>
            </a:r>
            <a:r>
              <a:rPr lang="en-US" sz="1900" b="1" dirty="0" smtClean="0"/>
              <a:t>use your binders! </a:t>
            </a:r>
          </a:p>
          <a:p>
            <a:endParaRPr lang="en-US" sz="1900" dirty="0"/>
          </a:p>
          <a:p>
            <a:endParaRPr lang="en-US" sz="19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257800"/>
            <a:ext cx="1973580" cy="1126236"/>
          </a:xfrm>
          <a:prstGeom prst="rect">
            <a:avLst/>
          </a:prstGeom>
        </p:spPr>
      </p:pic>
      <p:pic>
        <p:nvPicPr>
          <p:cNvPr id="5" name="Picture 2" descr="C:\Users\KatherineC\Downloads\image.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298536"/>
            <a:ext cx="3200400" cy="2390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3617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04800"/>
            <a:ext cx="8229600" cy="1143000"/>
          </a:xfrm>
        </p:spPr>
        <p:txBody>
          <a:bodyPr/>
          <a:lstStyle/>
          <a:p>
            <a:r>
              <a:rPr lang="en-US" dirty="0" smtClean="0"/>
              <a:t>On-Call Staff</a:t>
            </a:r>
            <a:endParaRPr lang="en-US" dirty="0"/>
          </a:p>
        </p:txBody>
      </p:sp>
      <p:sp>
        <p:nvSpPr>
          <p:cNvPr id="3" name="TextBox 2"/>
          <p:cNvSpPr txBox="1"/>
          <p:nvPr/>
        </p:nvSpPr>
        <p:spPr>
          <a:xfrm>
            <a:off x="241465" y="609600"/>
            <a:ext cx="8610600" cy="5632311"/>
          </a:xfrm>
          <a:prstGeom prst="rect">
            <a:avLst/>
          </a:prstGeom>
          <a:noFill/>
        </p:spPr>
        <p:txBody>
          <a:bodyPr wrap="square" rtlCol="0">
            <a:spAutoFit/>
          </a:bodyPr>
          <a:lstStyle/>
          <a:p>
            <a:r>
              <a:rPr lang="en-US" sz="2000" dirty="0" smtClean="0"/>
              <a:t>If you have any issues or crises while on your shift, you have a backup staff person available via phone. If it is something that can be addressed when staff arrive in the morning, please leave a note on the website. </a:t>
            </a:r>
          </a:p>
          <a:p>
            <a:endParaRPr lang="en-US" sz="2000" dirty="0"/>
          </a:p>
          <a:p>
            <a:r>
              <a:rPr lang="en-US" sz="2000" dirty="0" smtClean="0"/>
              <a:t>If it is an emergency, call your backup! </a:t>
            </a:r>
          </a:p>
          <a:p>
            <a:endParaRPr lang="en-US" sz="2000" dirty="0"/>
          </a:p>
          <a:p>
            <a:r>
              <a:rPr lang="en-US" sz="2000" dirty="0" smtClean="0"/>
              <a:t>Staff have an assigned day, and then there is a rotating 2</a:t>
            </a:r>
            <a:r>
              <a:rPr lang="en-US" sz="2000" baseline="30000" dirty="0" smtClean="0"/>
              <a:t>nd</a:t>
            </a:r>
            <a:r>
              <a:rPr lang="en-US" sz="2000" dirty="0" smtClean="0"/>
              <a:t> backup person each week. </a:t>
            </a:r>
          </a:p>
          <a:p>
            <a:endParaRPr lang="en-US" sz="2000" dirty="0"/>
          </a:p>
          <a:p>
            <a:r>
              <a:rPr lang="en-US" sz="2000" dirty="0" smtClean="0"/>
              <a:t>We will keep the shelter website updated with who your primary contact people are for that shift, in addition to having all other staff numbers listed at the shelter in the event you can’t reach your first two people. </a:t>
            </a:r>
          </a:p>
          <a:p>
            <a:endParaRPr lang="en-US" sz="2000" dirty="0"/>
          </a:p>
          <a:p>
            <a:r>
              <a:rPr lang="en-US" sz="2000" dirty="0"/>
              <a:t>*</a:t>
            </a:r>
            <a:r>
              <a:rPr lang="en-US" sz="2000" dirty="0" smtClean="0"/>
              <a:t>A tip- staff are answering from their homes, sometimes the store, a soccer game, the car. If it is not an emergency, please give them a few minutes to call back before calling the 2</a:t>
            </a:r>
            <a:r>
              <a:rPr lang="en-US" sz="2000" baseline="30000" dirty="0" smtClean="0"/>
              <a:t>nd</a:t>
            </a:r>
            <a:r>
              <a:rPr lang="en-US" sz="2000" dirty="0" smtClean="0"/>
              <a:t> person. You are also welcome to text staff- that may get a faster response if we’re in a meeting or difficult place</a:t>
            </a:r>
          </a:p>
          <a:p>
            <a:r>
              <a:rPr lang="en-US" sz="2000" dirty="0" smtClean="0"/>
              <a:t> to talk.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25967808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TextBox 2"/>
          <p:cNvSpPr txBox="1"/>
          <p:nvPr/>
        </p:nvSpPr>
        <p:spPr>
          <a:xfrm>
            <a:off x="609600" y="1524000"/>
            <a:ext cx="8153400" cy="3139321"/>
          </a:xfrm>
          <a:prstGeom prst="rect">
            <a:avLst/>
          </a:prstGeom>
          <a:noFill/>
        </p:spPr>
        <p:txBody>
          <a:bodyPr wrap="square" rtlCol="0">
            <a:spAutoFit/>
          </a:bodyPr>
          <a:lstStyle/>
          <a:p>
            <a:pPr algn="ctr"/>
            <a:r>
              <a:rPr lang="en-US" dirty="0" smtClean="0"/>
              <a:t>The teen daughter of the family in room 106  is out late past curfew; there are rumors that she’s been sneaking out of shelter to go drink with her friends. The father approaches you and asks that if she shows up that you do not let her in; he says she gets belligerent when she’s drunk and doesn’t want her to wake her sisters or other cause a disturbance for other families in shelter, and feels this will teach her a lesson. </a:t>
            </a:r>
          </a:p>
          <a:p>
            <a:pPr algn="ctr"/>
            <a:endParaRPr lang="en-US" dirty="0"/>
          </a:p>
          <a:p>
            <a:pPr algn="ctr"/>
            <a:r>
              <a:rPr lang="en-US" dirty="0" smtClean="0"/>
              <a:t>How would you respond? What options do you have? </a:t>
            </a:r>
          </a:p>
          <a:p>
            <a:endParaRPr lang="en-US" dirty="0"/>
          </a:p>
          <a:p>
            <a:pPr algn="ctr"/>
            <a:r>
              <a:rPr lang="en-US" dirty="0" smtClean="0"/>
              <a:t>(Discuss with neighbors, report back) </a:t>
            </a:r>
          </a:p>
          <a:p>
            <a:pPr algn="ctr"/>
            <a:endParaRPr lang="en-US" dirty="0"/>
          </a:p>
          <a:p>
            <a:pPr algn="ct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20361165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Shelter Volunteer Shifts</a:t>
            </a:r>
            <a:endParaRPr lang="en-US" dirty="0"/>
          </a:p>
        </p:txBody>
      </p:sp>
      <p:sp>
        <p:nvSpPr>
          <p:cNvPr id="3" name="TextBox 2"/>
          <p:cNvSpPr txBox="1"/>
          <p:nvPr/>
        </p:nvSpPr>
        <p:spPr>
          <a:xfrm>
            <a:off x="345374" y="838200"/>
            <a:ext cx="8382000" cy="5047536"/>
          </a:xfrm>
          <a:prstGeom prst="rect">
            <a:avLst/>
          </a:prstGeom>
          <a:noFill/>
        </p:spPr>
        <p:txBody>
          <a:bodyPr wrap="square" rtlCol="0">
            <a:spAutoFit/>
          </a:bodyPr>
          <a:lstStyle/>
          <a:p>
            <a:endParaRPr lang="en-US" dirty="0"/>
          </a:p>
          <a:p>
            <a:pPr algn="ctr"/>
            <a:r>
              <a:rPr lang="en-US" sz="2800" b="1" u="sng" dirty="0" smtClean="0"/>
              <a:t>Greeters</a:t>
            </a:r>
          </a:p>
          <a:p>
            <a:pPr algn="ctr"/>
            <a:r>
              <a:rPr lang="en-US" sz="2800" dirty="0" smtClean="0"/>
              <a:t>5-7:30pm *can come @ 5:30PM if needed!</a:t>
            </a:r>
          </a:p>
          <a:p>
            <a:pPr algn="ctr"/>
            <a:endParaRPr lang="en-US" sz="2800" dirty="0"/>
          </a:p>
          <a:p>
            <a:pPr algn="ctr"/>
            <a:r>
              <a:rPr lang="en-US" sz="2800" b="1" u="sng" dirty="0" smtClean="0"/>
              <a:t>Overnight Hosts</a:t>
            </a:r>
          </a:p>
          <a:p>
            <a:pPr algn="ctr"/>
            <a:r>
              <a:rPr lang="en-US" sz="2800" dirty="0" smtClean="0"/>
              <a:t>7:00pm-7:00am </a:t>
            </a:r>
          </a:p>
          <a:p>
            <a:pPr algn="ctr"/>
            <a:r>
              <a:rPr lang="en-US" sz="2400" i="1" dirty="0" smtClean="0"/>
              <a:t>*Friday/Saturday hosts stay until 9am </a:t>
            </a:r>
          </a:p>
          <a:p>
            <a:pPr algn="ctr"/>
            <a:endParaRPr lang="en-US" sz="2800" dirty="0" smtClean="0"/>
          </a:p>
          <a:p>
            <a:pPr algn="ctr"/>
            <a:r>
              <a:rPr lang="en-US" sz="2800" b="1" dirty="0" smtClean="0"/>
              <a:t>Weekend Hours; 9am-1pm, 1-5pm</a:t>
            </a:r>
          </a:p>
          <a:p>
            <a:pPr algn="ctr"/>
            <a:r>
              <a:rPr lang="en-US" sz="2800" b="1" dirty="0" smtClean="0"/>
              <a:t>*</a:t>
            </a:r>
            <a:r>
              <a:rPr lang="en-US" sz="2800" dirty="0" smtClean="0"/>
              <a:t>Ask about creating special events!</a:t>
            </a:r>
          </a:p>
          <a:p>
            <a:pPr algn="ctr"/>
            <a:r>
              <a:rPr lang="en-US" sz="2800" dirty="0" smtClean="0"/>
              <a:t>*There are always at least 2 people per shift.</a:t>
            </a:r>
          </a:p>
          <a:p>
            <a:pPr algn="ctr"/>
            <a:endParaRPr lang="en-US" sz="28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42487511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Purposeful Overlap</a:t>
            </a:r>
            <a:endParaRPr lang="en-US" dirty="0"/>
          </a:p>
        </p:txBody>
      </p:sp>
      <p:sp>
        <p:nvSpPr>
          <p:cNvPr id="3" name="TextBox 2"/>
          <p:cNvSpPr txBox="1"/>
          <p:nvPr/>
        </p:nvSpPr>
        <p:spPr>
          <a:xfrm>
            <a:off x="228600" y="1828800"/>
            <a:ext cx="8382000" cy="3785652"/>
          </a:xfrm>
          <a:prstGeom prst="rect">
            <a:avLst/>
          </a:prstGeom>
          <a:noFill/>
        </p:spPr>
        <p:txBody>
          <a:bodyPr wrap="square" rtlCol="0">
            <a:spAutoFit/>
          </a:bodyPr>
          <a:lstStyle/>
          <a:p>
            <a:r>
              <a:rPr lang="en-US" sz="2000" dirty="0" smtClean="0"/>
              <a:t>Greeters and Hosts are purposefully scheduled to have a 30 minute overlap. </a:t>
            </a:r>
            <a:endParaRPr lang="en-US" sz="2000" dirty="0"/>
          </a:p>
          <a:p>
            <a:r>
              <a:rPr lang="en-US" sz="2000" dirty="0" smtClean="0"/>
              <a:t>This allows for greeters to update the hosts. Please do! This is SUPER helpful. </a:t>
            </a:r>
          </a:p>
          <a:p>
            <a:endParaRPr lang="en-US" sz="2000" dirty="0"/>
          </a:p>
          <a:p>
            <a:r>
              <a:rPr lang="en-US" sz="2000" dirty="0" smtClean="0"/>
              <a:t>It also allows for someone to run 5 minutes late due to traffic or a late meeting. </a:t>
            </a:r>
          </a:p>
          <a:p>
            <a:endParaRPr lang="en-US" sz="2000" dirty="0"/>
          </a:p>
          <a:p>
            <a:r>
              <a:rPr lang="en-US" sz="2000" dirty="0" smtClean="0"/>
              <a:t>Please do not leave until there are 2 people to relieve you! *If you’re hosting, make sure you check in with morning staff before you leave. </a:t>
            </a:r>
          </a:p>
          <a:p>
            <a:endParaRPr lang="en-US" sz="2000" dirty="0" smtClean="0"/>
          </a:p>
          <a:p>
            <a:r>
              <a:rPr lang="en-US" sz="2000" dirty="0" smtClean="0"/>
              <a:t>When greeters arrive to shelter they will be relieving staff. Staff will update the greeters with what’s been happening, if we have shelter space, and any other important updates that will make the shift as smooth as possible. </a:t>
            </a:r>
            <a:endParaRPr lang="en-US" sz="2000" dirty="0"/>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1744774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868362"/>
          </a:xfrm>
        </p:spPr>
        <p:txBody>
          <a:bodyPr/>
          <a:lstStyle/>
          <a:p>
            <a:r>
              <a:rPr lang="en-US" dirty="0" smtClean="0"/>
              <a:t>Family Support Center Programs </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
        <p:nvSpPr>
          <p:cNvPr id="4" name="TextBox 3"/>
          <p:cNvSpPr txBox="1"/>
          <p:nvPr/>
        </p:nvSpPr>
        <p:spPr>
          <a:xfrm>
            <a:off x="304800" y="990600"/>
            <a:ext cx="8534400" cy="4801314"/>
          </a:xfrm>
          <a:prstGeom prst="rect">
            <a:avLst/>
          </a:prstGeom>
          <a:noFill/>
        </p:spPr>
        <p:txBody>
          <a:bodyPr wrap="square" rtlCol="0">
            <a:spAutoFit/>
          </a:bodyPr>
          <a:lstStyle/>
          <a:p>
            <a:r>
              <a:rPr lang="en-US" dirty="0"/>
              <a:t>FSC has been </a:t>
            </a:r>
            <a:r>
              <a:rPr lang="en-US" dirty="0" smtClean="0"/>
              <a:t>in our community since </a:t>
            </a:r>
            <a:r>
              <a:rPr lang="en-US" dirty="0"/>
              <a:t>1992. Our mission is </a:t>
            </a:r>
            <a:r>
              <a:rPr lang="en-US" i="1" dirty="0"/>
              <a:t>Working Together to Strengthen ALL Families</a:t>
            </a:r>
            <a:r>
              <a:rPr lang="en-US" dirty="0"/>
              <a:t>. </a:t>
            </a:r>
            <a:endParaRPr lang="en-US" dirty="0" smtClean="0"/>
          </a:p>
          <a:p>
            <a:endParaRPr lang="en-US" dirty="0"/>
          </a:p>
          <a:p>
            <a:r>
              <a:rPr lang="en-US" b="1" dirty="0" smtClean="0"/>
              <a:t>We offer a variety of programs and services to families in our community including: </a:t>
            </a:r>
          </a:p>
          <a:p>
            <a:endParaRPr lang="en-US" b="1" dirty="0" smtClean="0"/>
          </a:p>
          <a:p>
            <a:r>
              <a:rPr lang="en-US" b="1" dirty="0" smtClean="0"/>
              <a:t>Parent </a:t>
            </a:r>
            <a:r>
              <a:rPr lang="en-US" b="1" dirty="0"/>
              <a:t>&amp; Child Education</a:t>
            </a:r>
            <a:r>
              <a:rPr lang="en-US" dirty="0"/>
              <a:t> providing free evidence based parent education classes, community cafés, family engagement activities, early learning, and on-site childcare for workshops and support groups</a:t>
            </a:r>
            <a:r>
              <a:rPr lang="en-US" dirty="0" smtClean="0"/>
              <a:t>.</a:t>
            </a:r>
          </a:p>
          <a:p>
            <a:endParaRPr lang="en-US" dirty="0"/>
          </a:p>
          <a:p>
            <a:r>
              <a:rPr lang="en-US" dirty="0" smtClean="0"/>
              <a:t> </a:t>
            </a:r>
            <a:r>
              <a:rPr lang="en-US" b="1" dirty="0"/>
              <a:t>Homeless Family Services / Pear Blossom Place</a:t>
            </a:r>
            <a:r>
              <a:rPr lang="en-US" dirty="0"/>
              <a:t>, is the coordinated entry point for ALL homeless families with children in Thurston County, offering the largest 24 hour emergency homeless family shelter in Thurston County, in addition to 7 permanent affordable housing units, and rapid re-housing. </a:t>
            </a:r>
            <a:endParaRPr lang="en-US" dirty="0" smtClean="0"/>
          </a:p>
          <a:p>
            <a:endParaRPr lang="en-US" b="1" dirty="0"/>
          </a:p>
          <a:p>
            <a:r>
              <a:rPr lang="en-US" b="1" dirty="0" smtClean="0"/>
              <a:t>Family </a:t>
            </a:r>
            <a:r>
              <a:rPr lang="en-US" b="1" dirty="0"/>
              <a:t>Resource Services</a:t>
            </a:r>
            <a:r>
              <a:rPr lang="en-US" dirty="0"/>
              <a:t> provides families with access to basic needs including clothing, food, shelter, healthcare, holiday assistance, transportation, diapers, and a kiosk connecting families to mainstream social services </a:t>
            </a:r>
            <a:r>
              <a:rPr lang="en-US" dirty="0" smtClean="0"/>
              <a:t>benefits</a:t>
            </a:r>
            <a:endParaRPr lang="en-US" dirty="0"/>
          </a:p>
        </p:txBody>
      </p:sp>
    </p:spTree>
    <p:extLst>
      <p:ext uri="{BB962C8B-B14F-4D97-AF65-F5344CB8AC3E}">
        <p14:creationId xmlns:p14="http://schemas.microsoft.com/office/powerpoint/2010/main" val="89524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Enrichment activities/events</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
        <p:nvSpPr>
          <p:cNvPr id="4" name="TextBox 3"/>
          <p:cNvSpPr txBox="1"/>
          <p:nvPr/>
        </p:nvSpPr>
        <p:spPr>
          <a:xfrm>
            <a:off x="457200" y="1371600"/>
            <a:ext cx="8382000" cy="4801314"/>
          </a:xfrm>
          <a:prstGeom prst="rect">
            <a:avLst/>
          </a:prstGeom>
          <a:noFill/>
        </p:spPr>
        <p:txBody>
          <a:bodyPr wrap="square" rtlCol="0">
            <a:spAutoFit/>
          </a:bodyPr>
          <a:lstStyle/>
          <a:p>
            <a:r>
              <a:rPr lang="en-US" dirty="0" smtClean="0"/>
              <a:t>*We LOVE when people want to come read with the kids, do an art project, lead a cooking class, offer additional resources to help families…the space and possibilities are open!</a:t>
            </a:r>
          </a:p>
          <a:p>
            <a:endParaRPr lang="en-US" dirty="0"/>
          </a:p>
          <a:p>
            <a:r>
              <a:rPr lang="en-US" dirty="0" smtClean="0"/>
              <a:t>*If families don’t attend your event, it is nothing personal. Families at shelter have a lot going on, and sometimes have to balance activities, priorities, and deadlines. </a:t>
            </a:r>
          </a:p>
          <a:p>
            <a:endParaRPr lang="en-US" dirty="0"/>
          </a:p>
          <a:p>
            <a:r>
              <a:rPr lang="en-US" dirty="0" smtClean="0"/>
              <a:t>*Please keep coming, and don’t be discouraged! We want your talents and gifts, and appreciate it so much! We know the kids do too…even if one child shows, they are worth that quality time and energy! THANK YOU!</a:t>
            </a:r>
          </a:p>
          <a:p>
            <a:endParaRPr lang="en-US" dirty="0"/>
          </a:p>
          <a:p>
            <a:r>
              <a:rPr lang="en-US" dirty="0" smtClean="0"/>
              <a:t>*Please give me advanced notice when you want to start something up, plan an event etc. so we have time to let families know, and see what we can fit into the schedule. </a:t>
            </a:r>
          </a:p>
          <a:p>
            <a:endParaRPr lang="en-US" dirty="0"/>
          </a:p>
          <a:p>
            <a:r>
              <a:rPr lang="en-US" dirty="0" smtClean="0"/>
              <a:t>*Think about supplies- what do you need? We will do our best to accommodate what you need with what we have at our office and can put a call </a:t>
            </a:r>
          </a:p>
          <a:p>
            <a:r>
              <a:rPr lang="en-US" dirty="0" smtClean="0"/>
              <a:t>out for donations! </a:t>
            </a:r>
            <a:endParaRPr lang="en-US" dirty="0"/>
          </a:p>
        </p:txBody>
      </p:sp>
    </p:spTree>
    <p:extLst>
      <p:ext uri="{BB962C8B-B14F-4D97-AF65-F5344CB8AC3E}">
        <p14:creationId xmlns:p14="http://schemas.microsoft.com/office/powerpoint/2010/main" val="150878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Calling Out</a:t>
            </a:r>
            <a:endParaRPr lang="en-US" dirty="0"/>
          </a:p>
        </p:txBody>
      </p:sp>
      <p:sp>
        <p:nvSpPr>
          <p:cNvPr id="3" name="TextBox 2"/>
          <p:cNvSpPr txBox="1"/>
          <p:nvPr/>
        </p:nvSpPr>
        <p:spPr>
          <a:xfrm>
            <a:off x="219740" y="990600"/>
            <a:ext cx="8610600" cy="4708981"/>
          </a:xfrm>
          <a:prstGeom prst="rect">
            <a:avLst/>
          </a:prstGeom>
          <a:noFill/>
        </p:spPr>
        <p:txBody>
          <a:bodyPr wrap="square" rtlCol="0">
            <a:spAutoFit/>
          </a:bodyPr>
          <a:lstStyle/>
          <a:p>
            <a:r>
              <a:rPr lang="en-US" sz="2000" dirty="0" smtClean="0"/>
              <a:t>Sick? Stay home! The earlier we know, the better! </a:t>
            </a:r>
          </a:p>
          <a:p>
            <a:endParaRPr lang="en-US" sz="2000" dirty="0"/>
          </a:p>
          <a:p>
            <a:r>
              <a:rPr lang="en-US" sz="2000" dirty="0" smtClean="0"/>
              <a:t>Monday-Friday email Katherine ASAP that you’ll be out. If I do not respond within one hour, call shelter directly: 360-628-7343 </a:t>
            </a:r>
            <a:r>
              <a:rPr lang="en-US" sz="2000" dirty="0" err="1" smtClean="0"/>
              <a:t>ext</a:t>
            </a:r>
            <a:r>
              <a:rPr lang="en-US" sz="2000" dirty="0" smtClean="0"/>
              <a:t> 1</a:t>
            </a:r>
          </a:p>
          <a:p>
            <a:endParaRPr lang="en-US" sz="2000" dirty="0"/>
          </a:p>
          <a:p>
            <a:r>
              <a:rPr lang="en-US" sz="2000" dirty="0" smtClean="0"/>
              <a:t>Weekend? Holiday? After 5pm? Call the shelter, let them know!</a:t>
            </a:r>
          </a:p>
          <a:p>
            <a:endParaRPr lang="en-US" sz="2000" dirty="0"/>
          </a:p>
          <a:p>
            <a:r>
              <a:rPr lang="en-US" sz="2000" dirty="0"/>
              <a:t>I</a:t>
            </a:r>
            <a:r>
              <a:rPr lang="en-US" sz="2000" dirty="0" smtClean="0"/>
              <a:t> do not check my messages after 5pm or on the weekends. </a:t>
            </a:r>
          </a:p>
          <a:p>
            <a:endParaRPr lang="en-US" sz="2000" dirty="0"/>
          </a:p>
          <a:p>
            <a:r>
              <a:rPr lang="en-US" sz="2000" dirty="0" smtClean="0"/>
              <a:t>If you’re a regular host and you know you can’t make a shift in two weeks, email me and I’ll take you off the calendar. Not a problem. </a:t>
            </a:r>
          </a:p>
          <a:p>
            <a:endParaRPr lang="en-US" sz="2000" dirty="0"/>
          </a:p>
          <a:p>
            <a:r>
              <a:rPr lang="en-US" sz="2000" dirty="0" smtClean="0"/>
              <a:t>If you are at shelter and someone calls out, notify backup staff immediately so they can assist in finding coverage.</a:t>
            </a:r>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3865655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use the </a:t>
            </a:r>
            <a:r>
              <a:rPr lang="en-US" dirty="0" err="1" smtClean="0"/>
              <a:t>Volgistics</a:t>
            </a:r>
            <a:r>
              <a:rPr lang="en-US" dirty="0" smtClean="0"/>
              <a:t> Login Portal</a:t>
            </a:r>
            <a:endParaRPr lang="en-US" dirty="0"/>
          </a:p>
        </p:txBody>
      </p:sp>
      <p:pic>
        <p:nvPicPr>
          <p:cNvPr id="3"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l="20629" t="18858" r="20869" b="25162"/>
          <a:stretch/>
        </p:blipFill>
        <p:spPr bwMode="auto">
          <a:xfrm>
            <a:off x="762000" y="2533323"/>
            <a:ext cx="7086600" cy="3812345"/>
          </a:xfrm>
          <a:prstGeom prst="rect">
            <a:avLst/>
          </a:prstGeom>
          <a:noFill/>
          <a:ln w="9525">
            <a:solidFill>
              <a:schemeClr val="tx1">
                <a:lumMod val="50000"/>
                <a:lumOff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285008" y="1219200"/>
            <a:ext cx="8534400" cy="1477328"/>
          </a:xfrm>
          <a:prstGeom prst="rect">
            <a:avLst/>
          </a:prstGeom>
          <a:noFill/>
        </p:spPr>
        <p:txBody>
          <a:bodyPr wrap="square" rtlCol="0">
            <a:spAutoFit/>
          </a:bodyPr>
          <a:lstStyle/>
          <a:p>
            <a:pPr algn="ctr"/>
            <a:r>
              <a:rPr lang="en-US" dirty="0" smtClean="0"/>
              <a:t>Following this training, I will complete your background checks, grant you access to the portal if everything clears, then send everyone a “congratulations” email with detailed instructions with a temporary password. </a:t>
            </a:r>
            <a:r>
              <a:rPr lang="en-US" dirty="0" smtClean="0">
                <a:solidFill>
                  <a:srgbClr val="FF0000"/>
                </a:solidFill>
              </a:rPr>
              <a:t>https</a:t>
            </a:r>
            <a:r>
              <a:rPr lang="en-US" dirty="0">
                <a:solidFill>
                  <a:srgbClr val="FF0000"/>
                </a:solidFill>
              </a:rPr>
              <a:t>://www.volgistics.com/ex/portal.dll/?from=189830</a:t>
            </a:r>
          </a:p>
          <a:p>
            <a:endParaRPr lang="en-US" dirty="0"/>
          </a:p>
        </p:txBody>
      </p:sp>
    </p:spTree>
    <p:extLst>
      <p:ext uri="{BB962C8B-B14F-4D97-AF65-F5344CB8AC3E}">
        <p14:creationId xmlns:p14="http://schemas.microsoft.com/office/powerpoint/2010/main" val="2210014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Signing Up for Shifts</a:t>
            </a:r>
            <a:endParaRPr lang="en-US" dirty="0"/>
          </a:p>
        </p:txBody>
      </p:sp>
      <p:sp>
        <p:nvSpPr>
          <p:cNvPr id="3" name="TextBox 2"/>
          <p:cNvSpPr txBox="1"/>
          <p:nvPr/>
        </p:nvSpPr>
        <p:spPr>
          <a:xfrm>
            <a:off x="304800" y="1389413"/>
            <a:ext cx="8763000" cy="2554545"/>
          </a:xfrm>
          <a:prstGeom prst="rect">
            <a:avLst/>
          </a:prstGeom>
          <a:noFill/>
        </p:spPr>
        <p:txBody>
          <a:bodyPr wrap="square" rtlCol="0">
            <a:spAutoFit/>
          </a:bodyPr>
          <a:lstStyle/>
          <a:p>
            <a:r>
              <a:rPr lang="en-US" sz="2000" dirty="0"/>
              <a:t>I</a:t>
            </a:r>
            <a:r>
              <a:rPr lang="en-US" sz="2000" dirty="0" smtClean="0"/>
              <a:t> send a weekly email with important updates and openings. Feel free to respond to that email to sign up for shifts. You can also view open shifts in the </a:t>
            </a:r>
            <a:r>
              <a:rPr lang="en-US" sz="2000" dirty="0" err="1" smtClean="0"/>
              <a:t>Volgistics</a:t>
            </a:r>
            <a:r>
              <a:rPr lang="en-US" sz="2000" dirty="0" smtClean="0"/>
              <a:t> Login Portal anytime from your personal computer, which will look like this</a:t>
            </a:r>
            <a:r>
              <a:rPr lang="en-US" sz="2000" dirty="0"/>
              <a:t>:</a:t>
            </a:r>
          </a:p>
          <a:p>
            <a:endParaRPr lang="en-US" sz="2000" dirty="0" smtClean="0"/>
          </a:p>
          <a:p>
            <a:endParaRPr lang="en-US" sz="2000" dirty="0"/>
          </a:p>
          <a:p>
            <a:endParaRPr lang="en-US" sz="2000" dirty="0" smtClean="0"/>
          </a:p>
          <a:p>
            <a:endParaRPr lang="en-US" sz="2000" dirty="0"/>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3037" y="5528417"/>
            <a:ext cx="1393803" cy="795383"/>
          </a:xfrm>
          <a:prstGeom prst="rect">
            <a:avLst/>
          </a:prstGeom>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0353" t="14015" r="21508" b="14258"/>
          <a:stretch/>
        </p:blipFill>
        <p:spPr bwMode="auto">
          <a:xfrm>
            <a:off x="1371600" y="2443935"/>
            <a:ext cx="6081437" cy="4218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46926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Signing up for shifts </a:t>
            </a:r>
            <a:r>
              <a:rPr lang="en-US" dirty="0" err="1" smtClean="0"/>
              <a:t>con’t</a:t>
            </a:r>
            <a:r>
              <a:rPr lang="en-US" dirty="0" smtClean="0"/>
              <a:t>…</a:t>
            </a:r>
            <a:endParaRPr lang="en-US" dirty="0"/>
          </a:p>
        </p:txBody>
      </p:sp>
      <p:sp>
        <p:nvSpPr>
          <p:cNvPr id="3" name="TextBox 2"/>
          <p:cNvSpPr txBox="1"/>
          <p:nvPr/>
        </p:nvSpPr>
        <p:spPr>
          <a:xfrm>
            <a:off x="533400" y="1371600"/>
            <a:ext cx="8382000" cy="1200329"/>
          </a:xfrm>
          <a:prstGeom prst="rect">
            <a:avLst/>
          </a:prstGeom>
          <a:noFill/>
        </p:spPr>
        <p:txBody>
          <a:bodyPr wrap="square" rtlCol="0">
            <a:spAutoFit/>
          </a:bodyPr>
          <a:lstStyle/>
          <a:p>
            <a:r>
              <a:rPr lang="en-US" b="1" dirty="0" smtClean="0"/>
              <a:t>For self-scheduling</a:t>
            </a:r>
            <a:r>
              <a:rPr lang="en-US" dirty="0" smtClean="0"/>
              <a:t>; </a:t>
            </a:r>
            <a:endParaRPr lang="en-US" dirty="0"/>
          </a:p>
          <a:p>
            <a:r>
              <a:rPr lang="en-US" dirty="0" smtClean="0"/>
              <a:t>*Click on the icon that says “Help Wanted” to view details</a:t>
            </a:r>
          </a:p>
          <a:p>
            <a:r>
              <a:rPr lang="en-US" dirty="0" smtClean="0"/>
              <a:t>*It will say specifically “We need 2 greeters” or “we need 1 host” etc…</a:t>
            </a:r>
          </a:p>
          <a:p>
            <a:r>
              <a:rPr lang="en-US" dirty="0" smtClean="0"/>
              <a:t>*Click “Schedule Me” to sign up for the shift</a:t>
            </a:r>
            <a:endParaRPr lang="en-US"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8984" t="9537" r="20504" b="16721"/>
          <a:stretch/>
        </p:blipFill>
        <p:spPr bwMode="auto">
          <a:xfrm>
            <a:off x="1524000" y="2848928"/>
            <a:ext cx="5715000" cy="3813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3036" y="5890803"/>
            <a:ext cx="1393803" cy="795383"/>
          </a:xfrm>
          <a:prstGeom prst="rect">
            <a:avLst/>
          </a:prstGeom>
        </p:spPr>
      </p:pic>
    </p:spTree>
    <p:extLst>
      <p:ext uri="{BB962C8B-B14F-4D97-AF65-F5344CB8AC3E}">
        <p14:creationId xmlns:p14="http://schemas.microsoft.com/office/powerpoint/2010/main" val="2032391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Signing up for shifts </a:t>
            </a:r>
            <a:r>
              <a:rPr lang="en-US" dirty="0" err="1"/>
              <a:t>con’t</a:t>
            </a:r>
            <a:r>
              <a:rPr lang="en-US" dirty="0"/>
              <a:t>…</a:t>
            </a:r>
          </a:p>
        </p:txBody>
      </p:sp>
      <p:sp>
        <p:nvSpPr>
          <p:cNvPr id="3" name="TextBox 2"/>
          <p:cNvSpPr txBox="1"/>
          <p:nvPr/>
        </p:nvSpPr>
        <p:spPr>
          <a:xfrm>
            <a:off x="533400" y="1219200"/>
            <a:ext cx="8153400" cy="1200329"/>
          </a:xfrm>
          <a:prstGeom prst="rect">
            <a:avLst/>
          </a:prstGeom>
          <a:noFill/>
        </p:spPr>
        <p:txBody>
          <a:bodyPr wrap="square" rtlCol="0">
            <a:spAutoFit/>
          </a:bodyPr>
          <a:lstStyle/>
          <a:p>
            <a:r>
              <a:rPr lang="en-US" dirty="0" smtClean="0"/>
              <a:t>*It will ask you to confirm by clicking yes or no. Be sure you do this, it won’t save!</a:t>
            </a:r>
          </a:p>
          <a:p>
            <a:r>
              <a:rPr lang="en-US" dirty="0" smtClean="0"/>
              <a:t>*Click “yes” and it will take you to the confirmation page. Click “no” and it won’t save you for that date.</a:t>
            </a:r>
          </a:p>
          <a:p>
            <a:r>
              <a:rPr lang="en-US" dirty="0" smtClean="0"/>
              <a:t>*The day before your shift, you will receive an automatic reminder to your email.</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627" t="64124" r="52175" b="6980"/>
          <a:stretch/>
        </p:blipFill>
        <p:spPr bwMode="auto">
          <a:xfrm>
            <a:off x="533401" y="2514600"/>
            <a:ext cx="2819399" cy="1684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1722" t="51840" r="49345" b="17356"/>
          <a:stretch/>
        </p:blipFill>
        <p:spPr bwMode="auto">
          <a:xfrm>
            <a:off x="5334000" y="2514601"/>
            <a:ext cx="3040578" cy="1820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6106" t="23012" r="21964" b="32467"/>
          <a:stretch/>
        </p:blipFill>
        <p:spPr bwMode="auto">
          <a:xfrm>
            <a:off x="1295400" y="4334632"/>
            <a:ext cx="6160325" cy="2489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3800" y="5926108"/>
            <a:ext cx="1393803" cy="795383"/>
          </a:xfrm>
          <a:prstGeom prst="rect">
            <a:avLst/>
          </a:prstGeom>
        </p:spPr>
      </p:pic>
    </p:spTree>
    <p:extLst>
      <p:ext uri="{BB962C8B-B14F-4D97-AF65-F5344CB8AC3E}">
        <p14:creationId xmlns:p14="http://schemas.microsoft.com/office/powerpoint/2010/main" val="1143717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Cancel a shift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800" y="5926108"/>
            <a:ext cx="1393803" cy="795383"/>
          </a:xfrm>
          <a:prstGeom prst="rect">
            <a:avLst/>
          </a:prstGeom>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992" t="60538" r="22146" b="18088"/>
          <a:stretch/>
        </p:blipFill>
        <p:spPr bwMode="auto">
          <a:xfrm>
            <a:off x="762000" y="4114800"/>
            <a:ext cx="7398328" cy="1563584"/>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762000" y="1295400"/>
            <a:ext cx="7924800" cy="2308324"/>
          </a:xfrm>
          <a:prstGeom prst="rect">
            <a:avLst/>
          </a:prstGeom>
          <a:noFill/>
        </p:spPr>
        <p:txBody>
          <a:bodyPr wrap="square" rtlCol="0">
            <a:spAutoFit/>
          </a:bodyPr>
          <a:lstStyle/>
          <a:p>
            <a:r>
              <a:rPr lang="en-US" dirty="0" smtClean="0"/>
              <a:t>*Click on the date of the shift you need to cancel</a:t>
            </a:r>
          </a:p>
          <a:p>
            <a:r>
              <a:rPr lang="en-US" dirty="0" smtClean="0"/>
              <a:t>*Click on the green tab that says “Remove Me” </a:t>
            </a:r>
          </a:p>
          <a:p>
            <a:r>
              <a:rPr lang="en-US" dirty="0" smtClean="0"/>
              <a:t>*It will automatically remove you, and send me an alert message, so I have time to find someone to replace you.</a:t>
            </a:r>
          </a:p>
          <a:p>
            <a:r>
              <a:rPr lang="en-US" dirty="0" smtClean="0"/>
              <a:t>*If it’s less than 24hrs before your shift, the system will not allow you to remove yourself. you must contact me by phone or email and I can cancel it for you.</a:t>
            </a:r>
          </a:p>
          <a:p>
            <a:r>
              <a:rPr lang="en-US" dirty="0" smtClean="0"/>
              <a:t>*If you can’t get ahold of me within an hour, call the shelter directly and let them know: 360-628-7343 x 1</a:t>
            </a:r>
            <a:endParaRPr lang="en-US" dirty="0"/>
          </a:p>
        </p:txBody>
      </p:sp>
    </p:spTree>
    <p:extLst>
      <p:ext uri="{BB962C8B-B14F-4D97-AF65-F5344CB8AC3E}">
        <p14:creationId xmlns:p14="http://schemas.microsoft.com/office/powerpoint/2010/main" val="17095983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Volgistics</a:t>
            </a:r>
            <a:r>
              <a:rPr lang="en-US" dirty="0" smtClean="0"/>
              <a:t>- keep it current!</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988" t="20563" r="44538" b="14164"/>
          <a:stretch/>
        </p:blipFill>
        <p:spPr bwMode="auto">
          <a:xfrm>
            <a:off x="609600" y="1447800"/>
            <a:ext cx="4615543" cy="4774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5926108"/>
            <a:ext cx="1393803" cy="795383"/>
          </a:xfrm>
          <a:prstGeom prst="rect">
            <a:avLst/>
          </a:prstGeom>
        </p:spPr>
      </p:pic>
      <p:sp>
        <p:nvSpPr>
          <p:cNvPr id="3" name="TextBox 2"/>
          <p:cNvSpPr txBox="1"/>
          <p:nvPr/>
        </p:nvSpPr>
        <p:spPr>
          <a:xfrm>
            <a:off x="5562600" y="2133600"/>
            <a:ext cx="3276600" cy="3139321"/>
          </a:xfrm>
          <a:prstGeom prst="rect">
            <a:avLst/>
          </a:prstGeom>
          <a:noFill/>
        </p:spPr>
        <p:txBody>
          <a:bodyPr wrap="square" rtlCol="0">
            <a:spAutoFit/>
          </a:bodyPr>
          <a:lstStyle/>
          <a:p>
            <a:r>
              <a:rPr lang="en-US" dirty="0" smtClean="0"/>
              <a:t>*Click on the “My Profile” tab in your portal, and you can do any of the following; </a:t>
            </a:r>
          </a:p>
          <a:p>
            <a:endParaRPr lang="en-US" dirty="0"/>
          </a:p>
          <a:p>
            <a:r>
              <a:rPr lang="en-US" dirty="0" smtClean="0"/>
              <a:t>Update your address</a:t>
            </a:r>
          </a:p>
          <a:p>
            <a:r>
              <a:rPr lang="en-US" dirty="0" smtClean="0"/>
              <a:t>Include a profile picture</a:t>
            </a:r>
          </a:p>
          <a:p>
            <a:r>
              <a:rPr lang="en-US" dirty="0" smtClean="0"/>
              <a:t>Change your schedule availability</a:t>
            </a:r>
          </a:p>
          <a:p>
            <a:r>
              <a:rPr lang="en-US" dirty="0" smtClean="0"/>
              <a:t>Include new skills/interests</a:t>
            </a:r>
          </a:p>
          <a:p>
            <a:endParaRPr lang="en-US" dirty="0"/>
          </a:p>
          <a:p>
            <a:endParaRPr lang="en-US" dirty="0" smtClean="0"/>
          </a:p>
          <a:p>
            <a:r>
              <a:rPr lang="en-US" dirty="0" smtClean="0"/>
              <a:t>…and much more!</a:t>
            </a:r>
            <a:endParaRPr lang="en-US" dirty="0"/>
          </a:p>
        </p:txBody>
      </p:sp>
    </p:spTree>
    <p:extLst>
      <p:ext uri="{BB962C8B-B14F-4D97-AF65-F5344CB8AC3E}">
        <p14:creationId xmlns:p14="http://schemas.microsoft.com/office/powerpoint/2010/main" val="2248503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584" y="152400"/>
            <a:ext cx="8229600" cy="1143000"/>
          </a:xfrm>
        </p:spPr>
        <p:txBody>
          <a:bodyPr/>
          <a:lstStyle/>
          <a:p>
            <a:r>
              <a:rPr lang="en-US" dirty="0" smtClean="0"/>
              <a:t>Pronouns &amp; Respect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800" y="5926108"/>
            <a:ext cx="1393803" cy="795383"/>
          </a:xfrm>
          <a:prstGeom prst="rect">
            <a:avLst/>
          </a:prstGeom>
        </p:spPr>
      </p:pic>
      <p:sp>
        <p:nvSpPr>
          <p:cNvPr id="4" name="TextBox 3"/>
          <p:cNvSpPr txBox="1"/>
          <p:nvPr/>
        </p:nvSpPr>
        <p:spPr>
          <a:xfrm>
            <a:off x="874817" y="1295400"/>
            <a:ext cx="7848600" cy="2031325"/>
          </a:xfrm>
          <a:prstGeom prst="rect">
            <a:avLst/>
          </a:prstGeom>
          <a:noFill/>
        </p:spPr>
        <p:txBody>
          <a:bodyPr wrap="square" rtlCol="0">
            <a:spAutoFit/>
          </a:bodyPr>
          <a:lstStyle/>
          <a:p>
            <a:r>
              <a:rPr lang="en-US" dirty="0" smtClean="0"/>
              <a:t>*There is an option to select your identified gender in the volunteer portal; it is important to us that we are properly and respectfully addressing your preferred pronouns. You are not obligated to answer- we also respect your privacy. </a:t>
            </a:r>
          </a:p>
          <a:p>
            <a:endParaRPr lang="en-US" dirty="0"/>
          </a:p>
          <a:p>
            <a:r>
              <a:rPr lang="en-US" dirty="0" smtClean="0"/>
              <a:t>*We also respect that gender is a full spectrum; if you don’t see your specific gender or preferred pronoun, please let me know so I can include that! </a:t>
            </a:r>
          </a:p>
          <a:p>
            <a:endParaRPr lang="en-US" dirty="0" smtClean="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642" t="21872" r="21393" b="27232"/>
          <a:stretch/>
        </p:blipFill>
        <p:spPr bwMode="auto">
          <a:xfrm>
            <a:off x="1143000" y="3176191"/>
            <a:ext cx="5943600" cy="2934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7536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Volgistics</a:t>
            </a:r>
            <a:r>
              <a:rPr lang="en-US" dirty="0" smtClean="0"/>
              <a:t> is too confusing!!!”</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
        <p:nvSpPr>
          <p:cNvPr id="4" name="TextBox 3"/>
          <p:cNvSpPr txBox="1"/>
          <p:nvPr/>
        </p:nvSpPr>
        <p:spPr>
          <a:xfrm>
            <a:off x="685800" y="1371600"/>
            <a:ext cx="7696200" cy="4524315"/>
          </a:xfrm>
          <a:prstGeom prst="rect">
            <a:avLst/>
          </a:prstGeom>
          <a:noFill/>
        </p:spPr>
        <p:txBody>
          <a:bodyPr wrap="square" rtlCol="0">
            <a:spAutoFit/>
          </a:bodyPr>
          <a:lstStyle/>
          <a:p>
            <a:r>
              <a:rPr lang="en-US" dirty="0" smtClean="0"/>
              <a:t>*It takes time to get used to any new software…practice, and I assure you, it will make sense!</a:t>
            </a:r>
          </a:p>
          <a:p>
            <a:endParaRPr lang="en-US" dirty="0"/>
          </a:p>
          <a:p>
            <a:r>
              <a:rPr lang="en-US" dirty="0" smtClean="0"/>
              <a:t>*I still have the power to schedule you; if you reply the Monday emails or give me a call with your availability, I can schedule you into the calendar. </a:t>
            </a:r>
          </a:p>
          <a:p>
            <a:endParaRPr lang="en-US" dirty="0"/>
          </a:p>
          <a:p>
            <a:r>
              <a:rPr lang="en-US" dirty="0" smtClean="0"/>
              <a:t>*Feel free to drop by my office anytime, or ask me for a video tutorial from the website! I’m happy to help you. </a:t>
            </a:r>
            <a:r>
              <a:rPr lang="en-US" dirty="0" smtClean="0">
                <a:sym typeface="Wingdings" panose="05000000000000000000" pitchFamily="2" charset="2"/>
              </a:rPr>
              <a:t></a:t>
            </a:r>
          </a:p>
          <a:p>
            <a:endParaRPr lang="en-US" dirty="0">
              <a:sym typeface="Wingdings" panose="05000000000000000000" pitchFamily="2" charset="2"/>
            </a:endParaRPr>
          </a:p>
          <a:p>
            <a:r>
              <a:rPr lang="en-US" dirty="0" smtClean="0">
                <a:sym typeface="Wingdings" panose="05000000000000000000" pitchFamily="2" charset="2"/>
              </a:rPr>
              <a:t>One</a:t>
            </a:r>
            <a:r>
              <a:rPr lang="en-US" dirty="0">
                <a:sym typeface="Wingdings" panose="05000000000000000000" pitchFamily="2" charset="2"/>
              </a:rPr>
              <a:t> </a:t>
            </a:r>
            <a:r>
              <a:rPr lang="en-US" dirty="0" smtClean="0">
                <a:sym typeface="Wingdings" panose="05000000000000000000" pitchFamily="2" charset="2"/>
              </a:rPr>
              <a:t>other tip:</a:t>
            </a:r>
          </a:p>
          <a:p>
            <a:endParaRPr lang="en-US" dirty="0">
              <a:sym typeface="Wingdings" panose="05000000000000000000" pitchFamily="2" charset="2"/>
            </a:endParaRPr>
          </a:p>
          <a:p>
            <a:r>
              <a:rPr lang="en-US" dirty="0" smtClean="0">
                <a:sym typeface="Wingdings" panose="05000000000000000000" pitchFamily="2" charset="2"/>
              </a:rPr>
              <a:t>*If you forget your password, just hit the forgot password link on the login portal, and it will automatically generate a new temporary password for you. You will then have the option to change it. </a:t>
            </a:r>
          </a:p>
          <a:p>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16542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smtClean="0"/>
              <a:t>FSC Programs Continued</a:t>
            </a:r>
            <a:endParaRPr lang="en-US" dirty="0"/>
          </a:p>
        </p:txBody>
      </p:sp>
      <p:sp>
        <p:nvSpPr>
          <p:cNvPr id="3" name="Rectangle 2"/>
          <p:cNvSpPr/>
          <p:nvPr/>
        </p:nvSpPr>
        <p:spPr>
          <a:xfrm>
            <a:off x="270164" y="914400"/>
            <a:ext cx="8534400" cy="3970318"/>
          </a:xfrm>
          <a:prstGeom prst="rect">
            <a:avLst/>
          </a:prstGeom>
        </p:spPr>
        <p:txBody>
          <a:bodyPr wrap="square">
            <a:spAutoFit/>
          </a:bodyPr>
          <a:lstStyle/>
          <a:p>
            <a:r>
              <a:rPr lang="en-US" b="1" dirty="0" smtClean="0"/>
              <a:t>Thurston County Family </a:t>
            </a:r>
            <a:r>
              <a:rPr lang="en-US" b="1" dirty="0"/>
              <a:t>Justice Center</a:t>
            </a:r>
            <a:r>
              <a:rPr lang="en-US" dirty="0"/>
              <a:t> is the second of its kind in Washington State, providing best practice collaborative and collocated community based and criminal justice services to survivors of domestic violence, sexual assault, and human trafficking. </a:t>
            </a:r>
            <a:r>
              <a:rPr lang="en-US" dirty="0" smtClean="0"/>
              <a:t>This is in partnership with community agencies and the Thurston County Prosecuting Attorney, Clerk, and Sheriff’s Offices. </a:t>
            </a:r>
          </a:p>
          <a:p>
            <a:endParaRPr lang="en-US" b="1" dirty="0"/>
          </a:p>
          <a:p>
            <a:r>
              <a:rPr lang="en-US" b="1" dirty="0" smtClean="0"/>
              <a:t>Supervised </a:t>
            </a:r>
            <a:r>
              <a:rPr lang="en-US" b="1" dirty="0"/>
              <a:t>Visitation Foster Child Support</a:t>
            </a:r>
            <a:r>
              <a:rPr lang="en-US" dirty="0"/>
              <a:t> provides safe visitation, sibling visits, and transportation. </a:t>
            </a:r>
            <a:endParaRPr lang="en-US" dirty="0" smtClean="0"/>
          </a:p>
          <a:p>
            <a:endParaRPr lang="en-US" dirty="0"/>
          </a:p>
          <a:p>
            <a:r>
              <a:rPr lang="en-US" dirty="0" smtClean="0"/>
              <a:t>Our goal is to be a </a:t>
            </a:r>
            <a:r>
              <a:rPr lang="en-US" b="1" dirty="0" smtClean="0"/>
              <a:t>One Stop Shop </a:t>
            </a:r>
            <a:r>
              <a:rPr lang="en-US" dirty="0" smtClean="0"/>
              <a:t>for families, so they can access a variety of basic needs and support in one location. </a:t>
            </a:r>
          </a:p>
          <a:p>
            <a:endParaRPr lang="en-US" dirty="0"/>
          </a:p>
          <a:p>
            <a:r>
              <a:rPr lang="en-US" dirty="0" smtClean="0"/>
              <a:t>Our main office is located at 201 Capitol Way N in downtown. In that location we offer our services and supports to families.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9064" y="4884718"/>
            <a:ext cx="3276600" cy="1976530"/>
          </a:xfrm>
          <a:prstGeom prst="rect">
            <a:avLst/>
          </a:prstGeom>
        </p:spPr>
      </p:pic>
    </p:spTree>
    <p:extLst>
      <p:ext uri="{BB962C8B-B14F-4D97-AF65-F5344CB8AC3E}">
        <p14:creationId xmlns:p14="http://schemas.microsoft.com/office/powerpoint/2010/main" val="12014596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Shelter Website How-To</a:t>
            </a:r>
            <a:endParaRPr lang="en-US" dirty="0"/>
          </a:p>
        </p:txBody>
      </p:sp>
      <p:sp>
        <p:nvSpPr>
          <p:cNvPr id="3" name="TextBox 2"/>
          <p:cNvSpPr txBox="1"/>
          <p:nvPr/>
        </p:nvSpPr>
        <p:spPr>
          <a:xfrm>
            <a:off x="533400" y="1447800"/>
            <a:ext cx="8305800" cy="4247317"/>
          </a:xfrm>
          <a:prstGeom prst="rect">
            <a:avLst/>
          </a:prstGeom>
          <a:noFill/>
        </p:spPr>
        <p:txBody>
          <a:bodyPr wrap="square" rtlCol="0">
            <a:spAutoFit/>
          </a:bodyPr>
          <a:lstStyle/>
          <a:p>
            <a:r>
              <a:rPr lang="en-US" dirty="0"/>
              <a:t>s</a:t>
            </a:r>
            <a:r>
              <a:rPr lang="en-US" dirty="0" smtClean="0"/>
              <a:t>ites.google.com/site/</a:t>
            </a:r>
            <a:r>
              <a:rPr lang="en-US" dirty="0" err="1" smtClean="0"/>
              <a:t>fscshelter</a:t>
            </a:r>
            <a:endParaRPr lang="en-US" dirty="0" smtClean="0"/>
          </a:p>
          <a:p>
            <a:endParaRPr lang="en-US" dirty="0" smtClean="0"/>
          </a:p>
          <a:p>
            <a:r>
              <a:rPr lang="en-US" dirty="0" smtClean="0"/>
              <a:t>We create a “new page” for every day of the year, which tells the volunteers and staff who is “screened in” and approved to stay at shelter. </a:t>
            </a:r>
          </a:p>
          <a:p>
            <a:endParaRPr lang="en-US" dirty="0"/>
          </a:p>
          <a:p>
            <a:r>
              <a:rPr lang="en-US" dirty="0" smtClean="0"/>
              <a:t>This website is confidential, and </a:t>
            </a:r>
            <a:r>
              <a:rPr lang="en-US" b="1" dirty="0" smtClean="0"/>
              <a:t>will only be available at the front reception desk</a:t>
            </a:r>
            <a:r>
              <a:rPr lang="en-US" dirty="0" smtClean="0"/>
              <a:t>. The </a:t>
            </a:r>
            <a:r>
              <a:rPr lang="en-US" b="1" dirty="0" smtClean="0"/>
              <a:t>password for the intern login will be located by the computer</a:t>
            </a:r>
            <a:r>
              <a:rPr lang="en-US" dirty="0" smtClean="0"/>
              <a:t>- this is what you will use to login to the site!</a:t>
            </a:r>
          </a:p>
          <a:p>
            <a:endParaRPr lang="en-US" dirty="0"/>
          </a:p>
          <a:p>
            <a:r>
              <a:rPr lang="en-US" dirty="0" smtClean="0"/>
              <a:t>The website is your backbone- it tells you who you can let into shelter, how many people are staying at shelter, who you’re volunteering with, and what’s been happening. Comments are crucial! Please leave them! You’re our eyes and ears. </a:t>
            </a:r>
          </a:p>
          <a:p>
            <a:endParaRPr lang="en-US" dirty="0"/>
          </a:p>
          <a:p>
            <a:r>
              <a:rPr lang="en-US" dirty="0"/>
              <a:t>D</a:t>
            </a:r>
            <a:r>
              <a:rPr lang="en-US" dirty="0" smtClean="0"/>
              <a:t>o not show it to other guests or anyone else. If you have a copy of the guest list, please shred it after you’re finished with it.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7645676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Shelter Website How-To</a:t>
            </a:r>
            <a:endParaRPr lang="en-US" dirty="0"/>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457200" y="1300357"/>
            <a:ext cx="8199120" cy="5334000"/>
          </a:xfrm>
          <a:prstGeom prst="rect">
            <a:avLst/>
          </a:prstGeom>
        </p:spPr>
      </p:pic>
      <p:cxnSp>
        <p:nvCxnSpPr>
          <p:cNvPr id="4" name="Straight Arrow Connector 3"/>
          <p:cNvCxnSpPr/>
          <p:nvPr/>
        </p:nvCxnSpPr>
        <p:spPr>
          <a:xfrm flipH="1" flipV="1">
            <a:off x="1295400" y="2819401"/>
            <a:ext cx="1333500" cy="152399"/>
          </a:xfrm>
          <a:prstGeom prst="straightConnector1">
            <a:avLst/>
          </a:prstGeom>
          <a:ln>
            <a:solidFill>
              <a:srgbClr val="FFFF00"/>
            </a:solidFill>
            <a:tailEnd type="arrow"/>
          </a:ln>
        </p:spPr>
        <p:style>
          <a:lnRef idx="2">
            <a:schemeClr val="dk1"/>
          </a:lnRef>
          <a:fillRef idx="0">
            <a:schemeClr val="dk1"/>
          </a:fillRef>
          <a:effectRef idx="1">
            <a:schemeClr val="dk1"/>
          </a:effectRef>
          <a:fontRef idx="minor">
            <a:schemeClr val="tx1"/>
          </a:fontRef>
        </p:style>
      </p:cxnSp>
      <p:sp>
        <p:nvSpPr>
          <p:cNvPr id="5" name="Text Box 2"/>
          <p:cNvSpPr txBox="1">
            <a:spLocks noChangeArrowheads="1"/>
          </p:cNvSpPr>
          <p:nvPr/>
        </p:nvSpPr>
        <p:spPr bwMode="auto">
          <a:xfrm>
            <a:off x="2343150" y="2667000"/>
            <a:ext cx="2530930" cy="100488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400" dirty="0" smtClean="0">
                <a:effectLst/>
                <a:latin typeface="Calibri"/>
                <a:ea typeface="Calibri"/>
                <a:cs typeface="Times New Roman"/>
              </a:rPr>
              <a:t>To view the guest list for the day you’re volunteering, click on the day you’re looking for. </a:t>
            </a:r>
            <a:endParaRPr lang="en-US" sz="1400" dirty="0">
              <a:effectLst/>
              <a:latin typeface="Calibri"/>
              <a:ea typeface="Calibri"/>
              <a:cs typeface="Times New Roman"/>
            </a:endParaRPr>
          </a:p>
        </p:txBody>
      </p:sp>
      <p:cxnSp>
        <p:nvCxnSpPr>
          <p:cNvPr id="7" name="Straight Arrow Connector 6"/>
          <p:cNvCxnSpPr/>
          <p:nvPr/>
        </p:nvCxnSpPr>
        <p:spPr>
          <a:xfrm flipH="1">
            <a:off x="1676400" y="5791200"/>
            <a:ext cx="2133600" cy="1"/>
          </a:xfrm>
          <a:prstGeom prst="straightConnector1">
            <a:avLst/>
          </a:prstGeom>
          <a:ln>
            <a:solidFill>
              <a:srgbClr val="FFFF00"/>
            </a:solidFill>
            <a:tailEnd type="arrow"/>
          </a:ln>
        </p:spPr>
        <p:style>
          <a:lnRef idx="2">
            <a:schemeClr val="dk1"/>
          </a:lnRef>
          <a:fillRef idx="0">
            <a:schemeClr val="dk1"/>
          </a:fillRef>
          <a:effectRef idx="1">
            <a:schemeClr val="dk1"/>
          </a:effectRef>
          <a:fontRef idx="minor">
            <a:schemeClr val="tx1"/>
          </a:fontRef>
        </p:style>
      </p:cxnSp>
      <p:sp>
        <p:nvSpPr>
          <p:cNvPr id="9" name="Text Box 2"/>
          <p:cNvSpPr txBox="1">
            <a:spLocks noChangeArrowheads="1"/>
          </p:cNvSpPr>
          <p:nvPr/>
        </p:nvSpPr>
        <p:spPr bwMode="auto">
          <a:xfrm>
            <a:off x="2971800" y="5334001"/>
            <a:ext cx="3566705" cy="914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1400" dirty="0" smtClean="0">
                <a:effectLst/>
                <a:latin typeface="Calibri"/>
                <a:ea typeface="Calibri"/>
                <a:cs typeface="Times New Roman"/>
              </a:rPr>
              <a:t>To view the shift schedule and see what shifts are open, click here</a:t>
            </a:r>
            <a:endParaRPr lang="en-US" sz="1400" dirty="0">
              <a:effectLst/>
              <a:latin typeface="Calibri"/>
              <a:ea typeface="Calibri"/>
              <a:cs typeface="Times New Roman"/>
            </a:endParaRPr>
          </a:p>
        </p:txBody>
      </p:sp>
      <p:cxnSp>
        <p:nvCxnSpPr>
          <p:cNvPr id="13" name="Straight Arrow Connector 12"/>
          <p:cNvCxnSpPr/>
          <p:nvPr/>
        </p:nvCxnSpPr>
        <p:spPr>
          <a:xfrm flipH="1">
            <a:off x="1562100" y="4876800"/>
            <a:ext cx="2133600" cy="228601"/>
          </a:xfrm>
          <a:prstGeom prst="straightConnector1">
            <a:avLst/>
          </a:prstGeom>
          <a:ln>
            <a:solidFill>
              <a:srgbClr val="FFFF00"/>
            </a:solidFill>
            <a:tailEnd type="arrow"/>
          </a:ln>
        </p:spPr>
        <p:style>
          <a:lnRef idx="2">
            <a:schemeClr val="dk1"/>
          </a:lnRef>
          <a:fillRef idx="0">
            <a:schemeClr val="dk1"/>
          </a:fillRef>
          <a:effectRef idx="1">
            <a:schemeClr val="dk1"/>
          </a:effectRef>
          <a:fontRef idx="minor">
            <a:schemeClr val="tx1"/>
          </a:fontRef>
        </p:style>
      </p:cxnSp>
      <p:sp>
        <p:nvSpPr>
          <p:cNvPr id="12" name="Rectangle 11"/>
          <p:cNvSpPr/>
          <p:nvPr/>
        </p:nvSpPr>
        <p:spPr>
          <a:xfrm>
            <a:off x="2628899" y="4648200"/>
            <a:ext cx="4252505" cy="587853"/>
          </a:xfrm>
          <a:prstGeom prst="rect">
            <a:avLst/>
          </a:prstGeom>
          <a:solidFill>
            <a:schemeClr val="bg1"/>
          </a:solidFill>
        </p:spPr>
        <p:txBody>
          <a:bodyPr wrap="square">
            <a:spAutoFit/>
          </a:bodyPr>
          <a:lstStyle/>
          <a:p>
            <a:pPr algn="ctr">
              <a:lnSpc>
                <a:spcPct val="115000"/>
              </a:lnSpc>
              <a:spcAft>
                <a:spcPts val="1000"/>
              </a:spcAft>
            </a:pPr>
            <a:r>
              <a:rPr lang="en-US" sz="1400" dirty="0" smtClean="0">
                <a:ea typeface="Calibri"/>
                <a:cs typeface="Times New Roman"/>
              </a:rPr>
              <a:t>(</a:t>
            </a:r>
            <a:r>
              <a:rPr lang="en-US" sz="1400" dirty="0">
                <a:ea typeface="Calibri"/>
                <a:cs typeface="Times New Roman"/>
              </a:rPr>
              <a:t>This page is now called “Key Contact Info for Volunteers</a:t>
            </a:r>
            <a:r>
              <a:rPr lang="en-US" sz="1400" dirty="0" smtClean="0">
                <a:ea typeface="Calibri"/>
                <a:cs typeface="Times New Roman"/>
              </a:rPr>
              <a:t>”) It has just that! Key contact info! </a:t>
            </a:r>
            <a:endParaRPr lang="en-US" sz="1400" dirty="0">
              <a:ea typeface="Calibri"/>
              <a:cs typeface="Times New Roman"/>
            </a:endParaRPr>
          </a:p>
        </p:txBody>
      </p:sp>
    </p:spTree>
    <p:extLst>
      <p:ext uri="{BB962C8B-B14F-4D97-AF65-F5344CB8AC3E}">
        <p14:creationId xmlns:p14="http://schemas.microsoft.com/office/powerpoint/2010/main" val="462648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5 August Guest List &amp; Volunteer Notes (Family Support Shelter) - Google Chro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1050928"/>
            <a:ext cx="8958943" cy="4856457"/>
          </a:xfrm>
          <a:prstGeom prst="rect">
            <a:avLst/>
          </a:prstGeom>
        </p:spPr>
      </p:pic>
      <p:cxnSp>
        <p:nvCxnSpPr>
          <p:cNvPr id="6" name="Straight Arrow Connector 5"/>
          <p:cNvCxnSpPr/>
          <p:nvPr/>
        </p:nvCxnSpPr>
        <p:spPr>
          <a:xfrm flipH="1">
            <a:off x="3048000" y="2057400"/>
            <a:ext cx="1676400" cy="0"/>
          </a:xfrm>
          <a:prstGeom prst="straightConnector1">
            <a:avLst/>
          </a:prstGeom>
          <a:ln>
            <a:solidFill>
              <a:srgbClr val="FFFF00"/>
            </a:solidFill>
            <a:tailEnd type="arrow"/>
          </a:ln>
        </p:spPr>
        <p:style>
          <a:lnRef idx="3">
            <a:schemeClr val="accent6"/>
          </a:lnRef>
          <a:fillRef idx="0">
            <a:schemeClr val="accent6"/>
          </a:fillRef>
          <a:effectRef idx="2">
            <a:schemeClr val="accent6"/>
          </a:effectRef>
          <a:fontRef idx="minor">
            <a:schemeClr val="tx1"/>
          </a:fontRef>
        </p:style>
      </p:cxnSp>
      <p:sp>
        <p:nvSpPr>
          <p:cNvPr id="7" name="TextBox 6"/>
          <p:cNvSpPr txBox="1"/>
          <p:nvPr/>
        </p:nvSpPr>
        <p:spPr>
          <a:xfrm>
            <a:off x="4800600" y="1795790"/>
            <a:ext cx="3048000" cy="52322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smtClean="0">
                <a:solidFill>
                  <a:schemeClr val="tx1"/>
                </a:solidFill>
              </a:rPr>
              <a:t>This tells you who you’re volunteering with and their contact #. </a:t>
            </a:r>
            <a:endParaRPr lang="en-US" sz="1400" dirty="0">
              <a:solidFill>
                <a:schemeClr val="tx1"/>
              </a:solidFill>
            </a:endParaRPr>
          </a:p>
        </p:txBody>
      </p:sp>
      <p:cxnSp>
        <p:nvCxnSpPr>
          <p:cNvPr id="8" name="Straight Arrow Connector 7"/>
          <p:cNvCxnSpPr/>
          <p:nvPr/>
        </p:nvCxnSpPr>
        <p:spPr>
          <a:xfrm flipH="1">
            <a:off x="3048000" y="2743200"/>
            <a:ext cx="1676400" cy="0"/>
          </a:xfrm>
          <a:prstGeom prst="straightConnector1">
            <a:avLst/>
          </a:prstGeom>
          <a:ln>
            <a:solidFill>
              <a:srgbClr val="FFFF00"/>
            </a:solidFill>
            <a:tailEnd type="arrow"/>
          </a:ln>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4931228" y="2493534"/>
            <a:ext cx="3679371" cy="52322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smtClean="0">
                <a:solidFill>
                  <a:schemeClr val="tx1"/>
                </a:solidFill>
              </a:rPr>
              <a:t>We will include any updates here so you know of any changes or reminders. </a:t>
            </a:r>
            <a:endParaRPr lang="en-US" sz="1400" dirty="0">
              <a:solidFill>
                <a:schemeClr val="tx1"/>
              </a:solidFill>
            </a:endParaRPr>
          </a:p>
        </p:txBody>
      </p:sp>
      <p:sp>
        <p:nvSpPr>
          <p:cNvPr id="10" name="Rectangle 9"/>
          <p:cNvSpPr/>
          <p:nvPr/>
        </p:nvSpPr>
        <p:spPr>
          <a:xfrm>
            <a:off x="3048000" y="3402956"/>
            <a:ext cx="381000" cy="152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775857" y="3616398"/>
            <a:ext cx="381000" cy="762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775856" y="3844998"/>
            <a:ext cx="462643" cy="11740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03463" y="4049081"/>
            <a:ext cx="462643" cy="11740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197678" y="4318883"/>
            <a:ext cx="688522" cy="587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4529984"/>
            <a:ext cx="688522" cy="587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238500" y="4724400"/>
            <a:ext cx="688522" cy="152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73646" y="4898937"/>
            <a:ext cx="462643" cy="11740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762000" y="3787116"/>
            <a:ext cx="997038" cy="523929"/>
          </a:xfrm>
          <a:prstGeom prst="straightConnector1">
            <a:avLst/>
          </a:prstGeom>
          <a:ln>
            <a:solidFill>
              <a:srgbClr val="FFFF00"/>
            </a:solidFill>
            <a:tailEnd type="arrow"/>
          </a:ln>
        </p:spPr>
        <p:style>
          <a:lnRef idx="3">
            <a:schemeClr val="accent6"/>
          </a:lnRef>
          <a:fillRef idx="0">
            <a:schemeClr val="accent6"/>
          </a:fillRef>
          <a:effectRef idx="2">
            <a:schemeClr val="accent6"/>
          </a:effectRef>
          <a:fontRef idx="minor">
            <a:schemeClr val="tx1"/>
          </a:fontRef>
        </p:style>
      </p:cxnSp>
      <p:sp>
        <p:nvSpPr>
          <p:cNvPr id="21" name="TextBox 20"/>
          <p:cNvSpPr txBox="1"/>
          <p:nvPr/>
        </p:nvSpPr>
        <p:spPr>
          <a:xfrm>
            <a:off x="381000" y="4311045"/>
            <a:ext cx="1017579" cy="1015663"/>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tx1"/>
                </a:solidFill>
              </a:rPr>
              <a:t>Each room is listed w/ laundry day and residents. </a:t>
            </a:r>
            <a:endParaRPr lang="en-US" sz="1200" dirty="0">
              <a:solidFill>
                <a:schemeClr val="tx1"/>
              </a:solidFill>
            </a:endParaRPr>
          </a:p>
        </p:txBody>
      </p:sp>
      <p:cxnSp>
        <p:nvCxnSpPr>
          <p:cNvPr id="22" name="Straight Arrow Connector 21"/>
          <p:cNvCxnSpPr/>
          <p:nvPr/>
        </p:nvCxnSpPr>
        <p:spPr>
          <a:xfrm flipH="1" flipV="1">
            <a:off x="3153580" y="3984263"/>
            <a:ext cx="1027339" cy="907108"/>
          </a:xfrm>
          <a:prstGeom prst="straightConnector1">
            <a:avLst/>
          </a:prstGeom>
          <a:ln>
            <a:solidFill>
              <a:srgbClr val="FFFF00"/>
            </a:solidFill>
            <a:tailEnd type="arrow"/>
          </a:ln>
        </p:spPr>
        <p:style>
          <a:lnRef idx="3">
            <a:schemeClr val="accent6"/>
          </a:lnRef>
          <a:fillRef idx="0">
            <a:schemeClr val="accent6"/>
          </a:fillRef>
          <a:effectRef idx="2">
            <a:schemeClr val="accent6"/>
          </a:effectRef>
          <a:fontRef idx="minor">
            <a:schemeClr val="tx1"/>
          </a:fontRef>
        </p:style>
      </p:cxnSp>
      <p:sp>
        <p:nvSpPr>
          <p:cNvPr id="24" name="TextBox 23"/>
          <p:cNvSpPr txBox="1"/>
          <p:nvPr/>
        </p:nvSpPr>
        <p:spPr>
          <a:xfrm>
            <a:off x="2999723" y="4839226"/>
            <a:ext cx="1496077" cy="830997"/>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tx1"/>
                </a:solidFill>
              </a:rPr>
              <a:t>List of each resident. Adults first &amp; bold, kids below. &lt; 1yr not counted in census. </a:t>
            </a:r>
            <a:endParaRPr lang="en-US" sz="1200" dirty="0">
              <a:solidFill>
                <a:schemeClr val="tx1"/>
              </a:solidFill>
            </a:endParaRPr>
          </a:p>
        </p:txBody>
      </p:sp>
      <p:cxnSp>
        <p:nvCxnSpPr>
          <p:cNvPr id="25" name="Straight Arrow Connector 24"/>
          <p:cNvCxnSpPr/>
          <p:nvPr/>
        </p:nvCxnSpPr>
        <p:spPr>
          <a:xfrm flipH="1" flipV="1">
            <a:off x="4572000" y="4175760"/>
            <a:ext cx="1027339" cy="907108"/>
          </a:xfrm>
          <a:prstGeom prst="straightConnector1">
            <a:avLst/>
          </a:prstGeom>
          <a:ln>
            <a:solidFill>
              <a:srgbClr val="FFFF00"/>
            </a:solidFill>
            <a:tailEnd type="arrow"/>
          </a:ln>
        </p:spPr>
        <p:style>
          <a:lnRef idx="3">
            <a:schemeClr val="accent6"/>
          </a:lnRef>
          <a:fillRef idx="0">
            <a:schemeClr val="accent6"/>
          </a:fillRef>
          <a:effectRef idx="2">
            <a:schemeClr val="accent6"/>
          </a:effectRef>
          <a:fontRef idx="minor">
            <a:schemeClr val="tx1"/>
          </a:fontRef>
        </p:style>
      </p:cxnSp>
      <p:sp>
        <p:nvSpPr>
          <p:cNvPr id="26" name="TextBox 25"/>
          <p:cNvSpPr txBox="1"/>
          <p:nvPr/>
        </p:nvSpPr>
        <p:spPr>
          <a:xfrm>
            <a:off x="5181600" y="4911209"/>
            <a:ext cx="1496077" cy="646331"/>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tx1"/>
                </a:solidFill>
              </a:rPr>
              <a:t>Are we full? If not, we’ll say how many beds are available. </a:t>
            </a:r>
            <a:endParaRPr lang="en-US" sz="1200" dirty="0">
              <a:solidFill>
                <a:schemeClr val="tx1"/>
              </a:solidFill>
            </a:endParaRPr>
          </a:p>
        </p:txBody>
      </p:sp>
      <p:cxnSp>
        <p:nvCxnSpPr>
          <p:cNvPr id="27" name="Straight Arrow Connector 26"/>
          <p:cNvCxnSpPr/>
          <p:nvPr/>
        </p:nvCxnSpPr>
        <p:spPr>
          <a:xfrm flipH="1" flipV="1">
            <a:off x="6806694" y="3865329"/>
            <a:ext cx="1027339" cy="907108"/>
          </a:xfrm>
          <a:prstGeom prst="straightConnector1">
            <a:avLst/>
          </a:prstGeom>
          <a:ln>
            <a:solidFill>
              <a:srgbClr val="FFFF00"/>
            </a:solidFill>
            <a:tailEnd type="arrow"/>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7100561" y="4334364"/>
            <a:ext cx="1496077" cy="1015663"/>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tx1"/>
                </a:solidFill>
              </a:rPr>
              <a:t>Notes are helpful! We’ll leave you notes, and we love when you leave us notes! </a:t>
            </a:r>
            <a:endParaRPr lang="en-US" sz="1200" dirty="0">
              <a:solidFill>
                <a:schemeClr val="tx1"/>
              </a:solidFill>
            </a:endParaRPr>
          </a:p>
        </p:txBody>
      </p:sp>
      <p:cxnSp>
        <p:nvCxnSpPr>
          <p:cNvPr id="23" name="Straight Arrow Connector 22"/>
          <p:cNvCxnSpPr/>
          <p:nvPr/>
        </p:nvCxnSpPr>
        <p:spPr>
          <a:xfrm>
            <a:off x="263481" y="762000"/>
            <a:ext cx="997038" cy="1185501"/>
          </a:xfrm>
          <a:prstGeom prst="straightConnector1">
            <a:avLst/>
          </a:prstGeom>
          <a:ln>
            <a:solidFill>
              <a:srgbClr val="FFFF00"/>
            </a:solidFill>
            <a:tailEnd type="arrow"/>
          </a:ln>
        </p:spPr>
        <p:style>
          <a:lnRef idx="3">
            <a:schemeClr val="accent6"/>
          </a:lnRef>
          <a:fillRef idx="0">
            <a:schemeClr val="accent6"/>
          </a:fillRef>
          <a:effectRef idx="2">
            <a:schemeClr val="accent6"/>
          </a:effectRef>
          <a:fontRef idx="minor">
            <a:schemeClr val="tx1"/>
          </a:fontRef>
        </p:style>
      </p:cxnSp>
      <p:sp>
        <p:nvSpPr>
          <p:cNvPr id="29" name="TextBox 28"/>
          <p:cNvSpPr txBox="1"/>
          <p:nvPr/>
        </p:nvSpPr>
        <p:spPr>
          <a:xfrm>
            <a:off x="152399" y="1999675"/>
            <a:ext cx="1496077" cy="830997"/>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tx1"/>
                </a:solidFill>
              </a:rPr>
              <a:t>Under the day’s volunteers is back up 1 and 2 with our phone numbers. </a:t>
            </a:r>
            <a:endParaRPr lang="en-US" sz="1200" dirty="0">
              <a:solidFill>
                <a:schemeClr val="tx1"/>
              </a:solidFill>
            </a:endParaRPr>
          </a:p>
        </p:txBody>
      </p:sp>
    </p:spTree>
    <p:extLst>
      <p:ext uri="{BB962C8B-B14F-4D97-AF65-F5344CB8AC3E}">
        <p14:creationId xmlns:p14="http://schemas.microsoft.com/office/powerpoint/2010/main" val="8158980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28600" y="685800"/>
            <a:ext cx="8610600" cy="2057400"/>
          </a:xfrm>
          <a:prstGeom prst="rect">
            <a:avLst/>
          </a:prstGeom>
        </p:spPr>
      </p:pic>
      <p:sp>
        <p:nvSpPr>
          <p:cNvPr id="4" name="Oval 3"/>
          <p:cNvSpPr/>
          <p:nvPr/>
        </p:nvSpPr>
        <p:spPr>
          <a:xfrm>
            <a:off x="6705600" y="1443990"/>
            <a:ext cx="577850" cy="5410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 name="Straight Arrow Connector 4"/>
          <p:cNvCxnSpPr/>
          <p:nvPr/>
        </p:nvCxnSpPr>
        <p:spPr>
          <a:xfrm>
            <a:off x="5105400" y="266700"/>
            <a:ext cx="1752600" cy="1447800"/>
          </a:xfrm>
          <a:prstGeom prst="straightConnector1">
            <a:avLst/>
          </a:prstGeom>
          <a:ln>
            <a:solidFill>
              <a:srgbClr val="FFFF00"/>
            </a:solidFill>
            <a:tailEnd type="arrow"/>
          </a:ln>
        </p:spPr>
        <p:style>
          <a:lnRef idx="3">
            <a:schemeClr val="accent6"/>
          </a:lnRef>
          <a:fillRef idx="0">
            <a:schemeClr val="accent6"/>
          </a:fillRef>
          <a:effectRef idx="2">
            <a:schemeClr val="accent6"/>
          </a:effectRef>
          <a:fontRef idx="minor">
            <a:schemeClr val="tx1"/>
          </a:fontRef>
        </p:style>
      </p:cxnSp>
      <p:sp>
        <p:nvSpPr>
          <p:cNvPr id="7" name="TextBox 6"/>
          <p:cNvSpPr txBox="1"/>
          <p:nvPr/>
        </p:nvSpPr>
        <p:spPr>
          <a:xfrm>
            <a:off x="2694214" y="152400"/>
            <a:ext cx="3679371" cy="738664"/>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smtClean="0">
                <a:solidFill>
                  <a:schemeClr val="tx1"/>
                </a:solidFill>
              </a:rPr>
              <a:t>To edit the page and add notes, add a family to the list </a:t>
            </a:r>
            <a:r>
              <a:rPr lang="en-US" sz="1400" dirty="0" err="1" smtClean="0">
                <a:solidFill>
                  <a:schemeClr val="tx1"/>
                </a:solidFill>
              </a:rPr>
              <a:t>etc</a:t>
            </a:r>
            <a:r>
              <a:rPr lang="en-US" sz="1400" dirty="0" smtClean="0">
                <a:solidFill>
                  <a:schemeClr val="tx1"/>
                </a:solidFill>
              </a:rPr>
              <a:t>, click the pencil. It will then load the editor. </a:t>
            </a:r>
            <a:endParaRPr lang="en-US" sz="1400" dirty="0">
              <a:solidFill>
                <a:schemeClr val="tx1"/>
              </a:solidFill>
            </a:endParaRP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780462"/>
            <a:ext cx="8288922" cy="1477338"/>
          </a:xfrm>
          <a:prstGeom prst="rect">
            <a:avLst/>
          </a:prstGeom>
        </p:spPr>
      </p:pic>
      <p:sp>
        <p:nvSpPr>
          <p:cNvPr id="9" name="TextBox 8"/>
          <p:cNvSpPr txBox="1"/>
          <p:nvPr/>
        </p:nvSpPr>
        <p:spPr>
          <a:xfrm>
            <a:off x="1147313" y="3168596"/>
            <a:ext cx="5230585" cy="52322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smtClean="0">
                <a:solidFill>
                  <a:schemeClr val="tx1"/>
                </a:solidFill>
              </a:rPr>
              <a:t>This is the “editor” view. You can add in your comments or changes. When you’re finished, you MUST click “Save”!</a:t>
            </a:r>
            <a:endParaRPr lang="en-US" sz="1400" dirty="0">
              <a:solidFill>
                <a:schemeClr val="tx1"/>
              </a:solidFill>
            </a:endParaRPr>
          </a:p>
        </p:txBody>
      </p:sp>
      <p:sp>
        <p:nvSpPr>
          <p:cNvPr id="10" name="Oval 9"/>
          <p:cNvSpPr/>
          <p:nvPr/>
        </p:nvSpPr>
        <p:spPr>
          <a:xfrm>
            <a:off x="7283450" y="3795774"/>
            <a:ext cx="577850" cy="5410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 name="Straight Arrow Connector 10"/>
          <p:cNvCxnSpPr/>
          <p:nvPr/>
        </p:nvCxnSpPr>
        <p:spPr>
          <a:xfrm>
            <a:off x="4724400" y="3581400"/>
            <a:ext cx="2667000" cy="638858"/>
          </a:xfrm>
          <a:prstGeom prst="straightConnector1">
            <a:avLst/>
          </a:prstGeom>
          <a:ln>
            <a:solidFill>
              <a:srgbClr val="FFFF00"/>
            </a:solidFill>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085429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Leave a comment!</a:t>
            </a:r>
            <a:endParaRPr lang="en-US" dirty="0"/>
          </a:p>
        </p:txBody>
      </p:sp>
      <p:sp>
        <p:nvSpPr>
          <p:cNvPr id="3" name="TextBox 2"/>
          <p:cNvSpPr txBox="1"/>
          <p:nvPr/>
        </p:nvSpPr>
        <p:spPr>
          <a:xfrm>
            <a:off x="381000" y="5562600"/>
            <a:ext cx="8458200" cy="1200329"/>
          </a:xfrm>
          <a:prstGeom prst="rect">
            <a:avLst/>
          </a:prstGeom>
          <a:noFill/>
        </p:spPr>
        <p:txBody>
          <a:bodyPr wrap="square" rtlCol="0">
            <a:spAutoFit/>
          </a:bodyPr>
          <a:lstStyle/>
          <a:p>
            <a:pPr algn="ctr"/>
            <a:r>
              <a:rPr lang="en-US" dirty="0" smtClean="0"/>
              <a:t>We like to see that you made some kind of an entry, even if it’s “all is quiet, no concerns.” If there are folks calling for shelter, get their name and a good call back number. Also, make sure you are signed into the intern account- that’s your key to accessing the shelter guest list! </a:t>
            </a:r>
            <a:r>
              <a:rPr lang="en-US" dirty="0"/>
              <a:t>L</a:t>
            </a:r>
            <a:r>
              <a:rPr lang="en-US" dirty="0" smtClean="0"/>
              <a:t>eave a comment with your name!</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897" t="11797" r="8174" b="12148"/>
          <a:stretch/>
        </p:blipFill>
        <p:spPr bwMode="auto">
          <a:xfrm>
            <a:off x="914400" y="1219200"/>
            <a:ext cx="7162800" cy="4258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16814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Space</a:t>
            </a:r>
            <a:endParaRPr lang="en-US" dirty="0"/>
          </a:p>
        </p:txBody>
      </p:sp>
      <p:sp>
        <p:nvSpPr>
          <p:cNvPr id="3" name="TextBox 2"/>
          <p:cNvSpPr txBox="1"/>
          <p:nvPr/>
        </p:nvSpPr>
        <p:spPr>
          <a:xfrm>
            <a:off x="304800" y="1219200"/>
            <a:ext cx="8382000" cy="4093428"/>
          </a:xfrm>
          <a:prstGeom prst="rect">
            <a:avLst/>
          </a:prstGeom>
          <a:noFill/>
        </p:spPr>
        <p:txBody>
          <a:bodyPr wrap="square" rtlCol="0">
            <a:spAutoFit/>
          </a:bodyPr>
          <a:lstStyle/>
          <a:p>
            <a:r>
              <a:rPr lang="en-US" sz="2000" dirty="0" smtClean="0"/>
              <a:t>Lori Christmas, Homeless Family Case Manager is in the far left office. There is a bunk bed in her office. </a:t>
            </a:r>
          </a:p>
          <a:p>
            <a:endParaRPr lang="en-US" sz="2000" dirty="0"/>
          </a:p>
          <a:p>
            <a:r>
              <a:rPr lang="en-US" sz="2000" dirty="0" smtClean="0"/>
              <a:t>The middle office is Lindy Fitzgerald’s space; she does retention services. This is also the volunteer office and has a bunk bed for hosts. </a:t>
            </a:r>
          </a:p>
          <a:p>
            <a:endParaRPr lang="en-US" sz="2000" dirty="0"/>
          </a:p>
          <a:p>
            <a:r>
              <a:rPr lang="en-US" sz="2000" dirty="0" smtClean="0"/>
              <a:t>Carson Spaulding is our AmeriCorps Youth in Service Member; he works closely with our families</a:t>
            </a:r>
            <a:r>
              <a:rPr lang="en-US" sz="2000" dirty="0"/>
              <a:t> </a:t>
            </a:r>
            <a:r>
              <a:rPr lang="en-US" sz="2000" dirty="0" smtClean="0"/>
              <a:t>and creates the website each day.</a:t>
            </a:r>
          </a:p>
          <a:p>
            <a:endParaRPr lang="en-US" sz="2000" dirty="0"/>
          </a:p>
          <a:p>
            <a:r>
              <a:rPr lang="en-US" sz="2000" dirty="0" smtClean="0"/>
              <a:t>Feel free to leave your belongings in the staff offices. You are responsible for them so make sure to lock it behind. </a:t>
            </a:r>
          </a:p>
          <a:p>
            <a:endParaRPr lang="en-US" sz="2000" dirty="0"/>
          </a:p>
          <a:p>
            <a:r>
              <a:rPr lang="en-US" sz="2000" dirty="0" smtClean="0"/>
              <a:t>FSC is not responsible for lost, stolen, or damaged items.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28510107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Going Forward</a:t>
            </a:r>
            <a:endParaRPr lang="en-US" dirty="0"/>
          </a:p>
        </p:txBody>
      </p:sp>
      <p:sp>
        <p:nvSpPr>
          <p:cNvPr id="3" name="TextBox 2"/>
          <p:cNvSpPr txBox="1"/>
          <p:nvPr/>
        </p:nvSpPr>
        <p:spPr>
          <a:xfrm>
            <a:off x="304800" y="1752600"/>
            <a:ext cx="8686800" cy="2862322"/>
          </a:xfrm>
          <a:prstGeom prst="rect">
            <a:avLst/>
          </a:prstGeom>
          <a:noFill/>
        </p:spPr>
        <p:txBody>
          <a:bodyPr wrap="square" rtlCol="0">
            <a:spAutoFit/>
          </a:bodyPr>
          <a:lstStyle/>
          <a:p>
            <a:endParaRPr lang="en-US" sz="2000" dirty="0"/>
          </a:p>
          <a:p>
            <a:r>
              <a:rPr lang="en-US" sz="2000" dirty="0" smtClean="0"/>
              <a:t>Communication will be essential, and so helpful in identifying how we can improve things. </a:t>
            </a:r>
          </a:p>
          <a:p>
            <a:endParaRPr lang="en-US" sz="2000" dirty="0"/>
          </a:p>
          <a:p>
            <a:r>
              <a:rPr lang="en-US" sz="2000" dirty="0" smtClean="0"/>
              <a:t>Hang in there- enjoy the ride. Think creatively! </a:t>
            </a:r>
          </a:p>
          <a:p>
            <a:endParaRPr lang="en-US" sz="2000" dirty="0"/>
          </a:p>
          <a:p>
            <a:r>
              <a:rPr lang="en-US" sz="2000" dirty="0" smtClean="0"/>
              <a:t>Do not hesitate to ask questions, call your backup, ask your co-volunteer. </a:t>
            </a:r>
          </a:p>
          <a:p>
            <a:endParaRPr lang="en-US" sz="2000" dirty="0"/>
          </a:p>
          <a:p>
            <a:r>
              <a:rPr lang="en-US" sz="2000" dirty="0" smtClean="0"/>
              <a:t>Be confident. You’re amazing!</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9233412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ormAutofit/>
          </a:bodyPr>
          <a:lstStyle/>
          <a:p>
            <a:r>
              <a:rPr lang="en-US" dirty="0" smtClean="0"/>
              <a:t>Questions?</a:t>
            </a:r>
            <a:br>
              <a:rPr lang="en-US" dirty="0" smtClean="0"/>
            </a:br>
            <a:r>
              <a:rPr lang="en-US" dirty="0" smtClean="0"/>
              <a:t>Concerns?</a:t>
            </a:r>
            <a:br>
              <a:rPr lang="en-US" dirty="0" smtClean="0"/>
            </a:br>
            <a:r>
              <a:rPr lang="en-US" dirty="0" smtClean="0"/>
              <a:t>Comments?</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961461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fontScale="90000"/>
          </a:bodyPr>
          <a:lstStyle/>
          <a:p>
            <a:r>
              <a:rPr lang="en-US" dirty="0" smtClean="0"/>
              <a:t>Key Contact Information</a:t>
            </a:r>
            <a:endParaRPr lang="en-US" dirty="0"/>
          </a:p>
        </p:txBody>
      </p:sp>
      <p:sp>
        <p:nvSpPr>
          <p:cNvPr id="3" name="TextBox 2"/>
          <p:cNvSpPr txBox="1"/>
          <p:nvPr/>
        </p:nvSpPr>
        <p:spPr>
          <a:xfrm>
            <a:off x="0" y="686790"/>
            <a:ext cx="8991600" cy="6432530"/>
          </a:xfrm>
          <a:prstGeom prst="rect">
            <a:avLst/>
          </a:prstGeom>
          <a:noFill/>
        </p:spPr>
        <p:txBody>
          <a:bodyPr wrap="square" rtlCol="0">
            <a:spAutoFit/>
          </a:bodyPr>
          <a:lstStyle/>
          <a:p>
            <a:pPr algn="ctr"/>
            <a:r>
              <a:rPr lang="en-US" b="1" dirty="0"/>
              <a:t>Pear Blossom Place: A Family Support Community</a:t>
            </a:r>
          </a:p>
          <a:p>
            <a:pPr algn="ctr"/>
            <a:r>
              <a:rPr lang="en-US" b="1" dirty="0"/>
              <a:t>837 7</a:t>
            </a:r>
            <a:r>
              <a:rPr lang="en-US" b="1" baseline="30000" dirty="0"/>
              <a:t>th</a:t>
            </a:r>
            <a:r>
              <a:rPr lang="en-US" b="1" dirty="0"/>
              <a:t> Ave SE</a:t>
            </a:r>
          </a:p>
          <a:p>
            <a:pPr algn="ctr"/>
            <a:r>
              <a:rPr lang="en-US" b="1" dirty="0"/>
              <a:t>Olympia, WA 98501</a:t>
            </a:r>
          </a:p>
          <a:p>
            <a:pPr algn="ctr"/>
            <a:r>
              <a:rPr lang="en-US" b="1" dirty="0"/>
              <a:t>360-628-7343 x1 for front desk</a:t>
            </a:r>
          </a:p>
          <a:p>
            <a:endParaRPr lang="en-US" dirty="0" smtClean="0"/>
          </a:p>
          <a:p>
            <a:r>
              <a:rPr lang="en-US" sz="1400" b="1" dirty="0" smtClean="0"/>
              <a:t>Katherine Cox- AmeriCorps VISTA</a:t>
            </a:r>
            <a:endParaRPr lang="en-US" sz="1400" dirty="0"/>
          </a:p>
          <a:p>
            <a:r>
              <a:rPr lang="en-US" sz="1400" dirty="0" smtClean="0"/>
              <a:t>*Volunteer Coordinator				 </a:t>
            </a:r>
            <a:r>
              <a:rPr lang="en-US" sz="1400" b="1" dirty="0" smtClean="0"/>
              <a:t>Lori </a:t>
            </a:r>
            <a:r>
              <a:rPr lang="en-US" sz="1400" b="1" dirty="0"/>
              <a:t>Christmas- Homeless Family Case Manager</a:t>
            </a:r>
            <a:endParaRPr lang="en-US" sz="1400" b="1" dirty="0" smtClean="0"/>
          </a:p>
          <a:p>
            <a:r>
              <a:rPr lang="en-US" sz="1400" dirty="0" smtClean="0">
                <a:hlinkClick r:id="rId2"/>
              </a:rPr>
              <a:t>katherinec@fscss.org</a:t>
            </a:r>
            <a:r>
              <a:rPr lang="en-US" sz="1400" dirty="0" smtClean="0"/>
              <a:t>   360-628-4585			</a:t>
            </a:r>
            <a:r>
              <a:rPr lang="en-US" sz="1400" dirty="0">
                <a:hlinkClick r:id="rId3"/>
              </a:rPr>
              <a:t>loric@fscss.org</a:t>
            </a:r>
            <a:r>
              <a:rPr lang="en-US" sz="1400" dirty="0"/>
              <a:t> 360-628-7343 </a:t>
            </a:r>
            <a:r>
              <a:rPr lang="en-US" sz="1400" dirty="0" smtClean="0"/>
              <a:t>x301</a:t>
            </a:r>
            <a:endParaRPr lang="en-US" sz="1400" dirty="0"/>
          </a:p>
          <a:p>
            <a:r>
              <a:rPr lang="en-US" sz="1400" dirty="0" smtClean="0"/>
              <a:t>Monday-Friday 9am-5pm at main office </a:t>
            </a:r>
            <a:r>
              <a:rPr lang="en-US" sz="1400" dirty="0"/>
              <a:t>		</a:t>
            </a:r>
            <a:r>
              <a:rPr lang="en-US" sz="1400" dirty="0" smtClean="0"/>
              <a:t>Works </a:t>
            </a:r>
            <a:r>
              <a:rPr lang="en-US" sz="1400" dirty="0"/>
              <a:t>@ PBP Sunday-Wednesday</a:t>
            </a:r>
          </a:p>
          <a:p>
            <a:endParaRPr lang="en-US" sz="1400" dirty="0" smtClean="0"/>
          </a:p>
          <a:p>
            <a:r>
              <a:rPr lang="en-US" sz="1400" b="1" dirty="0" smtClean="0"/>
              <a:t>Mindy Bergen- Affordable Housing Program </a:t>
            </a:r>
            <a:r>
              <a:rPr lang="en-US" sz="1400" b="1" dirty="0" smtClean="0"/>
              <a:t>Manager	</a:t>
            </a:r>
            <a:r>
              <a:rPr lang="en-US" sz="1400" b="1" dirty="0" err="1" smtClean="0"/>
              <a:t>Keiya</a:t>
            </a:r>
            <a:r>
              <a:rPr lang="en-US" sz="1400" b="1" dirty="0" smtClean="0"/>
              <a:t> Johnson- Homeless Program Manager</a:t>
            </a:r>
            <a:endParaRPr lang="en-US" sz="1400" b="1" dirty="0"/>
          </a:p>
          <a:p>
            <a:r>
              <a:rPr lang="en-US" sz="1400" dirty="0" smtClean="0">
                <a:hlinkClick r:id="rId4"/>
              </a:rPr>
              <a:t>mindyb@fscss.org</a:t>
            </a:r>
            <a:r>
              <a:rPr lang="en-US" sz="1400" dirty="0" smtClean="0"/>
              <a:t> </a:t>
            </a:r>
            <a:r>
              <a:rPr lang="en-US" sz="1400" dirty="0" smtClean="0"/>
              <a:t>360-628-7343 x 302   		</a:t>
            </a:r>
            <a:r>
              <a:rPr lang="en-US" sz="1400" dirty="0" smtClean="0">
                <a:hlinkClick r:id="rId5"/>
              </a:rPr>
              <a:t>keiyaj@fscss.org</a:t>
            </a:r>
            <a:r>
              <a:rPr lang="en-US" sz="1400" dirty="0" smtClean="0"/>
              <a:t>   360-628-7343 x 303</a:t>
            </a:r>
          </a:p>
          <a:p>
            <a:r>
              <a:rPr lang="en-US" sz="1400" dirty="0" smtClean="0"/>
              <a:t>Works </a:t>
            </a:r>
            <a:r>
              <a:rPr lang="en-US" sz="1400" dirty="0" smtClean="0"/>
              <a:t>@ PBP Wednesday-Saturday , part-time</a:t>
            </a:r>
            <a:r>
              <a:rPr lang="en-US" sz="1400" dirty="0"/>
              <a:t>	</a:t>
            </a:r>
            <a:r>
              <a:rPr lang="en-US" sz="1400" dirty="0" smtClean="0"/>
              <a:t>	*Schedule TBA; oversees volunteering &amp; VISTA</a:t>
            </a:r>
            <a:endParaRPr lang="en-US" sz="1400" dirty="0" smtClean="0"/>
          </a:p>
          <a:p>
            <a:r>
              <a:rPr lang="en-US" sz="1400" dirty="0"/>
              <a:t>			</a:t>
            </a:r>
          </a:p>
          <a:p>
            <a:r>
              <a:rPr lang="en-US" sz="1400" b="1" dirty="0" smtClean="0"/>
              <a:t>Natalie Moran- Development Director</a:t>
            </a:r>
          </a:p>
          <a:p>
            <a:r>
              <a:rPr lang="en-US" sz="1400" b="1" dirty="0" smtClean="0"/>
              <a:t>*Katherine’s supervisor		</a:t>
            </a:r>
            <a:r>
              <a:rPr lang="en-US" sz="1400" dirty="0"/>
              <a:t>		</a:t>
            </a:r>
            <a:r>
              <a:rPr lang="en-US" sz="1400" b="1" dirty="0"/>
              <a:t>Carson Spaulding, </a:t>
            </a:r>
            <a:r>
              <a:rPr lang="en-US" sz="1400" b="1" dirty="0" smtClean="0"/>
              <a:t>Front Desk</a:t>
            </a:r>
            <a:r>
              <a:rPr lang="en-US" sz="1400" b="1" dirty="0" smtClean="0"/>
              <a:t> Staff/former AmeriCorps</a:t>
            </a:r>
            <a:endParaRPr lang="en-US" sz="1400" b="1" dirty="0" smtClean="0"/>
          </a:p>
          <a:p>
            <a:r>
              <a:rPr lang="en-US" sz="1400" dirty="0" smtClean="0">
                <a:hlinkClick r:id="rId6"/>
              </a:rPr>
              <a:t>nataliem@fscss.org</a:t>
            </a:r>
            <a:r>
              <a:rPr lang="en-US" sz="1400" dirty="0" smtClean="0"/>
              <a:t> 360-754-9297x218		</a:t>
            </a:r>
            <a:r>
              <a:rPr lang="en-US" sz="1400" dirty="0" smtClean="0">
                <a:hlinkClick r:id="rId7"/>
              </a:rPr>
              <a:t>Carsons@fscss.org</a:t>
            </a:r>
            <a:r>
              <a:rPr lang="en-US" sz="1400" dirty="0" smtClean="0"/>
              <a:t> </a:t>
            </a:r>
            <a:r>
              <a:rPr lang="en-US" sz="1400" dirty="0" smtClean="0"/>
              <a:t>360-628-7343</a:t>
            </a:r>
          </a:p>
          <a:p>
            <a:r>
              <a:rPr lang="en-US" sz="1400" dirty="0" smtClean="0"/>
              <a:t>Monday-Friday </a:t>
            </a:r>
            <a:r>
              <a:rPr lang="en-US" sz="1400" dirty="0"/>
              <a:t> </a:t>
            </a:r>
            <a:r>
              <a:rPr lang="en-US" sz="1400" dirty="0" smtClean="0"/>
              <a:t>9am-5PM at main office</a:t>
            </a:r>
            <a:r>
              <a:rPr lang="en-US" sz="1400" dirty="0"/>
              <a:t>		</a:t>
            </a:r>
            <a:r>
              <a:rPr lang="en-US" sz="1400" dirty="0" smtClean="0"/>
              <a:t>Monday-Friday </a:t>
            </a:r>
            <a:r>
              <a:rPr lang="en-US" sz="1400" dirty="0" smtClean="0"/>
              <a:t>9:30-5:30pm @ PBP</a:t>
            </a:r>
          </a:p>
          <a:p>
            <a:endParaRPr lang="en-US" sz="1400" dirty="0"/>
          </a:p>
          <a:p>
            <a:pPr algn="ctr"/>
            <a:r>
              <a:rPr lang="en-US" sz="1400" b="1" dirty="0" smtClean="0"/>
              <a:t>The Staff On-Call Schedule is posted on the </a:t>
            </a:r>
            <a:r>
              <a:rPr lang="en-US" sz="1400" b="1" dirty="0" smtClean="0"/>
              <a:t>website</a:t>
            </a:r>
            <a:r>
              <a:rPr lang="en-US" sz="1400" b="1" dirty="0"/>
              <a:t>.</a:t>
            </a:r>
            <a:endParaRPr lang="en-US" sz="1400" b="1" dirty="0"/>
          </a:p>
          <a:p>
            <a:r>
              <a:rPr lang="en-US" sz="1400" dirty="0" smtClean="0"/>
              <a:t>	</a:t>
            </a:r>
          </a:p>
          <a:p>
            <a:r>
              <a:rPr lang="en-US" sz="1400" b="1" u="sng" dirty="0" smtClean="0"/>
              <a:t>When in doubt your backups are</a:t>
            </a:r>
            <a:r>
              <a:rPr lang="en-US" sz="1400" b="1" dirty="0" smtClean="0"/>
              <a:t>: </a:t>
            </a:r>
            <a:endParaRPr lang="en-US" sz="1400" b="1" dirty="0"/>
          </a:p>
          <a:p>
            <a:r>
              <a:rPr lang="en-US" sz="1400" b="1" dirty="0" smtClean="0"/>
              <a:t>Patty Gregory - Program Director</a:t>
            </a:r>
          </a:p>
          <a:p>
            <a:r>
              <a:rPr lang="en-US" sz="1400" dirty="0" smtClean="0">
                <a:hlinkClick r:id="rId8"/>
              </a:rPr>
              <a:t>pattyg@fscss.org</a:t>
            </a:r>
            <a:r>
              <a:rPr lang="en-US" sz="1400" dirty="0" smtClean="0"/>
              <a:t>   cell: 360-628-7344</a:t>
            </a:r>
          </a:p>
          <a:p>
            <a:endParaRPr lang="en-US" sz="1400" dirty="0"/>
          </a:p>
          <a:p>
            <a:r>
              <a:rPr lang="en-US" sz="1400" b="1" dirty="0" smtClean="0"/>
              <a:t>Schelli Slaughter – Executive Director </a:t>
            </a:r>
          </a:p>
          <a:p>
            <a:r>
              <a:rPr lang="en-US" sz="1400" dirty="0" smtClean="0">
                <a:hlinkClick r:id="rId9"/>
              </a:rPr>
              <a:t>schellis@fscss.org</a:t>
            </a:r>
            <a:r>
              <a:rPr lang="en-US" sz="1400" dirty="0" smtClean="0"/>
              <a:t>   cell: 360-888-0928</a:t>
            </a:r>
          </a:p>
        </p:txBody>
      </p:sp>
      <p:pic>
        <p:nvPicPr>
          <p:cNvPr id="4" name="Pictur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10160607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dirty="0" smtClean="0"/>
              <a:t>THANK YOU!!!!</a:t>
            </a:r>
            <a:br>
              <a:rPr lang="en-US" dirty="0" smtClean="0"/>
            </a:br>
            <a:r>
              <a:rPr lang="en-US" dirty="0" smtClean="0"/>
              <a:t>We couldn’t do all that we do without our amazing volunteers. </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2283" y="2362200"/>
            <a:ext cx="5715000" cy="4286250"/>
          </a:xfrm>
          <a:prstGeom prst="rect">
            <a:avLst/>
          </a:prstGeom>
        </p:spPr>
      </p:pic>
    </p:spTree>
    <p:extLst>
      <p:ext uri="{BB962C8B-B14F-4D97-AF65-F5344CB8AC3E}">
        <p14:creationId xmlns:p14="http://schemas.microsoft.com/office/powerpoint/2010/main" val="3817277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2400"/>
            <a:ext cx="8229600" cy="1143000"/>
          </a:xfrm>
        </p:spPr>
        <p:txBody>
          <a:bodyPr/>
          <a:lstStyle/>
          <a:p>
            <a:r>
              <a:rPr lang="en-US" dirty="0" smtClean="0"/>
              <a:t>Grounding us in history….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
        <p:nvSpPr>
          <p:cNvPr id="3" name="TextBox 2"/>
          <p:cNvSpPr txBox="1"/>
          <p:nvPr/>
        </p:nvSpPr>
        <p:spPr>
          <a:xfrm>
            <a:off x="170213" y="838200"/>
            <a:ext cx="8991600" cy="3893374"/>
          </a:xfrm>
          <a:prstGeom prst="rect">
            <a:avLst/>
          </a:prstGeom>
          <a:noFill/>
        </p:spPr>
        <p:txBody>
          <a:bodyPr wrap="square" rtlCol="0">
            <a:spAutoFit/>
          </a:bodyPr>
          <a:lstStyle/>
          <a:p>
            <a:r>
              <a:rPr lang="en-US" sz="1900" dirty="0" smtClean="0"/>
              <a:t>We took on the family shelter on November 1, 2009 because it was a need in our community. We rotated from church to church for a few months, then settled at First Christian Church; shelter used to be 5pm-7am. </a:t>
            </a:r>
          </a:p>
          <a:p>
            <a:endParaRPr lang="en-US" sz="1900" dirty="0"/>
          </a:p>
          <a:p>
            <a:r>
              <a:rPr lang="en-US" sz="1900" dirty="0" smtClean="0"/>
              <a:t>We acquired this building, formerly The Smith Building, through a grant process with the City of Olympia. We purchased it for $1 and made a 40 year commitment to provide a family shelter and permanent affordable housing. We raised $2 million for rehabbing and construction. </a:t>
            </a:r>
          </a:p>
          <a:p>
            <a:endParaRPr lang="en-US" sz="1900" dirty="0"/>
          </a:p>
          <a:p>
            <a:r>
              <a:rPr lang="en-US" sz="1900" dirty="0" smtClean="0"/>
              <a:t>Over 18 months this building has been transformed to provide a shelter for families with children, in addition to 7 permanent affordable housing apartments- </a:t>
            </a:r>
          </a:p>
          <a:p>
            <a:r>
              <a:rPr lang="en-US" sz="1900" dirty="0" smtClean="0"/>
              <a:t>forever homes- for families, with supportive services on site. We moved here July 1, 2014.</a:t>
            </a:r>
          </a:p>
          <a:p>
            <a:endParaRPr lang="en-US" sz="19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4731574"/>
            <a:ext cx="2667000" cy="2000250"/>
          </a:xfrm>
          <a:prstGeom prst="rect">
            <a:avLst/>
          </a:prstGeom>
        </p:spPr>
      </p:pic>
    </p:spTree>
    <p:extLst>
      <p:ext uri="{BB962C8B-B14F-4D97-AF65-F5344CB8AC3E}">
        <p14:creationId xmlns:p14="http://schemas.microsoft.com/office/powerpoint/2010/main" val="2572005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Who Do We Serve?</a:t>
            </a:r>
            <a:endParaRPr lang="en-US" dirty="0"/>
          </a:p>
        </p:txBody>
      </p:sp>
      <p:sp>
        <p:nvSpPr>
          <p:cNvPr id="3" name="TextBox 2"/>
          <p:cNvSpPr txBox="1"/>
          <p:nvPr/>
        </p:nvSpPr>
        <p:spPr>
          <a:xfrm>
            <a:off x="344384" y="1051363"/>
            <a:ext cx="8458200" cy="5078313"/>
          </a:xfrm>
          <a:prstGeom prst="rect">
            <a:avLst/>
          </a:prstGeom>
          <a:noFill/>
        </p:spPr>
        <p:txBody>
          <a:bodyPr wrap="square" rtlCol="0">
            <a:spAutoFit/>
          </a:bodyPr>
          <a:lstStyle/>
          <a:p>
            <a:r>
              <a:rPr lang="en-US" sz="2400" b="1" dirty="0" smtClean="0"/>
              <a:t>We serve families with children. </a:t>
            </a:r>
            <a:r>
              <a:rPr lang="en-US" sz="2000" dirty="0" smtClean="0"/>
              <a:t>Typically mom + children, mom &amp; dad + children, pregnant mom with partner, mom &amp; dad &amp; grandma + children. </a:t>
            </a:r>
          </a:p>
          <a:p>
            <a:endParaRPr lang="en-US" sz="2000" dirty="0"/>
          </a:p>
          <a:p>
            <a:r>
              <a:rPr lang="en-US" sz="2000" dirty="0" smtClean="0"/>
              <a:t>We are FLEXIBLE. We accept the family as they present themselves. We work to strengthen the family unit, regardless of it’s makeup. </a:t>
            </a:r>
          </a:p>
          <a:p>
            <a:endParaRPr lang="en-US" sz="2000" dirty="0" smtClean="0"/>
          </a:p>
          <a:p>
            <a:r>
              <a:rPr lang="en-US" sz="2000" dirty="0" smtClean="0"/>
              <a:t>We work </a:t>
            </a:r>
            <a:r>
              <a:rPr lang="en-US" sz="2000" dirty="0"/>
              <a:t>with families from the LGBQT </a:t>
            </a:r>
            <a:r>
              <a:rPr lang="en-US" sz="2000" dirty="0" smtClean="0"/>
              <a:t>community. It is important to </a:t>
            </a:r>
            <a:r>
              <a:rPr lang="en-US" sz="2000" dirty="0"/>
              <a:t>have </a:t>
            </a:r>
            <a:r>
              <a:rPr lang="en-US" sz="2000" dirty="0" smtClean="0"/>
              <a:t>awareness and understand our own judgments. </a:t>
            </a:r>
            <a:r>
              <a:rPr lang="en-US" sz="2000" dirty="0"/>
              <a:t>We serve ALL families with compassion, dignity and </a:t>
            </a:r>
            <a:r>
              <a:rPr lang="en-US" sz="2000" dirty="0" smtClean="0"/>
              <a:t>respect. </a:t>
            </a:r>
            <a:endParaRPr lang="en-US" sz="2000" dirty="0"/>
          </a:p>
          <a:p>
            <a:endParaRPr lang="en-US" sz="2000" dirty="0" smtClean="0"/>
          </a:p>
          <a:p>
            <a:r>
              <a:rPr lang="en-US" sz="2000" dirty="0" smtClean="0"/>
              <a:t>We “screen people” into shelter, completing full criminal background checks and Registered Sex Offender Checks on all adults. We will not allow anyone into shelter with violent offenses or arson. Our directors take close look at all background checks, and always think about the safety of families and volunteers. </a:t>
            </a:r>
            <a:endParaRPr lang="en-US" sz="2000" dirty="0"/>
          </a:p>
          <a:p>
            <a:endParaRPr lang="en-US" sz="20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2225472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Individual Shelter Units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
        <p:nvSpPr>
          <p:cNvPr id="3" name="TextBox 2"/>
          <p:cNvSpPr txBox="1"/>
          <p:nvPr/>
        </p:nvSpPr>
        <p:spPr>
          <a:xfrm>
            <a:off x="76200" y="920889"/>
            <a:ext cx="8839200" cy="4708981"/>
          </a:xfrm>
          <a:prstGeom prst="rect">
            <a:avLst/>
          </a:prstGeom>
          <a:noFill/>
        </p:spPr>
        <p:txBody>
          <a:bodyPr wrap="square" rtlCol="0">
            <a:spAutoFit/>
          </a:bodyPr>
          <a:lstStyle/>
          <a:p>
            <a:r>
              <a:rPr lang="en-US" sz="2000" dirty="0" smtClean="0"/>
              <a:t>Big step from communal living! Our research tells us that individual shelter units will make life a whole lot better!</a:t>
            </a:r>
          </a:p>
          <a:p>
            <a:endParaRPr lang="en-US" sz="2000" dirty="0"/>
          </a:p>
          <a:p>
            <a:r>
              <a:rPr lang="en-US" sz="2000" dirty="0" smtClean="0"/>
              <a:t>All units have their own bathrooms (with the exception of unit 103), cooktop, refrigerator, closets, kitchen table &amp; chairs, bunk beds, highchair, crib, windows. </a:t>
            </a:r>
          </a:p>
          <a:p>
            <a:endParaRPr lang="en-US" sz="2000" dirty="0"/>
          </a:p>
          <a:p>
            <a:r>
              <a:rPr lang="en-US" sz="2000" dirty="0" smtClean="0"/>
              <a:t>Unit 103 is wheelchair accessible, and will use the bathrooms in the community room and the communal shower. </a:t>
            </a:r>
            <a:endParaRPr lang="en-US" sz="2000" dirty="0"/>
          </a:p>
          <a:p>
            <a:endParaRPr lang="en-US" sz="2000" dirty="0"/>
          </a:p>
          <a:p>
            <a:r>
              <a:rPr lang="en-US" sz="2000" dirty="0" smtClean="0"/>
              <a:t>Some families will share units. Our capacity is 36, and it will be up to the Property Manager to coordinate the units to make sure we’re making the best use of all available space. We have 30 bunk bed spaces, in addition to 6 playpens.  </a:t>
            </a:r>
          </a:p>
          <a:p>
            <a:endParaRPr lang="en-US" sz="2000" dirty="0"/>
          </a:p>
          <a:p>
            <a:r>
              <a:rPr lang="en-US" sz="2000" dirty="0" smtClean="0"/>
              <a:t>Volunteers will not be expected to move families or worry about</a:t>
            </a:r>
          </a:p>
          <a:p>
            <a:r>
              <a:rPr lang="en-US" sz="2000" dirty="0" smtClean="0"/>
              <a:t> where to put families after hours. We’ll have a plan! </a:t>
            </a:r>
          </a:p>
        </p:txBody>
      </p:sp>
    </p:spTree>
    <p:extLst>
      <p:ext uri="{BB962C8B-B14F-4D97-AF65-F5344CB8AC3E}">
        <p14:creationId xmlns:p14="http://schemas.microsoft.com/office/powerpoint/2010/main" val="1289586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The Common Bathrooms &amp;</a:t>
            </a:r>
            <a:br>
              <a:rPr lang="en-US" dirty="0" smtClean="0"/>
            </a:br>
            <a:r>
              <a:rPr lang="en-US" dirty="0" smtClean="0"/>
              <a:t> Laundry Room </a:t>
            </a:r>
            <a:endParaRPr lang="en-US" dirty="0"/>
          </a:p>
        </p:txBody>
      </p:sp>
      <p:sp>
        <p:nvSpPr>
          <p:cNvPr id="3" name="TextBox 2"/>
          <p:cNvSpPr txBox="1"/>
          <p:nvPr/>
        </p:nvSpPr>
        <p:spPr>
          <a:xfrm>
            <a:off x="0" y="1219200"/>
            <a:ext cx="8991600" cy="5016758"/>
          </a:xfrm>
          <a:prstGeom prst="rect">
            <a:avLst/>
          </a:prstGeom>
          <a:noFill/>
        </p:spPr>
        <p:txBody>
          <a:bodyPr wrap="square" rtlCol="0">
            <a:spAutoFit/>
          </a:bodyPr>
          <a:lstStyle/>
          <a:p>
            <a:r>
              <a:rPr lang="en-US" sz="2000" dirty="0" smtClean="0"/>
              <a:t>There are two public men’s and women’s bathroom in the common area, in addition to a shower. The shower must be locked at all times. </a:t>
            </a:r>
          </a:p>
          <a:p>
            <a:endParaRPr lang="en-US" sz="2000" dirty="0"/>
          </a:p>
          <a:p>
            <a:r>
              <a:rPr lang="en-US" sz="2000" dirty="0" smtClean="0"/>
              <a:t>We ask that you keep an eye on the bathrooms and have an awareness of what’s happening throughout the shelter. We want to make sure children aren’t in there alone (if little), someone isn’t taking in a child that doesn’t belong to them, etc. </a:t>
            </a:r>
          </a:p>
          <a:p>
            <a:endParaRPr lang="en-US" sz="2000" dirty="0"/>
          </a:p>
          <a:p>
            <a:r>
              <a:rPr lang="en-US" sz="2000" dirty="0" smtClean="0"/>
              <a:t>Volunteers have access to the laundry room, and can pre-measure laundry soap, which is kept at the reception area. Families can use the stackable laundry machines only. </a:t>
            </a:r>
          </a:p>
          <a:p>
            <a:endParaRPr lang="en-US" sz="2000" dirty="0"/>
          </a:p>
          <a:p>
            <a:r>
              <a:rPr lang="en-US" sz="2000" dirty="0" smtClean="0"/>
              <a:t>Families have a specified day to wash their own bedding and clothing.</a:t>
            </a:r>
          </a:p>
          <a:p>
            <a:endParaRPr lang="en-US" sz="2000" dirty="0"/>
          </a:p>
          <a:p>
            <a:r>
              <a:rPr lang="en-US" sz="2000" dirty="0" smtClean="0"/>
              <a:t>*Host bedding washed every Monday; hosts recommended to bring their own sleeping bags and pillow cases! </a:t>
            </a:r>
            <a:r>
              <a:rPr lang="en-US" sz="2000" dirty="0" smtClean="0">
                <a:sym typeface="Wingdings" panose="05000000000000000000" pitchFamily="2" charset="2"/>
              </a:rPr>
              <a:t> </a:t>
            </a:r>
            <a:endParaRPr lang="en-US" sz="2000" dirty="0" smtClean="0"/>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5620" y="5562600"/>
            <a:ext cx="1973580" cy="1126236"/>
          </a:xfrm>
          <a:prstGeom prst="rect">
            <a:avLst/>
          </a:prstGeom>
        </p:spPr>
      </p:pic>
    </p:spTree>
    <p:extLst>
      <p:ext uri="{BB962C8B-B14F-4D97-AF65-F5344CB8AC3E}">
        <p14:creationId xmlns:p14="http://schemas.microsoft.com/office/powerpoint/2010/main" val="2544088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2681</TotalTime>
  <Words>6460</Words>
  <Application>Microsoft Office PowerPoint</Application>
  <PresentationFormat>On-screen Show (4:3)</PresentationFormat>
  <Paragraphs>532</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Welcome to Pear Blossom Place;  a Family Support Community!</vt:lpstr>
      <vt:lpstr>Training Agenda</vt:lpstr>
      <vt:lpstr>Tell us who you are!</vt:lpstr>
      <vt:lpstr>Family Support Center Programs </vt:lpstr>
      <vt:lpstr>FSC Programs Continued</vt:lpstr>
      <vt:lpstr>Grounding us in history….</vt:lpstr>
      <vt:lpstr>Who Do We Serve?</vt:lpstr>
      <vt:lpstr>Individual Shelter Units</vt:lpstr>
      <vt:lpstr>The Common Bathrooms &amp;  Laundry Room </vt:lpstr>
      <vt:lpstr>Common Area &amp; Kitchen</vt:lpstr>
      <vt:lpstr>Television</vt:lpstr>
      <vt:lpstr>Coming &amp; Going</vt:lpstr>
      <vt:lpstr>Keys &amp; Doors</vt:lpstr>
      <vt:lpstr>Doorbell &amp; Camera</vt:lpstr>
      <vt:lpstr>PowerPoint Presentation</vt:lpstr>
      <vt:lpstr>Managing Privacy &amp; Safety</vt:lpstr>
      <vt:lpstr>Confidentiality</vt:lpstr>
      <vt:lpstr>Domestic Violence 101</vt:lpstr>
      <vt:lpstr>Scenario…</vt:lpstr>
      <vt:lpstr>Smoking</vt:lpstr>
      <vt:lpstr>Line of Sight Supervision</vt:lpstr>
      <vt:lpstr>Lights Out Time</vt:lpstr>
      <vt:lpstr>Bike &amp; Stroller Storage</vt:lpstr>
      <vt:lpstr>Service Animals</vt:lpstr>
      <vt:lpstr>Security Measures</vt:lpstr>
      <vt:lpstr>In the event of…. </vt:lpstr>
      <vt:lpstr>General Policies</vt:lpstr>
      <vt:lpstr>Boundaries</vt:lpstr>
      <vt:lpstr>Scenario…</vt:lpstr>
      <vt:lpstr>Scenario follow up;</vt:lpstr>
      <vt:lpstr>Mandated Reporting</vt:lpstr>
      <vt:lpstr>Coordinated Entry </vt:lpstr>
      <vt:lpstr>Answering the Phone…</vt:lpstr>
      <vt:lpstr>Answering the Phone con’t… </vt:lpstr>
      <vt:lpstr>Finding Resources </vt:lpstr>
      <vt:lpstr>On-Call Staff</vt:lpstr>
      <vt:lpstr>Scenario…</vt:lpstr>
      <vt:lpstr>Shelter Volunteer Shifts</vt:lpstr>
      <vt:lpstr>Purposeful Overlap</vt:lpstr>
      <vt:lpstr>Enrichment activities/events</vt:lpstr>
      <vt:lpstr>Calling Out</vt:lpstr>
      <vt:lpstr>How to use the Volgistics Login Portal</vt:lpstr>
      <vt:lpstr>Signing Up for Shifts</vt:lpstr>
      <vt:lpstr>Signing up for shifts con’t…</vt:lpstr>
      <vt:lpstr>Signing up for shifts con’t…</vt:lpstr>
      <vt:lpstr>Cancel a shift</vt:lpstr>
      <vt:lpstr>Volgistics- keep it current!</vt:lpstr>
      <vt:lpstr>Pronouns &amp; Respect</vt:lpstr>
      <vt:lpstr>“Volgistics is too confusing!!!”</vt:lpstr>
      <vt:lpstr>Shelter Website How-To</vt:lpstr>
      <vt:lpstr>Shelter Website How-To</vt:lpstr>
      <vt:lpstr>PowerPoint Presentation</vt:lpstr>
      <vt:lpstr>PowerPoint Presentation</vt:lpstr>
      <vt:lpstr>Leave a comment!</vt:lpstr>
      <vt:lpstr>Office Space</vt:lpstr>
      <vt:lpstr>Going Forward</vt:lpstr>
      <vt:lpstr>Questions? Concerns? Comments?</vt:lpstr>
      <vt:lpstr>Key Contact Information</vt:lpstr>
      <vt:lpstr>THANK YOU!!!! We couldn’t do all that we do without our amazing volunteers. </vt:lpstr>
    </vt:vector>
  </TitlesOfParts>
  <Company>FSC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NatalieM</dc:creator>
  <cp:lastModifiedBy>Katherine Cox</cp:lastModifiedBy>
  <cp:revision>127</cp:revision>
  <cp:lastPrinted>2015-08-12T21:06:50Z</cp:lastPrinted>
  <dcterms:created xsi:type="dcterms:W3CDTF">2014-06-13T17:27:18Z</dcterms:created>
  <dcterms:modified xsi:type="dcterms:W3CDTF">2015-08-12T21:10:48Z</dcterms:modified>
</cp:coreProperties>
</file>