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ro.medium.com/max/2800/1*hWVmsnBY6Fr6OoNvIU5pmg.p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sco.pe/img/card.png" TargetMode="External"/><Relationship Id="rId3" Type="http://schemas.openxmlformats.org/officeDocument/2006/relationships/hyperlink" Target="https://pbs.twimg.com/profile_images/1111729635610382336/_65QFl7B.png" TargetMode="External"/><Relationship Id="rId4" Type="http://schemas.openxmlformats.org/officeDocument/2006/relationships/hyperlink" Target="https://upload.wikimedia.org/wikipedia/en/thumb/d/d3/Starbucks_Corporation_Logo_2011.svg/1200px-Starbucks_Corporation_Logo_2011.svg.p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3f9ffb0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3f9ffb0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3f9ffb0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3f9ffb0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ae85d64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ae85d64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f07fe0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f07fe0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4e8f83d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4e8f83d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4e8f83d0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4e8f83d0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4e8f83d0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4e8f83d0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ae85d64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ae85d64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ae85d645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ae85d64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a:p>
            <a:pPr indent="0" lvl="0" marL="0" rtl="0" algn="l">
              <a:spcBef>
                <a:spcPts val="0"/>
              </a:spcBef>
              <a:spcAft>
                <a:spcPts val="0"/>
              </a:spcAft>
              <a:buNone/>
            </a:pPr>
            <a:r>
              <a:rPr lang="en"/>
              <a:t>PWA - </a:t>
            </a:r>
            <a:r>
              <a:rPr lang="en" u="sng">
                <a:solidFill>
                  <a:schemeClr val="hlink"/>
                </a:solidFill>
                <a:hlinkClick r:id="rId2"/>
              </a:rPr>
              <a:t>https://miro.medium.com/max/2800/1*hWVmsnBY6Fr6OoNvIU5pmg.png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49e794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49e794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ae85d64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e85d64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413b62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413b62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Appscope - </a:t>
            </a:r>
            <a:r>
              <a:rPr lang="en" u="sng">
                <a:solidFill>
                  <a:schemeClr val="hlink"/>
                </a:solidFill>
                <a:hlinkClick r:id="rId2"/>
              </a:rPr>
              <a:t>https://appsco.pe/img/card.png</a:t>
            </a:r>
            <a:endParaRPr/>
          </a:p>
          <a:p>
            <a:pPr indent="0" lvl="0" marL="0" rtl="0" algn="l">
              <a:spcBef>
                <a:spcPts val="0"/>
              </a:spcBef>
              <a:spcAft>
                <a:spcPts val="0"/>
              </a:spcAft>
              <a:buNone/>
            </a:pPr>
            <a:r>
              <a:rPr lang="en"/>
              <a:t>Twitter - </a:t>
            </a:r>
            <a:r>
              <a:rPr lang="en" u="sng">
                <a:solidFill>
                  <a:schemeClr val="hlink"/>
                </a:solidFill>
                <a:hlinkClick r:id="rId3"/>
              </a:rPr>
              <a:t>https://pbs.twimg.com/profile_images/1111729635610382336/_65QFl7B.png</a:t>
            </a:r>
            <a:endParaRPr/>
          </a:p>
          <a:p>
            <a:pPr indent="0" lvl="0" marL="0" rtl="0" algn="l">
              <a:spcBef>
                <a:spcPts val="0"/>
              </a:spcBef>
              <a:spcAft>
                <a:spcPts val="0"/>
              </a:spcAft>
              <a:buNone/>
            </a:pPr>
            <a:r>
              <a:rPr lang="en"/>
              <a:t>Starbucks - </a:t>
            </a:r>
            <a:r>
              <a:rPr lang="en" u="sng">
                <a:solidFill>
                  <a:schemeClr val="hlink"/>
                </a:solidFill>
                <a:hlinkClick r:id="rId4"/>
              </a:rPr>
              <a:t>https://upload.wikimedia.org/wikipedia/en/thumb/d/d3/Starbucks_Corporation_Logo_2011.svg/1200px-Starbucks_Corporation_Logo_2011.svg.png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ae85d645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ae85d64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49e794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49e794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549e794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549e794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549e794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549e794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coltonsteeve/fact-no-pwa" TargetMode="External"/><Relationship Id="rId4" Type="http://schemas.openxmlformats.org/officeDocument/2006/relationships/hyperlink" Target="https://github.com/coltonsteeve/fact-pw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sktop.github.com/" TargetMode="External"/><Relationship Id="rId4" Type="http://schemas.openxmlformats.org/officeDocument/2006/relationships/hyperlink" Target="https://tortoisegit.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ltonsteeve.github.io/fact-pw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Creating a PWA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Colton Steeve</a:t>
            </a:r>
            <a:endParaRPr/>
          </a:p>
          <a:p>
            <a:pPr indent="0" lvl="0" marL="0" rtl="0" algn="ctr">
              <a:spcBef>
                <a:spcPts val="0"/>
              </a:spcBef>
              <a:spcAft>
                <a:spcPts val="0"/>
              </a:spcAft>
              <a:buNone/>
            </a:pPr>
            <a:r>
              <a:rPr lang="en"/>
              <a:t>Dr. Denise Case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on Android</a:t>
            </a:r>
            <a:endParaRPr/>
          </a:p>
        </p:txBody>
      </p:sp>
      <p:pic>
        <p:nvPicPr>
          <p:cNvPr id="123" name="Google Shape;123;p22"/>
          <p:cNvPicPr preferRelativeResize="0"/>
          <p:nvPr/>
        </p:nvPicPr>
        <p:blipFill>
          <a:blip r:embed="rId3">
            <a:alphaModFix/>
          </a:blip>
          <a:stretch>
            <a:fillRect/>
          </a:stretch>
        </p:blipFill>
        <p:spPr>
          <a:xfrm>
            <a:off x="3642575" y="1017725"/>
            <a:ext cx="1858853" cy="3820976"/>
          </a:xfrm>
          <a:prstGeom prst="rect">
            <a:avLst/>
          </a:prstGeom>
          <a:noFill/>
          <a:ln>
            <a:noFill/>
          </a:ln>
        </p:spPr>
      </p:pic>
      <p:sp>
        <p:nvSpPr>
          <p:cNvPr id="124" name="Google Shape;124;p22"/>
          <p:cNvSpPr/>
          <p:nvPr/>
        </p:nvSpPr>
        <p:spPr>
          <a:xfrm>
            <a:off x="3525014" y="4459675"/>
            <a:ext cx="2106000" cy="475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on iOS</a:t>
            </a:r>
            <a:endParaRPr/>
          </a:p>
        </p:txBody>
      </p:sp>
      <p:pic>
        <p:nvPicPr>
          <p:cNvPr id="130" name="Google Shape;130;p23"/>
          <p:cNvPicPr preferRelativeResize="0"/>
          <p:nvPr/>
        </p:nvPicPr>
        <p:blipFill>
          <a:blip r:embed="rId3">
            <a:alphaModFix/>
          </a:blip>
          <a:stretch>
            <a:fillRect/>
          </a:stretch>
        </p:blipFill>
        <p:spPr>
          <a:xfrm>
            <a:off x="420950" y="1105000"/>
            <a:ext cx="3544177" cy="3820977"/>
          </a:xfrm>
          <a:prstGeom prst="rect">
            <a:avLst/>
          </a:prstGeom>
          <a:noFill/>
          <a:ln>
            <a:noFill/>
          </a:ln>
        </p:spPr>
      </p:pic>
      <p:pic>
        <p:nvPicPr>
          <p:cNvPr id="131" name="Google Shape;131;p23"/>
          <p:cNvPicPr preferRelativeResize="0"/>
          <p:nvPr/>
        </p:nvPicPr>
        <p:blipFill>
          <a:blip r:embed="rId4">
            <a:alphaModFix/>
          </a:blip>
          <a:stretch>
            <a:fillRect/>
          </a:stretch>
        </p:blipFill>
        <p:spPr>
          <a:xfrm>
            <a:off x="5012752" y="1105000"/>
            <a:ext cx="3675947" cy="3820973"/>
          </a:xfrm>
          <a:prstGeom prst="rect">
            <a:avLst/>
          </a:prstGeom>
          <a:noFill/>
          <a:ln>
            <a:noFill/>
          </a:ln>
        </p:spPr>
      </p:pic>
      <p:sp>
        <p:nvSpPr>
          <p:cNvPr id="132" name="Google Shape;132;p23"/>
          <p:cNvSpPr/>
          <p:nvPr/>
        </p:nvSpPr>
        <p:spPr>
          <a:xfrm>
            <a:off x="1916348" y="4231988"/>
            <a:ext cx="520800" cy="463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5012750" y="4259369"/>
            <a:ext cx="3675900" cy="615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351100" y="1592400"/>
            <a:ext cx="4441800" cy="19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Arial"/>
                <a:ea typeface="Arial"/>
                <a:cs typeface="Arial"/>
                <a:sym typeface="Arial"/>
              </a:rPr>
              <a:t>Creating the PWA</a:t>
            </a:r>
            <a:endParaRPr sz="6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or Clone Repository</a:t>
            </a:r>
            <a:endParaRPr/>
          </a:p>
        </p:txBody>
      </p:sp>
      <p:sp>
        <p:nvSpPr>
          <p:cNvPr id="144" name="Google Shape;144;p25"/>
          <p:cNvSpPr txBox="1"/>
          <p:nvPr>
            <p:ph idx="1" type="body"/>
          </p:nvPr>
        </p:nvSpPr>
        <p:spPr>
          <a:xfrm>
            <a:off x="311700" y="1152475"/>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Go to these URLs and download or clone the repositories to your machine if you would like to try for yourself.</a:t>
            </a:r>
            <a:endParaRPr sz="2400">
              <a:latin typeface="Arial"/>
              <a:ea typeface="Arial"/>
              <a:cs typeface="Arial"/>
              <a:sym typeface="Arial"/>
            </a:endParaRPr>
          </a:p>
          <a:p>
            <a:pPr indent="0" lvl="0" marL="0" rtl="0" algn="l">
              <a:spcBef>
                <a:spcPts val="1600"/>
              </a:spcBef>
              <a:spcAft>
                <a:spcPts val="0"/>
              </a:spcAft>
              <a:buNone/>
            </a:pPr>
            <a:r>
              <a:rPr lang="en" sz="2400">
                <a:latin typeface="Arial"/>
                <a:ea typeface="Arial"/>
                <a:cs typeface="Arial"/>
                <a:sym typeface="Arial"/>
              </a:rPr>
              <a:t>Baseline-</a:t>
            </a:r>
            <a:endParaRPr sz="2400">
              <a:latin typeface="Arial"/>
              <a:ea typeface="Arial"/>
              <a:cs typeface="Arial"/>
              <a:sym typeface="Arial"/>
            </a:endParaRPr>
          </a:p>
          <a:p>
            <a:pPr indent="0" lvl="0" marL="0" rtl="0" algn="l">
              <a:spcBef>
                <a:spcPts val="1600"/>
              </a:spcBef>
              <a:spcAft>
                <a:spcPts val="0"/>
              </a:spcAft>
              <a:buNone/>
            </a:pPr>
            <a:r>
              <a:rPr lang="en" sz="2400" u="sng">
                <a:solidFill>
                  <a:schemeClr val="hlink"/>
                </a:solidFill>
                <a:latin typeface="Arial"/>
                <a:ea typeface="Arial"/>
                <a:cs typeface="Arial"/>
                <a:sym typeface="Arial"/>
                <a:hlinkClick r:id="rId3"/>
              </a:rPr>
              <a:t>https://github.com/coltonsteeve/fact-no-pwa</a:t>
            </a:r>
            <a:endParaRPr sz="2400">
              <a:latin typeface="Arial"/>
              <a:ea typeface="Arial"/>
              <a:cs typeface="Arial"/>
              <a:sym typeface="Arial"/>
            </a:endParaRPr>
          </a:p>
          <a:p>
            <a:pPr indent="0" lvl="0" marL="0" rtl="0" algn="l">
              <a:spcBef>
                <a:spcPts val="1600"/>
              </a:spcBef>
              <a:spcAft>
                <a:spcPts val="0"/>
              </a:spcAft>
              <a:buNone/>
            </a:pPr>
            <a:r>
              <a:rPr lang="en" sz="2400">
                <a:latin typeface="Arial"/>
                <a:ea typeface="Arial"/>
                <a:cs typeface="Arial"/>
                <a:sym typeface="Arial"/>
              </a:rPr>
              <a:t>Completed- </a:t>
            </a:r>
            <a:endParaRPr sz="2400">
              <a:latin typeface="Arial"/>
              <a:ea typeface="Arial"/>
              <a:cs typeface="Arial"/>
              <a:sym typeface="Arial"/>
            </a:endParaRPr>
          </a:p>
          <a:p>
            <a:pPr indent="0" lvl="0" marL="0" rtl="0" algn="l">
              <a:spcBef>
                <a:spcPts val="1600"/>
              </a:spcBef>
              <a:spcAft>
                <a:spcPts val="1600"/>
              </a:spcAft>
              <a:buNone/>
            </a:pPr>
            <a:r>
              <a:rPr lang="en" sz="2400" u="sng">
                <a:solidFill>
                  <a:schemeClr val="accent5"/>
                </a:solidFill>
                <a:latin typeface="Arial"/>
                <a:ea typeface="Arial"/>
                <a:cs typeface="Arial"/>
                <a:sym typeface="Arial"/>
                <a:hlinkClick r:id="rId4"/>
              </a:rPr>
              <a:t>https://github.com/coltonsteeve/fact-pwa</a:t>
            </a:r>
            <a:endParaRPr sz="2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rial"/>
                <a:ea typeface="Arial"/>
                <a:cs typeface="Arial"/>
                <a:sym typeface="Arial"/>
              </a:rPr>
              <a:t>Git is a distributed version-control system for tracking changes in source code during software development. It can be used to coordinate work with other developers.</a:t>
            </a:r>
            <a:endParaRPr>
              <a:latin typeface="Arial"/>
              <a:ea typeface="Arial"/>
              <a:cs typeface="Arial"/>
              <a:sym typeface="Arial"/>
            </a:endParaRPr>
          </a:p>
        </p:txBody>
      </p:sp>
      <p:pic>
        <p:nvPicPr>
          <p:cNvPr id="151" name="Google Shape;151;p26"/>
          <p:cNvPicPr preferRelativeResize="0"/>
          <p:nvPr/>
        </p:nvPicPr>
        <p:blipFill>
          <a:blip r:embed="rId3">
            <a:alphaModFix/>
          </a:blip>
          <a:stretch>
            <a:fillRect/>
          </a:stretch>
        </p:blipFill>
        <p:spPr>
          <a:xfrm>
            <a:off x="311700" y="2339900"/>
            <a:ext cx="5242850" cy="218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Git</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Search git on Google</a:t>
            </a:r>
            <a:endParaRPr sz="2400">
              <a:latin typeface="Arial"/>
              <a:ea typeface="Arial"/>
              <a:cs typeface="Arial"/>
              <a:sym typeface="Arial"/>
            </a:endParaRPr>
          </a:p>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Click on the first link that appears</a:t>
            </a:r>
            <a:endParaRPr sz="2400">
              <a:latin typeface="Arial"/>
              <a:ea typeface="Arial"/>
              <a:cs typeface="Arial"/>
              <a:sym typeface="Arial"/>
            </a:endParaRPr>
          </a:p>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Click on Downloads</a:t>
            </a:r>
            <a:endParaRPr sz="2400">
              <a:latin typeface="Arial"/>
              <a:ea typeface="Arial"/>
              <a:cs typeface="Arial"/>
              <a:sym typeface="Arial"/>
            </a:endParaRPr>
          </a:p>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Click on your operating system</a:t>
            </a:r>
            <a:endParaRPr sz="2400">
              <a:latin typeface="Arial"/>
              <a:ea typeface="Arial"/>
              <a:cs typeface="Arial"/>
              <a:sym typeface="Arial"/>
            </a:endParaRPr>
          </a:p>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The download should start, but if not, click on keep if you are using Chrome</a:t>
            </a:r>
            <a:endParaRPr sz="2400">
              <a:latin typeface="Arial"/>
              <a:ea typeface="Arial"/>
              <a:cs typeface="Arial"/>
              <a:sym typeface="Arial"/>
            </a:endParaRPr>
          </a:p>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Click the downloaded installer and follow the prompts to install Git</a:t>
            </a:r>
            <a:endParaRPr sz="2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Github Desktop or TortoiseGit</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Go to one of these links for either Github Desktop or TortoiseGit</a:t>
            </a:r>
            <a:endParaRPr sz="2400">
              <a:latin typeface="Arial"/>
              <a:ea typeface="Arial"/>
              <a:cs typeface="Arial"/>
              <a:sym typeface="Arial"/>
            </a:endParaRPr>
          </a:p>
          <a:p>
            <a:pPr indent="0" lvl="0" marL="0" rtl="0" algn="l">
              <a:spcBef>
                <a:spcPts val="1600"/>
              </a:spcBef>
              <a:spcAft>
                <a:spcPts val="0"/>
              </a:spcAft>
              <a:buNone/>
            </a:pPr>
            <a:r>
              <a:rPr lang="en" sz="2400">
                <a:latin typeface="Arial"/>
                <a:ea typeface="Arial"/>
                <a:cs typeface="Arial"/>
                <a:sym typeface="Arial"/>
              </a:rPr>
              <a:t>Github Desktop - </a:t>
            </a:r>
            <a:r>
              <a:rPr lang="en" sz="2400" u="sng">
                <a:solidFill>
                  <a:schemeClr val="hlink"/>
                </a:solidFill>
                <a:latin typeface="Arial"/>
                <a:ea typeface="Arial"/>
                <a:cs typeface="Arial"/>
                <a:sym typeface="Arial"/>
                <a:hlinkClick r:id="rId3"/>
              </a:rPr>
              <a:t>https://desktop.github.com/</a:t>
            </a:r>
            <a:endParaRPr sz="2400">
              <a:latin typeface="Arial"/>
              <a:ea typeface="Arial"/>
              <a:cs typeface="Arial"/>
              <a:sym typeface="Arial"/>
            </a:endParaRPr>
          </a:p>
          <a:p>
            <a:pPr indent="0" lvl="0" marL="0" rtl="0" algn="l">
              <a:spcBef>
                <a:spcPts val="1600"/>
              </a:spcBef>
              <a:spcAft>
                <a:spcPts val="0"/>
              </a:spcAft>
              <a:buNone/>
            </a:pPr>
            <a:r>
              <a:rPr lang="en" sz="2400">
                <a:latin typeface="Arial"/>
                <a:ea typeface="Arial"/>
                <a:cs typeface="Arial"/>
                <a:sym typeface="Arial"/>
              </a:rPr>
              <a:t>TortoiseGit - </a:t>
            </a:r>
            <a:r>
              <a:rPr lang="en" sz="2400" u="sng">
                <a:solidFill>
                  <a:schemeClr val="hlink"/>
                </a:solidFill>
                <a:latin typeface="Arial"/>
                <a:ea typeface="Arial"/>
                <a:cs typeface="Arial"/>
                <a:sym typeface="Arial"/>
                <a:hlinkClick r:id="rId4"/>
              </a:rPr>
              <a:t>https://tortoisegit.org/</a:t>
            </a:r>
            <a:endParaRPr sz="2400">
              <a:latin typeface="Arial"/>
              <a:ea typeface="Arial"/>
              <a:cs typeface="Arial"/>
              <a:sym typeface="Arial"/>
            </a:endParaRPr>
          </a:p>
          <a:p>
            <a:pPr indent="0" lvl="0" marL="0" rtl="0" algn="l">
              <a:spcBef>
                <a:spcPts val="1600"/>
              </a:spcBef>
              <a:spcAft>
                <a:spcPts val="1600"/>
              </a:spcAft>
              <a:buNone/>
            </a:pPr>
            <a:r>
              <a:rPr lang="en" sz="2400">
                <a:latin typeface="Arial"/>
                <a:ea typeface="Arial"/>
                <a:cs typeface="Arial"/>
                <a:sym typeface="Arial"/>
              </a:rPr>
              <a:t>Keep in mind that TortoiseGit only works on Windows</a:t>
            </a:r>
            <a:endParaRPr sz="2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 sz="2400">
                <a:latin typeface="Arial"/>
                <a:ea typeface="Arial"/>
                <a:cs typeface="Arial"/>
                <a:sym typeface="Arial"/>
              </a:rPr>
              <a:t>A PWA is a web app that looks and feels like a native app</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A service worker is a script that your browser runs in the background, which allows you to cache resources and make the Install/Add to Home screen prompt appear</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A web app manifest is a file that tells your PWA how to behave when installed on a device</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PWA’s are fun!</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 sz="2400">
                <a:latin typeface="Arial"/>
                <a:ea typeface="Arial"/>
                <a:cs typeface="Arial"/>
                <a:sym typeface="Arial"/>
              </a:rPr>
              <a:t>Explain PWA’s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Test a PWA</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Create a PWA</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Summarize</a:t>
            </a:r>
            <a:endParaRPr sz="2400">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3596200" y="943451"/>
            <a:ext cx="4848725" cy="325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PWA?</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Arial"/>
                <a:ea typeface="Arial"/>
                <a:cs typeface="Arial"/>
                <a:sym typeface="Arial"/>
              </a:rPr>
              <a:t>Progressive web applications are a type of application software delivered through the web, built using common web technologies including HTML, CSS and JavaScript.</a:t>
            </a:r>
            <a:endParaRPr sz="2400">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2067163" y="2724150"/>
            <a:ext cx="5009676" cy="198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PWA’s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 sz="2400">
                <a:latin typeface="Arial"/>
                <a:ea typeface="Arial"/>
                <a:cs typeface="Arial"/>
                <a:sym typeface="Arial"/>
              </a:rPr>
              <a:t>Install instantly</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Use almost no storage space</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Are cross-platform</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Are capable of doing most of the things that native apps can do</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Only require one code base</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PWA’s</a:t>
            </a:r>
            <a:endParaRPr/>
          </a:p>
        </p:txBody>
      </p:sp>
      <p:pic>
        <p:nvPicPr>
          <p:cNvPr id="86" name="Google Shape;86;p17"/>
          <p:cNvPicPr preferRelativeResize="0"/>
          <p:nvPr/>
        </p:nvPicPr>
        <p:blipFill>
          <a:blip r:embed="rId3">
            <a:alphaModFix/>
          </a:blip>
          <a:stretch>
            <a:fillRect/>
          </a:stretch>
        </p:blipFill>
        <p:spPr>
          <a:xfrm>
            <a:off x="6352887" y="1719350"/>
            <a:ext cx="1865075" cy="1865075"/>
          </a:xfrm>
          <a:prstGeom prst="rect">
            <a:avLst/>
          </a:prstGeom>
          <a:noFill/>
          <a:ln>
            <a:noFill/>
          </a:ln>
        </p:spPr>
      </p:pic>
      <p:sp>
        <p:nvSpPr>
          <p:cNvPr id="87" name="Google Shape;87;p17"/>
          <p:cNvSpPr txBox="1"/>
          <p:nvPr/>
        </p:nvSpPr>
        <p:spPr>
          <a:xfrm>
            <a:off x="6447650" y="3631471"/>
            <a:ext cx="1675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Appscope</a:t>
            </a:r>
            <a:endParaRPr sz="2400">
              <a:solidFill>
                <a:srgbClr val="FFFFFF"/>
              </a:solidFill>
            </a:endParaRPr>
          </a:p>
        </p:txBody>
      </p:sp>
      <p:pic>
        <p:nvPicPr>
          <p:cNvPr id="88" name="Google Shape;88;p17"/>
          <p:cNvPicPr preferRelativeResize="0"/>
          <p:nvPr/>
        </p:nvPicPr>
        <p:blipFill>
          <a:blip r:embed="rId4">
            <a:alphaModFix/>
          </a:blip>
          <a:stretch>
            <a:fillRect/>
          </a:stretch>
        </p:blipFill>
        <p:spPr>
          <a:xfrm>
            <a:off x="929175" y="1719350"/>
            <a:ext cx="1865075" cy="1865075"/>
          </a:xfrm>
          <a:prstGeom prst="rect">
            <a:avLst/>
          </a:prstGeom>
          <a:noFill/>
          <a:ln>
            <a:noFill/>
          </a:ln>
        </p:spPr>
      </p:pic>
      <p:sp>
        <p:nvSpPr>
          <p:cNvPr id="89" name="Google Shape;89;p17"/>
          <p:cNvSpPr txBox="1"/>
          <p:nvPr/>
        </p:nvSpPr>
        <p:spPr>
          <a:xfrm>
            <a:off x="1023963" y="3660600"/>
            <a:ext cx="1675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Twitter</a:t>
            </a:r>
            <a:endParaRPr sz="2400">
              <a:solidFill>
                <a:srgbClr val="FFFFFF"/>
              </a:solidFill>
            </a:endParaRPr>
          </a:p>
        </p:txBody>
      </p:sp>
      <p:pic>
        <p:nvPicPr>
          <p:cNvPr id="90" name="Google Shape;90;p17"/>
          <p:cNvPicPr preferRelativeResize="0"/>
          <p:nvPr/>
        </p:nvPicPr>
        <p:blipFill>
          <a:blip r:embed="rId5">
            <a:alphaModFix/>
          </a:blip>
          <a:stretch>
            <a:fillRect/>
          </a:stretch>
        </p:blipFill>
        <p:spPr>
          <a:xfrm>
            <a:off x="3653406" y="1719350"/>
            <a:ext cx="1840312" cy="1865075"/>
          </a:xfrm>
          <a:prstGeom prst="rect">
            <a:avLst/>
          </a:prstGeom>
          <a:noFill/>
          <a:ln>
            <a:noFill/>
          </a:ln>
        </p:spPr>
      </p:pic>
      <p:sp>
        <p:nvSpPr>
          <p:cNvPr id="91" name="Google Shape;91;p17"/>
          <p:cNvSpPr txBox="1"/>
          <p:nvPr/>
        </p:nvSpPr>
        <p:spPr>
          <a:xfrm>
            <a:off x="3712356" y="3660600"/>
            <a:ext cx="1675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Starbucks</a:t>
            </a:r>
            <a:endParaRPr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you need to create a PWA</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 sz="2400">
                <a:latin typeface="Arial"/>
                <a:ea typeface="Arial"/>
                <a:cs typeface="Arial"/>
                <a:sym typeface="Arial"/>
              </a:rPr>
              <a:t>A service worker</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A web app manifest</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Some code in index.html that references both of the above</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Icons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An IDE of some sort (I use Visual Studio Code)</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Service Worker?</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Arial"/>
                <a:ea typeface="Arial"/>
                <a:cs typeface="Arial"/>
                <a:sym typeface="Arial"/>
              </a:rPr>
              <a:t>A</a:t>
            </a:r>
            <a:r>
              <a:rPr lang="en" sz="2400">
                <a:latin typeface="Arial"/>
                <a:ea typeface="Arial"/>
                <a:cs typeface="Arial"/>
                <a:sym typeface="Arial"/>
              </a:rPr>
              <a:t> script that your browser runs in the background, separate from a web page, opening the door to features that don't need a web page or user interaction. It is used to cache resources for the PWA and to make events happen like the Install/Add to Home screen prompt.</a:t>
            </a:r>
            <a:endParaRPr sz="2400">
              <a:latin typeface="Arial"/>
              <a:ea typeface="Arial"/>
              <a:cs typeface="Arial"/>
              <a:sym typeface="Arial"/>
            </a:endParaRPr>
          </a:p>
        </p:txBody>
      </p:sp>
      <p:sp>
        <p:nvSpPr>
          <p:cNvPr id="104" name="Google Shape;104;p19"/>
          <p:cNvSpPr txBox="1"/>
          <p:nvPr/>
        </p:nvSpPr>
        <p:spPr>
          <a:xfrm>
            <a:off x="156150" y="4632475"/>
            <a:ext cx="9747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Dr. Case</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Manifest File?</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Arial"/>
                <a:ea typeface="Arial"/>
                <a:cs typeface="Arial"/>
                <a:sym typeface="Arial"/>
              </a:rPr>
              <a:t>A</a:t>
            </a:r>
            <a:r>
              <a:rPr lang="en" sz="2400">
                <a:latin typeface="Arial"/>
                <a:ea typeface="Arial"/>
                <a:cs typeface="Arial"/>
                <a:sym typeface="Arial"/>
              </a:rPr>
              <a:t> simple JSON file (key:value pairs) that tells the browser about your web application and how it should behave when 'installed' on the user's mobile device or desktop. This stores references to the app name, the starting URL, the display type, the theme color, the icons and more.</a:t>
            </a:r>
            <a:endParaRPr sz="2400">
              <a:latin typeface="Arial"/>
              <a:ea typeface="Arial"/>
              <a:cs typeface="Arial"/>
              <a:sym typeface="Arial"/>
            </a:endParaRPr>
          </a:p>
        </p:txBody>
      </p:sp>
      <p:sp>
        <p:nvSpPr>
          <p:cNvPr id="111" name="Google Shape;111;p20"/>
          <p:cNvSpPr txBox="1"/>
          <p:nvPr/>
        </p:nvSpPr>
        <p:spPr>
          <a:xfrm>
            <a:off x="155675" y="4630880"/>
            <a:ext cx="884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Dr. Case</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the PWA</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Go to this URL and you will be able to install the PWA onto your computer and phone.</a:t>
            </a:r>
            <a:endParaRPr sz="2400">
              <a:latin typeface="Arial"/>
              <a:ea typeface="Arial"/>
              <a:cs typeface="Arial"/>
              <a:sym typeface="Arial"/>
            </a:endParaRPr>
          </a:p>
          <a:p>
            <a:pPr indent="0" lvl="0" marL="0" rtl="0" algn="l">
              <a:spcBef>
                <a:spcPts val="1600"/>
              </a:spcBef>
              <a:spcAft>
                <a:spcPts val="1600"/>
              </a:spcAft>
              <a:buNone/>
            </a:pPr>
            <a:r>
              <a:rPr lang="en" sz="2400" u="sng">
                <a:solidFill>
                  <a:schemeClr val="hlink"/>
                </a:solidFill>
                <a:latin typeface="Arial"/>
                <a:ea typeface="Arial"/>
                <a:cs typeface="Arial"/>
                <a:sym typeface="Arial"/>
                <a:hlinkClick r:id="rId3"/>
              </a:rPr>
              <a:t>https://coltonsteeve.github.io/fact-pwa/</a:t>
            </a:r>
            <a:endParaRPr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