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2" r:id="rId7"/>
    <p:sldId id="263" r:id="rId8"/>
    <p:sldId id="264" r:id="rId9"/>
    <p:sldId id="265" r:id="rId10"/>
    <p:sldId id="267" r:id="rId11"/>
    <p:sldId id="266" r:id="rId12"/>
    <p:sldId id="268" r:id="rId13"/>
    <p:sldId id="269" r:id="rId14"/>
    <p:sldId id="270" r:id="rId15"/>
    <p:sldId id="272" r:id="rId16"/>
    <p:sldId id="271" r:id="rId17"/>
    <p:sldId id="273"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7" autoAdjust="0"/>
    <p:restoredTop sz="94660"/>
  </p:normalViewPr>
  <p:slideViewPr>
    <p:cSldViewPr snapToGrid="0">
      <p:cViewPr>
        <p:scale>
          <a:sx n="60" d="100"/>
          <a:sy n="60" d="100"/>
        </p:scale>
        <p:origin x="-384"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C418-3ED3-447E-BF6E-910A70DA4F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CDCED4-6210-4BF8-AA2D-C8C60C761E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E5CD21-CFB0-4FA9-B0C3-843D84B83267}"/>
              </a:ext>
            </a:extLst>
          </p:cNvPr>
          <p:cNvSpPr>
            <a:spLocks noGrp="1"/>
          </p:cNvSpPr>
          <p:nvPr>
            <p:ph type="dt" sz="half" idx="10"/>
          </p:nvPr>
        </p:nvSpPr>
        <p:spPr/>
        <p:txBody>
          <a:bodyPr/>
          <a:lstStyle/>
          <a:p>
            <a:fld id="{A532E2F1-AC06-4AE6-A09C-138DA675124A}" type="datetimeFigureOut">
              <a:rPr lang="en-US" smtClean="0"/>
              <a:t>4/18/2021</a:t>
            </a:fld>
            <a:endParaRPr lang="en-US"/>
          </a:p>
        </p:txBody>
      </p:sp>
      <p:sp>
        <p:nvSpPr>
          <p:cNvPr id="5" name="Footer Placeholder 4">
            <a:extLst>
              <a:ext uri="{FF2B5EF4-FFF2-40B4-BE49-F238E27FC236}">
                <a16:creationId xmlns:a16="http://schemas.microsoft.com/office/drawing/2014/main" id="{8CF550E6-0D7C-438A-BB07-1DA607D4B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CCA3E-DC7A-4A9C-9A0E-A6A0775373E6}"/>
              </a:ext>
            </a:extLst>
          </p:cNvPr>
          <p:cNvSpPr>
            <a:spLocks noGrp="1"/>
          </p:cNvSpPr>
          <p:nvPr>
            <p:ph type="sldNum" sz="quarter" idx="12"/>
          </p:nvPr>
        </p:nvSpPr>
        <p:spPr/>
        <p:txBody>
          <a:bodyPr/>
          <a:lstStyle/>
          <a:p>
            <a:fld id="{59DB0F74-CC5E-4171-B10E-BBF22CEF80E9}" type="slidenum">
              <a:rPr lang="en-US" smtClean="0"/>
              <a:t>‹#›</a:t>
            </a:fld>
            <a:endParaRPr lang="en-US"/>
          </a:p>
        </p:txBody>
      </p:sp>
    </p:spTree>
    <p:extLst>
      <p:ext uri="{BB962C8B-B14F-4D97-AF65-F5344CB8AC3E}">
        <p14:creationId xmlns:p14="http://schemas.microsoft.com/office/powerpoint/2010/main" val="394949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12D28-E450-474A-8950-64F6155347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B594FE-3E83-4715-AD18-A11A3B769B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A2036A-A5AB-48F8-BDFC-C1C0E1FF185D}"/>
              </a:ext>
            </a:extLst>
          </p:cNvPr>
          <p:cNvSpPr>
            <a:spLocks noGrp="1"/>
          </p:cNvSpPr>
          <p:nvPr>
            <p:ph type="dt" sz="half" idx="10"/>
          </p:nvPr>
        </p:nvSpPr>
        <p:spPr/>
        <p:txBody>
          <a:bodyPr/>
          <a:lstStyle/>
          <a:p>
            <a:fld id="{A532E2F1-AC06-4AE6-A09C-138DA675124A}" type="datetimeFigureOut">
              <a:rPr lang="en-US" smtClean="0"/>
              <a:t>4/18/2021</a:t>
            </a:fld>
            <a:endParaRPr lang="en-US"/>
          </a:p>
        </p:txBody>
      </p:sp>
      <p:sp>
        <p:nvSpPr>
          <p:cNvPr id="5" name="Footer Placeholder 4">
            <a:extLst>
              <a:ext uri="{FF2B5EF4-FFF2-40B4-BE49-F238E27FC236}">
                <a16:creationId xmlns:a16="http://schemas.microsoft.com/office/drawing/2014/main" id="{775FD0DD-DA19-4536-BF0B-F28024E756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8EC6C-1DCF-4FFE-99A6-8B353F79EA3A}"/>
              </a:ext>
            </a:extLst>
          </p:cNvPr>
          <p:cNvSpPr>
            <a:spLocks noGrp="1"/>
          </p:cNvSpPr>
          <p:nvPr>
            <p:ph type="sldNum" sz="quarter" idx="12"/>
          </p:nvPr>
        </p:nvSpPr>
        <p:spPr/>
        <p:txBody>
          <a:bodyPr/>
          <a:lstStyle/>
          <a:p>
            <a:fld id="{59DB0F74-CC5E-4171-B10E-BBF22CEF80E9}" type="slidenum">
              <a:rPr lang="en-US" smtClean="0"/>
              <a:t>‹#›</a:t>
            </a:fld>
            <a:endParaRPr lang="en-US"/>
          </a:p>
        </p:txBody>
      </p:sp>
    </p:spTree>
    <p:extLst>
      <p:ext uri="{BB962C8B-B14F-4D97-AF65-F5344CB8AC3E}">
        <p14:creationId xmlns:p14="http://schemas.microsoft.com/office/powerpoint/2010/main" val="3642993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F4BADE-724B-41E8-881D-B7581993A1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110276-8B4D-4B3C-BE6E-AC63723EF3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16AD7-ECC2-4A72-B574-7AEC950FFE51}"/>
              </a:ext>
            </a:extLst>
          </p:cNvPr>
          <p:cNvSpPr>
            <a:spLocks noGrp="1"/>
          </p:cNvSpPr>
          <p:nvPr>
            <p:ph type="dt" sz="half" idx="10"/>
          </p:nvPr>
        </p:nvSpPr>
        <p:spPr/>
        <p:txBody>
          <a:bodyPr/>
          <a:lstStyle/>
          <a:p>
            <a:fld id="{A532E2F1-AC06-4AE6-A09C-138DA675124A}" type="datetimeFigureOut">
              <a:rPr lang="en-US" smtClean="0"/>
              <a:t>4/18/2021</a:t>
            </a:fld>
            <a:endParaRPr lang="en-US"/>
          </a:p>
        </p:txBody>
      </p:sp>
      <p:sp>
        <p:nvSpPr>
          <p:cNvPr id="5" name="Footer Placeholder 4">
            <a:extLst>
              <a:ext uri="{FF2B5EF4-FFF2-40B4-BE49-F238E27FC236}">
                <a16:creationId xmlns:a16="http://schemas.microsoft.com/office/drawing/2014/main" id="{1E71F992-57D3-4EEC-8EF3-E8A8F3214E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9A0522-4B32-4478-BF00-20FA5616CBE2}"/>
              </a:ext>
            </a:extLst>
          </p:cNvPr>
          <p:cNvSpPr>
            <a:spLocks noGrp="1"/>
          </p:cNvSpPr>
          <p:nvPr>
            <p:ph type="sldNum" sz="quarter" idx="12"/>
          </p:nvPr>
        </p:nvSpPr>
        <p:spPr/>
        <p:txBody>
          <a:bodyPr/>
          <a:lstStyle/>
          <a:p>
            <a:fld id="{59DB0F74-CC5E-4171-B10E-BBF22CEF80E9}" type="slidenum">
              <a:rPr lang="en-US" smtClean="0"/>
              <a:t>‹#›</a:t>
            </a:fld>
            <a:endParaRPr lang="en-US"/>
          </a:p>
        </p:txBody>
      </p:sp>
    </p:spTree>
    <p:extLst>
      <p:ext uri="{BB962C8B-B14F-4D97-AF65-F5344CB8AC3E}">
        <p14:creationId xmlns:p14="http://schemas.microsoft.com/office/powerpoint/2010/main" val="155535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B779-5E79-40C3-833A-5DCB67FE1F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73270C-D84E-4C01-B692-13F94E1F6B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C796D-CADD-4AE9-99A8-5603DE7B80C7}"/>
              </a:ext>
            </a:extLst>
          </p:cNvPr>
          <p:cNvSpPr>
            <a:spLocks noGrp="1"/>
          </p:cNvSpPr>
          <p:nvPr>
            <p:ph type="dt" sz="half" idx="10"/>
          </p:nvPr>
        </p:nvSpPr>
        <p:spPr/>
        <p:txBody>
          <a:bodyPr/>
          <a:lstStyle/>
          <a:p>
            <a:fld id="{A532E2F1-AC06-4AE6-A09C-138DA675124A}" type="datetimeFigureOut">
              <a:rPr lang="en-US" smtClean="0"/>
              <a:t>4/18/2021</a:t>
            </a:fld>
            <a:endParaRPr lang="en-US"/>
          </a:p>
        </p:txBody>
      </p:sp>
      <p:sp>
        <p:nvSpPr>
          <p:cNvPr id="5" name="Footer Placeholder 4">
            <a:extLst>
              <a:ext uri="{FF2B5EF4-FFF2-40B4-BE49-F238E27FC236}">
                <a16:creationId xmlns:a16="http://schemas.microsoft.com/office/drawing/2014/main" id="{6682AFCB-C075-4E6F-9AA1-DC01997F3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448249-10F0-4CD3-8ED7-20446EF9F834}"/>
              </a:ext>
            </a:extLst>
          </p:cNvPr>
          <p:cNvSpPr>
            <a:spLocks noGrp="1"/>
          </p:cNvSpPr>
          <p:nvPr>
            <p:ph type="sldNum" sz="quarter" idx="12"/>
          </p:nvPr>
        </p:nvSpPr>
        <p:spPr/>
        <p:txBody>
          <a:bodyPr/>
          <a:lstStyle/>
          <a:p>
            <a:fld id="{59DB0F74-CC5E-4171-B10E-BBF22CEF80E9}" type="slidenum">
              <a:rPr lang="en-US" smtClean="0"/>
              <a:t>‹#›</a:t>
            </a:fld>
            <a:endParaRPr lang="en-US"/>
          </a:p>
        </p:txBody>
      </p:sp>
    </p:spTree>
    <p:extLst>
      <p:ext uri="{BB962C8B-B14F-4D97-AF65-F5344CB8AC3E}">
        <p14:creationId xmlns:p14="http://schemas.microsoft.com/office/powerpoint/2010/main" val="3642333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57B8-98F0-4D61-9538-DF0E875E49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9E84B0-C2B8-494D-A94E-EB83C7FFC5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01BBBA-74A1-4E7F-9A48-4A44C8843E20}"/>
              </a:ext>
            </a:extLst>
          </p:cNvPr>
          <p:cNvSpPr>
            <a:spLocks noGrp="1"/>
          </p:cNvSpPr>
          <p:nvPr>
            <p:ph type="dt" sz="half" idx="10"/>
          </p:nvPr>
        </p:nvSpPr>
        <p:spPr/>
        <p:txBody>
          <a:bodyPr/>
          <a:lstStyle/>
          <a:p>
            <a:fld id="{A532E2F1-AC06-4AE6-A09C-138DA675124A}" type="datetimeFigureOut">
              <a:rPr lang="en-US" smtClean="0"/>
              <a:t>4/18/2021</a:t>
            </a:fld>
            <a:endParaRPr lang="en-US"/>
          </a:p>
        </p:txBody>
      </p:sp>
      <p:sp>
        <p:nvSpPr>
          <p:cNvPr id="5" name="Footer Placeholder 4">
            <a:extLst>
              <a:ext uri="{FF2B5EF4-FFF2-40B4-BE49-F238E27FC236}">
                <a16:creationId xmlns:a16="http://schemas.microsoft.com/office/drawing/2014/main" id="{7C823F1E-136C-4FED-92DF-3343FF93E0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A3E47-8B85-41FA-B4D9-E75662BA0663}"/>
              </a:ext>
            </a:extLst>
          </p:cNvPr>
          <p:cNvSpPr>
            <a:spLocks noGrp="1"/>
          </p:cNvSpPr>
          <p:nvPr>
            <p:ph type="sldNum" sz="quarter" idx="12"/>
          </p:nvPr>
        </p:nvSpPr>
        <p:spPr/>
        <p:txBody>
          <a:bodyPr/>
          <a:lstStyle/>
          <a:p>
            <a:fld id="{59DB0F74-CC5E-4171-B10E-BBF22CEF80E9}" type="slidenum">
              <a:rPr lang="en-US" smtClean="0"/>
              <a:t>‹#›</a:t>
            </a:fld>
            <a:endParaRPr lang="en-US"/>
          </a:p>
        </p:txBody>
      </p:sp>
    </p:spTree>
    <p:extLst>
      <p:ext uri="{BB962C8B-B14F-4D97-AF65-F5344CB8AC3E}">
        <p14:creationId xmlns:p14="http://schemas.microsoft.com/office/powerpoint/2010/main" val="190387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4C98E-8A12-4685-B8CB-C3DF569483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6086AF-5D79-4216-A894-C2F5D027DB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7A17A8-0599-4188-8D85-FC4BA80FB3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872559-8245-4DD2-BB9F-25919D19D753}"/>
              </a:ext>
            </a:extLst>
          </p:cNvPr>
          <p:cNvSpPr>
            <a:spLocks noGrp="1"/>
          </p:cNvSpPr>
          <p:nvPr>
            <p:ph type="dt" sz="half" idx="10"/>
          </p:nvPr>
        </p:nvSpPr>
        <p:spPr/>
        <p:txBody>
          <a:bodyPr/>
          <a:lstStyle/>
          <a:p>
            <a:fld id="{A532E2F1-AC06-4AE6-A09C-138DA675124A}" type="datetimeFigureOut">
              <a:rPr lang="en-US" smtClean="0"/>
              <a:t>4/18/2021</a:t>
            </a:fld>
            <a:endParaRPr lang="en-US"/>
          </a:p>
        </p:txBody>
      </p:sp>
      <p:sp>
        <p:nvSpPr>
          <p:cNvPr id="6" name="Footer Placeholder 5">
            <a:extLst>
              <a:ext uri="{FF2B5EF4-FFF2-40B4-BE49-F238E27FC236}">
                <a16:creationId xmlns:a16="http://schemas.microsoft.com/office/drawing/2014/main" id="{BA5DE30E-E00C-4D6B-A9BA-E10FFB993F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234473-AA3F-45EC-8BAF-A3EFCD89FE2C}"/>
              </a:ext>
            </a:extLst>
          </p:cNvPr>
          <p:cNvSpPr>
            <a:spLocks noGrp="1"/>
          </p:cNvSpPr>
          <p:nvPr>
            <p:ph type="sldNum" sz="quarter" idx="12"/>
          </p:nvPr>
        </p:nvSpPr>
        <p:spPr/>
        <p:txBody>
          <a:bodyPr/>
          <a:lstStyle/>
          <a:p>
            <a:fld id="{59DB0F74-CC5E-4171-B10E-BBF22CEF80E9}" type="slidenum">
              <a:rPr lang="en-US" smtClean="0"/>
              <a:t>‹#›</a:t>
            </a:fld>
            <a:endParaRPr lang="en-US"/>
          </a:p>
        </p:txBody>
      </p:sp>
    </p:spTree>
    <p:extLst>
      <p:ext uri="{BB962C8B-B14F-4D97-AF65-F5344CB8AC3E}">
        <p14:creationId xmlns:p14="http://schemas.microsoft.com/office/powerpoint/2010/main" val="1474012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BD27-3931-4368-9784-2BA64A3579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C5D563-04C8-456A-8DB7-7C42910B73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949193-D190-41D6-B16C-B33C9FA894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46FA5B-13E1-4C04-9CF9-13B8804C18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6F2B35-4C90-4666-9B5D-307B799AEB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FB933B-BFC8-44BD-A2ED-A60153FD235B}"/>
              </a:ext>
            </a:extLst>
          </p:cNvPr>
          <p:cNvSpPr>
            <a:spLocks noGrp="1"/>
          </p:cNvSpPr>
          <p:nvPr>
            <p:ph type="dt" sz="half" idx="10"/>
          </p:nvPr>
        </p:nvSpPr>
        <p:spPr/>
        <p:txBody>
          <a:bodyPr/>
          <a:lstStyle/>
          <a:p>
            <a:fld id="{A532E2F1-AC06-4AE6-A09C-138DA675124A}" type="datetimeFigureOut">
              <a:rPr lang="en-US" smtClean="0"/>
              <a:t>4/18/2021</a:t>
            </a:fld>
            <a:endParaRPr lang="en-US"/>
          </a:p>
        </p:txBody>
      </p:sp>
      <p:sp>
        <p:nvSpPr>
          <p:cNvPr id="8" name="Footer Placeholder 7">
            <a:extLst>
              <a:ext uri="{FF2B5EF4-FFF2-40B4-BE49-F238E27FC236}">
                <a16:creationId xmlns:a16="http://schemas.microsoft.com/office/drawing/2014/main" id="{7AFEDEBC-9FB0-40AC-8CC5-508E15CB47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394B91-14D1-4BED-92D8-7F9FAD644528}"/>
              </a:ext>
            </a:extLst>
          </p:cNvPr>
          <p:cNvSpPr>
            <a:spLocks noGrp="1"/>
          </p:cNvSpPr>
          <p:nvPr>
            <p:ph type="sldNum" sz="quarter" idx="12"/>
          </p:nvPr>
        </p:nvSpPr>
        <p:spPr/>
        <p:txBody>
          <a:bodyPr/>
          <a:lstStyle/>
          <a:p>
            <a:fld id="{59DB0F74-CC5E-4171-B10E-BBF22CEF80E9}" type="slidenum">
              <a:rPr lang="en-US" smtClean="0"/>
              <a:t>‹#›</a:t>
            </a:fld>
            <a:endParaRPr lang="en-US"/>
          </a:p>
        </p:txBody>
      </p:sp>
    </p:spTree>
    <p:extLst>
      <p:ext uri="{BB962C8B-B14F-4D97-AF65-F5344CB8AC3E}">
        <p14:creationId xmlns:p14="http://schemas.microsoft.com/office/powerpoint/2010/main" val="377724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D6F0-FEDD-4278-9525-B4E26476D1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D50BD2-8707-4040-BFEB-CE0ACC95A05B}"/>
              </a:ext>
            </a:extLst>
          </p:cNvPr>
          <p:cNvSpPr>
            <a:spLocks noGrp="1"/>
          </p:cNvSpPr>
          <p:nvPr>
            <p:ph type="dt" sz="half" idx="10"/>
          </p:nvPr>
        </p:nvSpPr>
        <p:spPr/>
        <p:txBody>
          <a:bodyPr/>
          <a:lstStyle/>
          <a:p>
            <a:fld id="{A532E2F1-AC06-4AE6-A09C-138DA675124A}" type="datetimeFigureOut">
              <a:rPr lang="en-US" smtClean="0"/>
              <a:t>4/18/2021</a:t>
            </a:fld>
            <a:endParaRPr lang="en-US"/>
          </a:p>
        </p:txBody>
      </p:sp>
      <p:sp>
        <p:nvSpPr>
          <p:cNvPr id="4" name="Footer Placeholder 3">
            <a:extLst>
              <a:ext uri="{FF2B5EF4-FFF2-40B4-BE49-F238E27FC236}">
                <a16:creationId xmlns:a16="http://schemas.microsoft.com/office/drawing/2014/main" id="{6056CEF7-7164-4952-9112-F79791BD52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CB5EF4-9E1B-426D-BFDA-FBED11870D67}"/>
              </a:ext>
            </a:extLst>
          </p:cNvPr>
          <p:cNvSpPr>
            <a:spLocks noGrp="1"/>
          </p:cNvSpPr>
          <p:nvPr>
            <p:ph type="sldNum" sz="quarter" idx="12"/>
          </p:nvPr>
        </p:nvSpPr>
        <p:spPr/>
        <p:txBody>
          <a:bodyPr/>
          <a:lstStyle/>
          <a:p>
            <a:fld id="{59DB0F74-CC5E-4171-B10E-BBF22CEF80E9}" type="slidenum">
              <a:rPr lang="en-US" smtClean="0"/>
              <a:t>‹#›</a:t>
            </a:fld>
            <a:endParaRPr lang="en-US"/>
          </a:p>
        </p:txBody>
      </p:sp>
    </p:spTree>
    <p:extLst>
      <p:ext uri="{BB962C8B-B14F-4D97-AF65-F5344CB8AC3E}">
        <p14:creationId xmlns:p14="http://schemas.microsoft.com/office/powerpoint/2010/main" val="188897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9CCD8C-75EC-4B7D-B17B-46C2F7AB885D}"/>
              </a:ext>
            </a:extLst>
          </p:cNvPr>
          <p:cNvSpPr>
            <a:spLocks noGrp="1"/>
          </p:cNvSpPr>
          <p:nvPr>
            <p:ph type="dt" sz="half" idx="10"/>
          </p:nvPr>
        </p:nvSpPr>
        <p:spPr/>
        <p:txBody>
          <a:bodyPr/>
          <a:lstStyle/>
          <a:p>
            <a:fld id="{A532E2F1-AC06-4AE6-A09C-138DA675124A}" type="datetimeFigureOut">
              <a:rPr lang="en-US" smtClean="0"/>
              <a:t>4/18/2021</a:t>
            </a:fld>
            <a:endParaRPr lang="en-US"/>
          </a:p>
        </p:txBody>
      </p:sp>
      <p:sp>
        <p:nvSpPr>
          <p:cNvPr id="3" name="Footer Placeholder 2">
            <a:extLst>
              <a:ext uri="{FF2B5EF4-FFF2-40B4-BE49-F238E27FC236}">
                <a16:creationId xmlns:a16="http://schemas.microsoft.com/office/drawing/2014/main" id="{65A8213D-6F17-4E60-8436-D9140043E1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5F8A45-9322-4120-8E4B-F936F38B72AB}"/>
              </a:ext>
            </a:extLst>
          </p:cNvPr>
          <p:cNvSpPr>
            <a:spLocks noGrp="1"/>
          </p:cNvSpPr>
          <p:nvPr>
            <p:ph type="sldNum" sz="quarter" idx="12"/>
          </p:nvPr>
        </p:nvSpPr>
        <p:spPr/>
        <p:txBody>
          <a:bodyPr/>
          <a:lstStyle/>
          <a:p>
            <a:fld id="{59DB0F74-CC5E-4171-B10E-BBF22CEF80E9}" type="slidenum">
              <a:rPr lang="en-US" smtClean="0"/>
              <a:t>‹#›</a:t>
            </a:fld>
            <a:endParaRPr lang="en-US"/>
          </a:p>
        </p:txBody>
      </p:sp>
    </p:spTree>
    <p:extLst>
      <p:ext uri="{BB962C8B-B14F-4D97-AF65-F5344CB8AC3E}">
        <p14:creationId xmlns:p14="http://schemas.microsoft.com/office/powerpoint/2010/main" val="2392358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DE10-3384-4054-BEC3-BA4F69A54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ED888E-C435-4018-90F4-F4493F6B1E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D5B664-C18E-4128-99EF-301B425C1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85CC11-6B58-4664-8756-E167B72D6A9A}"/>
              </a:ext>
            </a:extLst>
          </p:cNvPr>
          <p:cNvSpPr>
            <a:spLocks noGrp="1"/>
          </p:cNvSpPr>
          <p:nvPr>
            <p:ph type="dt" sz="half" idx="10"/>
          </p:nvPr>
        </p:nvSpPr>
        <p:spPr/>
        <p:txBody>
          <a:bodyPr/>
          <a:lstStyle/>
          <a:p>
            <a:fld id="{A532E2F1-AC06-4AE6-A09C-138DA675124A}" type="datetimeFigureOut">
              <a:rPr lang="en-US" smtClean="0"/>
              <a:t>4/18/2021</a:t>
            </a:fld>
            <a:endParaRPr lang="en-US"/>
          </a:p>
        </p:txBody>
      </p:sp>
      <p:sp>
        <p:nvSpPr>
          <p:cNvPr id="6" name="Footer Placeholder 5">
            <a:extLst>
              <a:ext uri="{FF2B5EF4-FFF2-40B4-BE49-F238E27FC236}">
                <a16:creationId xmlns:a16="http://schemas.microsoft.com/office/drawing/2014/main" id="{D6D526E3-C8DB-4F85-9BC2-6D1FA3D521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50026-AC84-4685-AAEB-9E3276285249}"/>
              </a:ext>
            </a:extLst>
          </p:cNvPr>
          <p:cNvSpPr>
            <a:spLocks noGrp="1"/>
          </p:cNvSpPr>
          <p:nvPr>
            <p:ph type="sldNum" sz="quarter" idx="12"/>
          </p:nvPr>
        </p:nvSpPr>
        <p:spPr/>
        <p:txBody>
          <a:bodyPr/>
          <a:lstStyle/>
          <a:p>
            <a:fld id="{59DB0F74-CC5E-4171-B10E-BBF22CEF80E9}" type="slidenum">
              <a:rPr lang="en-US" smtClean="0"/>
              <a:t>‹#›</a:t>
            </a:fld>
            <a:endParaRPr lang="en-US"/>
          </a:p>
        </p:txBody>
      </p:sp>
    </p:spTree>
    <p:extLst>
      <p:ext uri="{BB962C8B-B14F-4D97-AF65-F5344CB8AC3E}">
        <p14:creationId xmlns:p14="http://schemas.microsoft.com/office/powerpoint/2010/main" val="172515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7FAE-A661-4FFC-9927-6C482C457B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C32088-5415-4741-BC46-D2D90C263C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CAF4ED-EFCA-4EBF-9B35-82008F8DE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5C288D-F917-4328-B856-9BD60E33F2A7}"/>
              </a:ext>
            </a:extLst>
          </p:cNvPr>
          <p:cNvSpPr>
            <a:spLocks noGrp="1"/>
          </p:cNvSpPr>
          <p:nvPr>
            <p:ph type="dt" sz="half" idx="10"/>
          </p:nvPr>
        </p:nvSpPr>
        <p:spPr/>
        <p:txBody>
          <a:bodyPr/>
          <a:lstStyle/>
          <a:p>
            <a:fld id="{A532E2F1-AC06-4AE6-A09C-138DA675124A}" type="datetimeFigureOut">
              <a:rPr lang="en-US" smtClean="0"/>
              <a:t>4/18/2021</a:t>
            </a:fld>
            <a:endParaRPr lang="en-US"/>
          </a:p>
        </p:txBody>
      </p:sp>
      <p:sp>
        <p:nvSpPr>
          <p:cNvPr id="6" name="Footer Placeholder 5">
            <a:extLst>
              <a:ext uri="{FF2B5EF4-FFF2-40B4-BE49-F238E27FC236}">
                <a16:creationId xmlns:a16="http://schemas.microsoft.com/office/drawing/2014/main" id="{AD56101A-3670-43E0-A00D-0BCA9CC876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913D0-3902-4F56-9310-D98232619E58}"/>
              </a:ext>
            </a:extLst>
          </p:cNvPr>
          <p:cNvSpPr>
            <a:spLocks noGrp="1"/>
          </p:cNvSpPr>
          <p:nvPr>
            <p:ph type="sldNum" sz="quarter" idx="12"/>
          </p:nvPr>
        </p:nvSpPr>
        <p:spPr/>
        <p:txBody>
          <a:bodyPr/>
          <a:lstStyle/>
          <a:p>
            <a:fld id="{59DB0F74-CC5E-4171-B10E-BBF22CEF80E9}" type="slidenum">
              <a:rPr lang="en-US" smtClean="0"/>
              <a:t>‹#›</a:t>
            </a:fld>
            <a:endParaRPr lang="en-US"/>
          </a:p>
        </p:txBody>
      </p:sp>
    </p:spTree>
    <p:extLst>
      <p:ext uri="{BB962C8B-B14F-4D97-AF65-F5344CB8AC3E}">
        <p14:creationId xmlns:p14="http://schemas.microsoft.com/office/powerpoint/2010/main" val="651093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0973B1-F35A-46E3-8AC2-CEEBE59688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4A62D6-3B1E-493B-BB7E-2F93268AD0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8652B-651A-4E0C-A8DB-17E721991D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2E2F1-AC06-4AE6-A09C-138DA675124A}" type="datetimeFigureOut">
              <a:rPr lang="en-US" smtClean="0"/>
              <a:t>4/18/2021</a:t>
            </a:fld>
            <a:endParaRPr lang="en-US"/>
          </a:p>
        </p:txBody>
      </p:sp>
      <p:sp>
        <p:nvSpPr>
          <p:cNvPr id="5" name="Footer Placeholder 4">
            <a:extLst>
              <a:ext uri="{FF2B5EF4-FFF2-40B4-BE49-F238E27FC236}">
                <a16:creationId xmlns:a16="http://schemas.microsoft.com/office/drawing/2014/main" id="{04D0416D-3129-4298-A833-3FD182414F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D341FB-B7F5-412B-A912-5D29A6E061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B0F74-CC5E-4171-B10E-BBF22CEF80E9}" type="slidenum">
              <a:rPr lang="en-US" smtClean="0"/>
              <a:t>‹#›</a:t>
            </a:fld>
            <a:endParaRPr lang="en-US"/>
          </a:p>
        </p:txBody>
      </p:sp>
    </p:spTree>
    <p:extLst>
      <p:ext uri="{BB962C8B-B14F-4D97-AF65-F5344CB8AC3E}">
        <p14:creationId xmlns:p14="http://schemas.microsoft.com/office/powerpoint/2010/main" val="3363073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cprime.com/resources/what-is-agile-what-is-scrum" TargetMode="External"/><Relationship Id="rId2" Type="http://schemas.openxmlformats.org/officeDocument/2006/relationships/hyperlink" Target="https://www.atlassian.com/agile/scru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3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3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3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3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Rectangle 4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4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47" name="Freeform: Shape 4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CEA25660-2BF9-46A8-A2B7-538F2E92F8D7}"/>
              </a:ext>
            </a:extLst>
          </p:cNvPr>
          <p:cNvSpPr>
            <a:spLocks noGrp="1"/>
          </p:cNvSpPr>
          <p:nvPr>
            <p:ph type="subTitle" idx="1"/>
          </p:nvPr>
        </p:nvSpPr>
        <p:spPr>
          <a:xfrm>
            <a:off x="4439633" y="4518923"/>
            <a:ext cx="3312734" cy="1141851"/>
          </a:xfrm>
          <a:noFill/>
        </p:spPr>
        <p:txBody>
          <a:bodyPr>
            <a:normAutofit fontScale="70000" lnSpcReduction="20000"/>
          </a:bodyPr>
          <a:lstStyle/>
          <a:p>
            <a:r>
              <a:rPr lang="en-US" sz="2000" dirty="0">
                <a:solidFill>
                  <a:srgbClr val="080808"/>
                </a:solidFill>
              </a:rPr>
              <a:t>Colton Stiff</a:t>
            </a:r>
          </a:p>
          <a:p>
            <a:r>
              <a:rPr lang="en-US" sz="2000" dirty="0">
                <a:solidFill>
                  <a:srgbClr val="080808"/>
                </a:solidFill>
              </a:rPr>
              <a:t>04/19/2021</a:t>
            </a:r>
          </a:p>
          <a:p>
            <a:r>
              <a:rPr lang="en-US" sz="2000" dirty="0">
                <a:solidFill>
                  <a:srgbClr val="080808"/>
                </a:solidFill>
              </a:rPr>
              <a:t>SNHU</a:t>
            </a:r>
          </a:p>
          <a:p>
            <a:r>
              <a:rPr lang="en-US" sz="2000" dirty="0">
                <a:solidFill>
                  <a:srgbClr val="080808"/>
                </a:solidFill>
              </a:rPr>
              <a:t>CS-250</a:t>
            </a:r>
          </a:p>
        </p:txBody>
      </p:sp>
      <p:sp>
        <p:nvSpPr>
          <p:cNvPr id="2" name="Title 1">
            <a:extLst>
              <a:ext uri="{FF2B5EF4-FFF2-40B4-BE49-F238E27FC236}">
                <a16:creationId xmlns:a16="http://schemas.microsoft.com/office/drawing/2014/main" id="{98F437CD-F04B-4722-AABE-D659E84697F2}"/>
              </a:ext>
            </a:extLst>
          </p:cNvPr>
          <p:cNvSpPr>
            <a:spLocks noGrp="1"/>
          </p:cNvSpPr>
          <p:nvPr>
            <p:ph type="ctrTitle"/>
          </p:nvPr>
        </p:nvSpPr>
        <p:spPr>
          <a:xfrm>
            <a:off x="3204642" y="2353641"/>
            <a:ext cx="5782716" cy="2150719"/>
          </a:xfrm>
          <a:noFill/>
        </p:spPr>
        <p:txBody>
          <a:bodyPr anchor="ctr">
            <a:normAutofit/>
          </a:bodyPr>
          <a:lstStyle/>
          <a:p>
            <a:r>
              <a:rPr lang="en-US" sz="3600" b="1" dirty="0">
                <a:solidFill>
                  <a:srgbClr val="080808"/>
                </a:solidFill>
              </a:rPr>
              <a:t>The Scrum-Agile Model</a:t>
            </a:r>
          </a:p>
        </p:txBody>
      </p:sp>
      <p:sp>
        <p:nvSpPr>
          <p:cNvPr id="51" name="Freeform: Shape 5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Rectangle 5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58309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4A8C81-4D38-4580-A963-5AA788D06997}"/>
              </a:ext>
            </a:extLst>
          </p:cNvPr>
          <p:cNvSpPr>
            <a:spLocks noGrp="1"/>
          </p:cNvSpPr>
          <p:nvPr>
            <p:ph type="title"/>
          </p:nvPr>
        </p:nvSpPr>
        <p:spPr>
          <a:xfrm>
            <a:off x="643467" y="1698171"/>
            <a:ext cx="3962061" cy="4516360"/>
          </a:xfrm>
        </p:spPr>
        <p:txBody>
          <a:bodyPr anchor="t">
            <a:normAutofit/>
          </a:bodyPr>
          <a:lstStyle/>
          <a:p>
            <a:r>
              <a:rPr lang="en-US" sz="3600" b="1" dirty="0"/>
              <a:t>Initiate</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4AD6EA8-820F-4FAB-9633-71602B7E178F}"/>
              </a:ext>
            </a:extLst>
          </p:cNvPr>
          <p:cNvSpPr>
            <a:spLocks noGrp="1"/>
          </p:cNvSpPr>
          <p:nvPr>
            <p:ph idx="1"/>
          </p:nvPr>
        </p:nvSpPr>
        <p:spPr>
          <a:xfrm>
            <a:off x="5070020" y="1698170"/>
            <a:ext cx="6478513" cy="4516361"/>
          </a:xfrm>
        </p:spPr>
        <p:txBody>
          <a:bodyPr>
            <a:normAutofit/>
          </a:bodyPr>
          <a:lstStyle/>
          <a:p>
            <a:r>
              <a:rPr lang="en-US" sz="2000" dirty="0"/>
              <a:t>Business Case and justification are reviewed and approved to begin project.</a:t>
            </a:r>
          </a:p>
          <a:p>
            <a:r>
              <a:rPr lang="en-US" sz="2000" dirty="0"/>
              <a:t>The overall vision of the project is determined.</a:t>
            </a:r>
          </a:p>
          <a:p>
            <a:r>
              <a:rPr lang="en-US" sz="2000" dirty="0"/>
              <a:t>The Vision Statement is created to serve as inspiration, provide focus, and drive the project to completion.</a:t>
            </a:r>
          </a:p>
          <a:p>
            <a:r>
              <a:rPr lang="en-US" sz="2000" dirty="0"/>
              <a:t>The Product owner is assigned and identified.</a:t>
            </a:r>
          </a:p>
          <a:p>
            <a:r>
              <a:rPr lang="en-US" sz="2000" dirty="0"/>
              <a:t>The Scrum Master and Stakeholders are determined and identified.</a:t>
            </a:r>
          </a:p>
          <a:p>
            <a:r>
              <a:rPr lang="en-US" sz="2000" dirty="0"/>
              <a:t>The Scrum Team in its’ entirety is formed; the development team, testers, developers, etc.</a:t>
            </a:r>
          </a:p>
          <a:p>
            <a:r>
              <a:rPr lang="en-US" sz="2000" dirty="0"/>
              <a:t>Prioritization of product backlog is created.</a:t>
            </a:r>
          </a:p>
          <a:p>
            <a:r>
              <a:rPr lang="en-US" sz="2000" dirty="0"/>
              <a:t>Release Plan is developed.</a:t>
            </a:r>
          </a:p>
          <a:p>
            <a:endParaRPr lang="en-US"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99186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4A8C81-4D38-4580-A963-5AA788D06997}"/>
              </a:ext>
            </a:extLst>
          </p:cNvPr>
          <p:cNvSpPr>
            <a:spLocks noGrp="1"/>
          </p:cNvSpPr>
          <p:nvPr>
            <p:ph type="title"/>
          </p:nvPr>
        </p:nvSpPr>
        <p:spPr>
          <a:xfrm>
            <a:off x="643467" y="1698171"/>
            <a:ext cx="3962061" cy="4516360"/>
          </a:xfrm>
        </p:spPr>
        <p:txBody>
          <a:bodyPr anchor="t">
            <a:normAutofit/>
          </a:bodyPr>
          <a:lstStyle/>
          <a:p>
            <a:r>
              <a:rPr lang="en-US" sz="3600" b="1" dirty="0"/>
              <a:t>Plan and Estimate</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4AD6EA8-820F-4FAB-9633-71602B7E178F}"/>
              </a:ext>
            </a:extLst>
          </p:cNvPr>
          <p:cNvSpPr>
            <a:spLocks noGrp="1"/>
          </p:cNvSpPr>
          <p:nvPr>
            <p:ph idx="1"/>
          </p:nvPr>
        </p:nvSpPr>
        <p:spPr>
          <a:xfrm>
            <a:off x="5070020" y="1698170"/>
            <a:ext cx="6478513" cy="4516361"/>
          </a:xfrm>
        </p:spPr>
        <p:txBody>
          <a:bodyPr>
            <a:normAutofit lnSpcReduction="10000"/>
          </a:bodyPr>
          <a:lstStyle/>
          <a:p>
            <a:r>
              <a:rPr lang="en-US" sz="2000" dirty="0"/>
              <a:t>Product Owner and Scrum Master meet with client and end-users to establish project requirements.</a:t>
            </a:r>
          </a:p>
          <a:p>
            <a:r>
              <a:rPr lang="en-US" sz="2000" dirty="0"/>
              <a:t>The User Story process begins, and end-users are asked to depict and explain the requested functionality and requirements from their own perspective. </a:t>
            </a:r>
          </a:p>
          <a:p>
            <a:r>
              <a:rPr lang="en-US" sz="2000" dirty="0"/>
              <a:t>The acceptance criteria for each User Story is determined.</a:t>
            </a:r>
          </a:p>
          <a:p>
            <a:r>
              <a:rPr lang="en-US" sz="2000" dirty="0"/>
              <a:t>Product owner approves which user stories will be used for the Sprint.</a:t>
            </a:r>
          </a:p>
          <a:p>
            <a:r>
              <a:rPr lang="en-US" sz="2000" dirty="0"/>
              <a:t>Scrum Master and Scrum Team review the approved User Stories and estimate the development effort, resources, and timelines required to fulfill the acceptance criteria. </a:t>
            </a:r>
          </a:p>
          <a:p>
            <a:r>
              <a:rPr lang="en-US" sz="2000" dirty="0"/>
              <a:t>Scrum Team commits the requirements of the User Stories Sprint Planning begins.</a:t>
            </a:r>
          </a:p>
          <a:p>
            <a:r>
              <a:rPr lang="en-US" sz="2000" dirty="0"/>
              <a:t>Project tasks and Sprint backlog are created during the Sprint Planning process.</a:t>
            </a:r>
          </a:p>
          <a:p>
            <a:endParaRPr lang="en-US" sz="2000" dirty="0"/>
          </a:p>
          <a:p>
            <a:endParaRPr lang="en-US" sz="2000" dirty="0"/>
          </a:p>
          <a:p>
            <a:endParaRPr lang="en-US"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9602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4A8C81-4D38-4580-A963-5AA788D06997}"/>
              </a:ext>
            </a:extLst>
          </p:cNvPr>
          <p:cNvSpPr>
            <a:spLocks noGrp="1"/>
          </p:cNvSpPr>
          <p:nvPr>
            <p:ph type="title"/>
          </p:nvPr>
        </p:nvSpPr>
        <p:spPr>
          <a:xfrm>
            <a:off x="643467" y="1698171"/>
            <a:ext cx="3962061" cy="4516360"/>
          </a:xfrm>
        </p:spPr>
        <p:txBody>
          <a:bodyPr anchor="t">
            <a:normAutofit/>
          </a:bodyPr>
          <a:lstStyle/>
          <a:p>
            <a:r>
              <a:rPr lang="en-US" sz="3600" b="1" dirty="0"/>
              <a:t>Implement</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4AD6EA8-820F-4FAB-9633-71602B7E178F}"/>
              </a:ext>
            </a:extLst>
          </p:cNvPr>
          <p:cNvSpPr>
            <a:spLocks noGrp="1"/>
          </p:cNvSpPr>
          <p:nvPr>
            <p:ph idx="1"/>
          </p:nvPr>
        </p:nvSpPr>
        <p:spPr>
          <a:xfrm>
            <a:off x="5070020" y="1698170"/>
            <a:ext cx="6478513" cy="4516361"/>
          </a:xfrm>
        </p:spPr>
        <p:txBody>
          <a:bodyPr>
            <a:normAutofit fontScale="92500" lnSpcReduction="10000"/>
          </a:bodyPr>
          <a:lstStyle/>
          <a:p>
            <a:r>
              <a:rPr lang="en-US" sz="2000" dirty="0"/>
              <a:t>Scrum Team creates, tests, and works on the Sprint Backlog tasks.</a:t>
            </a:r>
          </a:p>
          <a:p>
            <a:r>
              <a:rPr lang="en-US" sz="2000" dirty="0"/>
              <a:t>Scrum Team creates the Sprint Deliverables.</a:t>
            </a:r>
          </a:p>
          <a:p>
            <a:r>
              <a:rPr lang="en-US" sz="2000" dirty="0"/>
              <a:t>Tools such as an Information Radiator or Scrumboards are created and continuously updated to log all work performed, impediments, and progress made during the Sprint. </a:t>
            </a:r>
          </a:p>
          <a:p>
            <a:r>
              <a:rPr lang="en-US" sz="2000" dirty="0"/>
              <a:t>The Scrum Master schedules, coordinates, and leads the Daily Standups.</a:t>
            </a:r>
          </a:p>
          <a:p>
            <a:r>
              <a:rPr lang="en-US" sz="2000" dirty="0"/>
              <a:t>Daily Standups are 15-minute meetings conducted everyday at the same time where each member provides their updates to the team by answering the following 3 questions:</a:t>
            </a:r>
          </a:p>
          <a:p>
            <a:pPr lvl="1"/>
            <a:r>
              <a:rPr lang="en-US" sz="1600" i="1" dirty="0"/>
              <a:t>“What did you do yesterday”?</a:t>
            </a:r>
          </a:p>
          <a:p>
            <a:pPr lvl="1"/>
            <a:r>
              <a:rPr lang="en-US" sz="1600" i="1" dirty="0"/>
              <a:t>“What will you do today”?</a:t>
            </a:r>
          </a:p>
          <a:p>
            <a:pPr lvl="1"/>
            <a:r>
              <a:rPr lang="en-US" sz="1600" i="1" dirty="0"/>
              <a:t>“Are there any impediments in your way”?</a:t>
            </a:r>
          </a:p>
          <a:p>
            <a:r>
              <a:rPr lang="en-US" sz="2000" dirty="0"/>
              <a:t>Product backlog is continuously reviewed, updated, and prioritized know as the Backlog Grooming process.</a:t>
            </a:r>
          </a:p>
          <a:p>
            <a:endParaRPr lang="en-US"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50449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4A8C81-4D38-4580-A963-5AA788D06997}"/>
              </a:ext>
            </a:extLst>
          </p:cNvPr>
          <p:cNvSpPr>
            <a:spLocks noGrp="1"/>
          </p:cNvSpPr>
          <p:nvPr>
            <p:ph type="title"/>
          </p:nvPr>
        </p:nvSpPr>
        <p:spPr>
          <a:xfrm>
            <a:off x="643467" y="1698171"/>
            <a:ext cx="4290483" cy="4516360"/>
          </a:xfrm>
        </p:spPr>
        <p:txBody>
          <a:bodyPr anchor="t">
            <a:normAutofit/>
          </a:bodyPr>
          <a:lstStyle/>
          <a:p>
            <a:r>
              <a:rPr lang="en-US" sz="3600" b="1" dirty="0"/>
              <a:t>Review and Retrospect</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4AD6EA8-820F-4FAB-9633-71602B7E178F}"/>
              </a:ext>
            </a:extLst>
          </p:cNvPr>
          <p:cNvSpPr>
            <a:spLocks noGrp="1"/>
          </p:cNvSpPr>
          <p:nvPr>
            <p:ph idx="1"/>
          </p:nvPr>
        </p:nvSpPr>
        <p:spPr>
          <a:xfrm>
            <a:off x="5086350" y="1698170"/>
            <a:ext cx="6462183" cy="4516361"/>
          </a:xfrm>
        </p:spPr>
        <p:txBody>
          <a:bodyPr>
            <a:normAutofit/>
          </a:bodyPr>
          <a:lstStyle/>
          <a:p>
            <a:r>
              <a:rPr lang="en-US" sz="2000" dirty="0"/>
              <a:t>The Scrum Team meets to review all progress, impediments, and timelines of the Sprint Deliverables and product backlog.</a:t>
            </a:r>
          </a:p>
          <a:p>
            <a:r>
              <a:rPr lang="en-US" sz="2000" dirty="0"/>
              <a:t>When the Scrum Team has satisfied the acceptance criteria and fulfilled the requirements of the Sprint Deliverables, a Sprint Review meeting in set.</a:t>
            </a:r>
          </a:p>
          <a:p>
            <a:r>
              <a:rPr lang="en-US" sz="2000" dirty="0"/>
              <a:t>During the Sprint Review the Scrum Team demonstrates the fulfillment of the Sprint Deliverables to the Product Owner and Stakeholders for acceptance and completion of the Sprint.</a:t>
            </a:r>
          </a:p>
          <a:p>
            <a:r>
              <a:rPr lang="en-US" sz="2000" dirty="0"/>
              <a:t>Once the Product Owner and Stakeholders have accepted that the Sprint Deliverables have been met by the Scrum Team, a Sprint Retrospect is set.</a:t>
            </a: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86522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EE39DFCF-9247-4DE5-BB93-074BFAF07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68">
            <a:extLst>
              <a:ext uri="{FF2B5EF4-FFF2-40B4-BE49-F238E27FC236}">
                <a16:creationId xmlns:a16="http://schemas.microsoft.com/office/drawing/2014/main" id="{442B652E-D499-4CDA-8F7A-60469EDBC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632" y="996662"/>
            <a:ext cx="4864676" cy="4864676"/>
          </a:xfrm>
          <a:custGeom>
            <a:avLst/>
            <a:gdLst>
              <a:gd name="connsiteX0" fmla="*/ 0 w 4864676"/>
              <a:gd name="connsiteY0" fmla="*/ 0 h 4864676"/>
              <a:gd name="connsiteX1" fmla="*/ 4864676 w 4864676"/>
              <a:gd name="connsiteY1" fmla="*/ 0 h 4864676"/>
              <a:gd name="connsiteX2" fmla="*/ 4864676 w 4864676"/>
              <a:gd name="connsiteY2" fmla="*/ 4864676 h 4864676"/>
              <a:gd name="connsiteX3" fmla="*/ 1281101 w 4864676"/>
              <a:gd name="connsiteY3" fmla="*/ 4864676 h 4864676"/>
              <a:gd name="connsiteX4" fmla="*/ 0 w 4864676"/>
              <a:gd name="connsiteY4" fmla="*/ 3583575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4864676" y="0"/>
                </a:lnTo>
                <a:lnTo>
                  <a:pt x="4864676" y="4864676"/>
                </a:lnTo>
                <a:lnTo>
                  <a:pt x="1281101" y="4864676"/>
                </a:lnTo>
                <a:lnTo>
                  <a:pt x="0" y="358357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70">
            <a:extLst>
              <a:ext uri="{FF2B5EF4-FFF2-40B4-BE49-F238E27FC236}">
                <a16:creationId xmlns:a16="http://schemas.microsoft.com/office/drawing/2014/main" id="{484A22B8-F5B6-47C2-B88E-DADAF3791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25693" y="996662"/>
            <a:ext cx="4864676" cy="4864676"/>
          </a:xfrm>
          <a:custGeom>
            <a:avLst/>
            <a:gdLst>
              <a:gd name="connsiteX0" fmla="*/ 0 w 4864676"/>
              <a:gd name="connsiteY0" fmla="*/ 0 h 4864676"/>
              <a:gd name="connsiteX1" fmla="*/ 3583574 w 4864676"/>
              <a:gd name="connsiteY1" fmla="*/ 0 h 4864676"/>
              <a:gd name="connsiteX2" fmla="*/ 4864676 w 4864676"/>
              <a:gd name="connsiteY2" fmla="*/ 1281103 h 4864676"/>
              <a:gd name="connsiteX3" fmla="*/ 4864676 w 4864676"/>
              <a:gd name="connsiteY3" fmla="*/ 4864676 h 4864676"/>
              <a:gd name="connsiteX4" fmla="*/ 0 w 4864676"/>
              <a:gd name="connsiteY4" fmla="*/ 4864676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3583574" y="0"/>
                </a:lnTo>
                <a:lnTo>
                  <a:pt x="4864676" y="1281103"/>
                </a:lnTo>
                <a:lnTo>
                  <a:pt x="4864676" y="4864676"/>
                </a:lnTo>
                <a:lnTo>
                  <a:pt x="0" y="486467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Isosceles Triangle 72">
            <a:extLst>
              <a:ext uri="{FF2B5EF4-FFF2-40B4-BE49-F238E27FC236}">
                <a16:creationId xmlns:a16="http://schemas.microsoft.com/office/drawing/2014/main" id="{A987C18C-164D-4263-B486-4647A98E8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9020" y="1"/>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E7E98B39-04C6-408B-92FD-76862874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286" y="3571620"/>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981C8C27-2457-421F-BDC4-7B4EA3C7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Rectangle 78">
            <a:extLst>
              <a:ext uri="{FF2B5EF4-FFF2-40B4-BE49-F238E27FC236}">
                <a16:creationId xmlns:a16="http://schemas.microsoft.com/office/drawing/2014/main" id="{CEA13C66-82C1-44AF-972B-8F5CCA41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71208" y="5287803"/>
            <a:ext cx="955808" cy="9558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9DB36437-FE59-457E-91A7-396BBD3C9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64A8C81-4D38-4580-A963-5AA788D06997}"/>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b="1" kern="1200" dirty="0">
                <a:solidFill>
                  <a:srgbClr val="080808"/>
                </a:solidFill>
                <a:latin typeface="+mj-lt"/>
                <a:ea typeface="+mj-ea"/>
                <a:cs typeface="+mj-cs"/>
              </a:rPr>
              <a:t>How these processes differ in the Waterfall model</a:t>
            </a:r>
          </a:p>
        </p:txBody>
      </p:sp>
      <p:sp>
        <p:nvSpPr>
          <p:cNvPr id="83" name="Rectangle 82">
            <a:extLst>
              <a:ext uri="{FF2B5EF4-FFF2-40B4-BE49-F238E27FC236}">
                <a16:creationId xmlns:a16="http://schemas.microsoft.com/office/drawing/2014/main" id="{844D3693-2EFE-4667-89D5-47E2D5920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2846" y="410171"/>
            <a:ext cx="1321281" cy="132128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C21FD796-9CD0-404D-8DF5-5274C0BCC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30319" y="1508609"/>
            <a:ext cx="700047" cy="7000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26898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E256-ED45-4D65-9E94-5BE3718653F1}"/>
              </a:ext>
            </a:extLst>
          </p:cNvPr>
          <p:cNvSpPr>
            <a:spLocks noGrp="1"/>
          </p:cNvSpPr>
          <p:nvPr>
            <p:ph type="title"/>
          </p:nvPr>
        </p:nvSpPr>
        <p:spPr>
          <a:noFill/>
        </p:spPr>
        <p:txBody>
          <a:bodyPr anchor="ctr">
            <a:normAutofit/>
          </a:bodyPr>
          <a:lstStyle/>
          <a:p>
            <a:pPr algn="ctr"/>
            <a:r>
              <a:rPr lang="en-US" sz="3600" b="1" dirty="0">
                <a:solidFill>
                  <a:srgbClr val="080808"/>
                </a:solidFill>
              </a:rPr>
              <a:t>How these processes differ in the Waterfall model</a:t>
            </a:r>
            <a:endParaRPr lang="en-US" sz="3600" dirty="0">
              <a:solidFill>
                <a:srgbClr val="080808"/>
              </a:solidFill>
            </a:endParaRPr>
          </a:p>
        </p:txBody>
      </p:sp>
      <p:sp>
        <p:nvSpPr>
          <p:cNvPr id="3" name="Content Placeholder 2">
            <a:extLst>
              <a:ext uri="{FF2B5EF4-FFF2-40B4-BE49-F238E27FC236}">
                <a16:creationId xmlns:a16="http://schemas.microsoft.com/office/drawing/2014/main" id="{BBF6A7F4-FA4E-48C7-98B1-B0DF10FB0ECD}"/>
              </a:ext>
            </a:extLst>
          </p:cNvPr>
          <p:cNvSpPr>
            <a:spLocks noGrp="1"/>
          </p:cNvSpPr>
          <p:nvPr>
            <p:ph type="body" idx="1"/>
          </p:nvPr>
        </p:nvSpPr>
        <p:spPr>
          <a:noFill/>
        </p:spPr>
        <p:txBody>
          <a:bodyPr>
            <a:normAutofit/>
          </a:bodyPr>
          <a:lstStyle/>
          <a:p>
            <a:pPr algn="ctr"/>
            <a:r>
              <a:rPr lang="en-US" dirty="0"/>
              <a:t>Agile</a:t>
            </a:r>
            <a:endParaRPr lang="en-US" sz="1400" dirty="0"/>
          </a:p>
        </p:txBody>
      </p:sp>
      <p:sp>
        <p:nvSpPr>
          <p:cNvPr id="5" name="Content Placeholder 4">
            <a:extLst>
              <a:ext uri="{FF2B5EF4-FFF2-40B4-BE49-F238E27FC236}">
                <a16:creationId xmlns:a16="http://schemas.microsoft.com/office/drawing/2014/main" id="{6721870C-6298-4731-9678-9F1073441840}"/>
              </a:ext>
            </a:extLst>
          </p:cNvPr>
          <p:cNvSpPr>
            <a:spLocks noGrp="1"/>
          </p:cNvSpPr>
          <p:nvPr>
            <p:ph sz="half" idx="2"/>
          </p:nvPr>
        </p:nvSpPr>
        <p:spPr/>
        <p:txBody>
          <a:bodyPr>
            <a:normAutofit lnSpcReduction="10000"/>
          </a:bodyPr>
          <a:lstStyle/>
          <a:p>
            <a:r>
              <a:rPr lang="en-US" sz="1800" dirty="0"/>
              <a:t>Takes an incremental and iterative approach to a project.</a:t>
            </a:r>
          </a:p>
          <a:p>
            <a:r>
              <a:rPr lang="en-US" sz="1800" dirty="0"/>
              <a:t>Breaks a project down into several mini projects, referred to as Sprints.</a:t>
            </a:r>
          </a:p>
          <a:p>
            <a:r>
              <a:rPr lang="en-US" sz="1800" dirty="0"/>
              <a:t>Every Sprint goes through each phase of the SDLC.</a:t>
            </a:r>
          </a:p>
          <a:p>
            <a:r>
              <a:rPr lang="en-US" sz="1800" dirty="0"/>
              <a:t>Requirements are determined and shared with the Scrum Team everyday.</a:t>
            </a:r>
          </a:p>
          <a:p>
            <a:r>
              <a:rPr lang="en-US" sz="1800" dirty="0"/>
              <a:t>Requirements can be changed and/or reprioritized at any time.  </a:t>
            </a:r>
          </a:p>
          <a:p>
            <a:r>
              <a:rPr lang="en-US" sz="1800" dirty="0"/>
              <a:t>The development and testing of application occur at the same time.</a:t>
            </a:r>
            <a:endParaRPr lang="en-US" sz="1800" i="1" dirty="0"/>
          </a:p>
          <a:p>
            <a:endParaRPr lang="en-US" sz="1800" i="1" dirty="0"/>
          </a:p>
        </p:txBody>
      </p:sp>
      <p:sp>
        <p:nvSpPr>
          <p:cNvPr id="6" name="Text Placeholder 5">
            <a:extLst>
              <a:ext uri="{FF2B5EF4-FFF2-40B4-BE49-F238E27FC236}">
                <a16:creationId xmlns:a16="http://schemas.microsoft.com/office/drawing/2014/main" id="{2EADC355-2A0F-4D46-8829-71D4DF1B7C56}"/>
              </a:ext>
            </a:extLst>
          </p:cNvPr>
          <p:cNvSpPr>
            <a:spLocks noGrp="1"/>
          </p:cNvSpPr>
          <p:nvPr>
            <p:ph type="body" sz="quarter" idx="3"/>
          </p:nvPr>
        </p:nvSpPr>
        <p:spPr/>
        <p:txBody>
          <a:bodyPr/>
          <a:lstStyle/>
          <a:p>
            <a:pPr algn="ctr"/>
            <a:r>
              <a:rPr lang="en-US" dirty="0"/>
              <a:t>Waterfall</a:t>
            </a:r>
          </a:p>
        </p:txBody>
      </p:sp>
      <p:sp>
        <p:nvSpPr>
          <p:cNvPr id="9" name="Content Placeholder 8">
            <a:extLst>
              <a:ext uri="{FF2B5EF4-FFF2-40B4-BE49-F238E27FC236}">
                <a16:creationId xmlns:a16="http://schemas.microsoft.com/office/drawing/2014/main" id="{E2C4BA39-DA23-4C24-999F-C22ABD2BFBEC}"/>
              </a:ext>
            </a:extLst>
          </p:cNvPr>
          <p:cNvSpPr>
            <a:spLocks noGrp="1"/>
          </p:cNvSpPr>
          <p:nvPr>
            <p:ph sz="quarter" idx="4"/>
          </p:nvPr>
        </p:nvSpPr>
        <p:spPr/>
        <p:txBody>
          <a:bodyPr>
            <a:normAutofit lnSpcReduction="10000"/>
          </a:bodyPr>
          <a:lstStyle/>
          <a:p>
            <a:r>
              <a:rPr lang="en-US" sz="1800" dirty="0"/>
              <a:t>Takes a linear and sequential approach to a project.</a:t>
            </a:r>
          </a:p>
          <a:p>
            <a:r>
              <a:rPr lang="en-US" sz="1800" dirty="0"/>
              <a:t>The project goes through each phase of the SDLC once.</a:t>
            </a:r>
          </a:p>
          <a:p>
            <a:r>
              <a:rPr lang="en-US" sz="1800" dirty="0"/>
              <a:t>Once a phase of the SDLC has been completed, it cannot be revisited. </a:t>
            </a:r>
          </a:p>
          <a:p>
            <a:r>
              <a:rPr lang="en-US" sz="1800" dirty="0"/>
              <a:t>Requirements are prepared and the beginning of the project and cannot be changed.</a:t>
            </a:r>
          </a:p>
          <a:p>
            <a:r>
              <a:rPr lang="en-US" sz="1800" dirty="0"/>
              <a:t>Application development and testing are two separate phases; the testing phase cannot begin until the development phase has completed, and the development phase cannot be revisited once the testing phase has begun.</a:t>
            </a:r>
          </a:p>
          <a:p>
            <a:endParaRPr lang="en-US" sz="1800" dirty="0"/>
          </a:p>
        </p:txBody>
      </p:sp>
    </p:spTree>
    <p:extLst>
      <p:ext uri="{BB962C8B-B14F-4D97-AF65-F5344CB8AC3E}">
        <p14:creationId xmlns:p14="http://schemas.microsoft.com/office/powerpoint/2010/main" val="3198246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Rectangle 49">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Rectangle 53">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6" name="Freeform: Shape 55">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64A8C81-4D38-4580-A963-5AA788D06997}"/>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b="1" kern="1200" dirty="0">
                <a:solidFill>
                  <a:srgbClr val="080808"/>
                </a:solidFill>
                <a:latin typeface="+mj-lt"/>
                <a:ea typeface="+mj-ea"/>
                <a:cs typeface="+mj-cs"/>
              </a:rPr>
              <a:t>Agile or Waterfall</a:t>
            </a:r>
          </a:p>
        </p:txBody>
      </p:sp>
      <p:sp>
        <p:nvSpPr>
          <p:cNvPr id="60" name="Freeform: Shape 5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Rectangle 61">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74983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59459-50B9-4A7F-84EC-1DD322EB04FB}"/>
              </a:ext>
            </a:extLst>
          </p:cNvPr>
          <p:cNvSpPr>
            <a:spLocks noGrp="1"/>
          </p:cNvSpPr>
          <p:nvPr>
            <p:ph type="title"/>
          </p:nvPr>
        </p:nvSpPr>
        <p:spPr/>
        <p:txBody>
          <a:bodyPr/>
          <a:lstStyle/>
          <a:p>
            <a:pPr algn="ctr"/>
            <a:r>
              <a:rPr lang="en-US" b="1" dirty="0"/>
              <a:t>Agile or Waterfall? Considerations</a:t>
            </a:r>
          </a:p>
        </p:txBody>
      </p:sp>
      <p:sp>
        <p:nvSpPr>
          <p:cNvPr id="3" name="Content Placeholder 2">
            <a:extLst>
              <a:ext uri="{FF2B5EF4-FFF2-40B4-BE49-F238E27FC236}">
                <a16:creationId xmlns:a16="http://schemas.microsoft.com/office/drawing/2014/main" id="{3EF12BE9-05D7-4AB7-9F85-9C6CF409696D}"/>
              </a:ext>
            </a:extLst>
          </p:cNvPr>
          <p:cNvSpPr>
            <a:spLocks noGrp="1"/>
          </p:cNvSpPr>
          <p:nvPr>
            <p:ph idx="1"/>
          </p:nvPr>
        </p:nvSpPr>
        <p:spPr/>
        <p:txBody>
          <a:bodyPr>
            <a:normAutofit fontScale="55000" lnSpcReduction="20000"/>
          </a:bodyPr>
          <a:lstStyle/>
          <a:p>
            <a:r>
              <a:rPr lang="en-US" sz="3200" dirty="0"/>
              <a:t>How large is project? </a:t>
            </a:r>
          </a:p>
          <a:p>
            <a:pPr lvl="1"/>
            <a:r>
              <a:rPr lang="en-US" dirty="0"/>
              <a:t>Agile better supports large-scale projects by breaking them into Sprints. Large-scale projects can encounter requirement changes which are welcomed in Agile. Waterfall does not support large-scale projects very well since phases can take much longer to complete and does not support any changes in requirements that usually accompany larger-scaled projects.</a:t>
            </a:r>
          </a:p>
          <a:p>
            <a:r>
              <a:rPr lang="en-US" dirty="0"/>
              <a:t>What is the project budget?</a:t>
            </a:r>
          </a:p>
          <a:p>
            <a:pPr lvl="1"/>
            <a:r>
              <a:rPr lang="en-US" dirty="0"/>
              <a:t>Agile is typically more expensive, whereas Waterfall is usually more cost efficient since it’s requirements and structure a pre-defined and do not change.</a:t>
            </a:r>
          </a:p>
          <a:p>
            <a:r>
              <a:rPr lang="en-US" dirty="0"/>
              <a:t>Importance of project delivery timeline?</a:t>
            </a:r>
          </a:p>
          <a:p>
            <a:pPr lvl="1"/>
            <a:r>
              <a:rPr lang="en-US" dirty="0"/>
              <a:t>Agile can support a quicker project delivery timeline since some phases, such as application development and testing are performed at the same time. Waterfall is straightforward and usually takes longer to produce results since phases only happen incrementally, or one at a time. </a:t>
            </a:r>
          </a:p>
          <a:p>
            <a:r>
              <a:rPr lang="en-US" dirty="0"/>
              <a:t>Is there a possibility that the requirements could change?</a:t>
            </a:r>
          </a:p>
          <a:p>
            <a:pPr lvl="1"/>
            <a:r>
              <a:rPr lang="en-US" dirty="0"/>
              <a:t>Agile welcomes requirement changes, where Waterfall does not allow for any change in requirements.</a:t>
            </a:r>
          </a:p>
          <a:p>
            <a:r>
              <a:rPr lang="en-US" dirty="0"/>
              <a:t>Is there any uncertainty in the project overall?</a:t>
            </a:r>
          </a:p>
          <a:p>
            <a:pPr lvl="1"/>
            <a:r>
              <a:rPr lang="en-US" dirty="0"/>
              <a:t>Agile allows the revisiting of phases, such as development and testing whereas Waterfall does not. Once a phase in Waterfall has completed, there’s no going back.</a:t>
            </a:r>
          </a:p>
          <a:p>
            <a:r>
              <a:rPr lang="en-US" dirty="0"/>
              <a:t>What is the customer’s engagement level?</a:t>
            </a:r>
          </a:p>
          <a:p>
            <a:pPr lvl="1"/>
            <a:r>
              <a:rPr lang="en-US" dirty="0"/>
              <a:t>Agile has frequent customer engagement and presents deliverables at the end of each Sprint throughout the entirety of the project. Waterfall typically does not have much customer engagement once the requirements have been set and deliverables are only provided at the end of the project.</a:t>
            </a:r>
          </a:p>
          <a:p>
            <a:endParaRPr lang="en-US" dirty="0"/>
          </a:p>
        </p:txBody>
      </p:sp>
    </p:spTree>
    <p:extLst>
      <p:ext uri="{BB962C8B-B14F-4D97-AF65-F5344CB8AC3E}">
        <p14:creationId xmlns:p14="http://schemas.microsoft.com/office/powerpoint/2010/main" val="4142175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949F-A517-40F2-8EEA-66A194DF9E36}"/>
              </a:ext>
            </a:extLst>
          </p:cNvPr>
          <p:cNvSpPr>
            <a:spLocks noGrp="1"/>
          </p:cNvSpPr>
          <p:nvPr>
            <p:ph type="title"/>
          </p:nvPr>
        </p:nvSpPr>
        <p:spPr/>
        <p:txBody>
          <a:bodyPr/>
          <a:lstStyle/>
          <a:p>
            <a:pPr algn="ctr"/>
            <a:r>
              <a:rPr lang="en-US" b="1" dirty="0"/>
              <a:t>References</a:t>
            </a:r>
          </a:p>
        </p:txBody>
      </p:sp>
      <p:sp>
        <p:nvSpPr>
          <p:cNvPr id="3" name="Content Placeholder 2">
            <a:extLst>
              <a:ext uri="{FF2B5EF4-FFF2-40B4-BE49-F238E27FC236}">
                <a16:creationId xmlns:a16="http://schemas.microsoft.com/office/drawing/2014/main" id="{3DDD6EF0-0435-4E02-8C3D-55ED79D0ED73}"/>
              </a:ext>
            </a:extLst>
          </p:cNvPr>
          <p:cNvSpPr>
            <a:spLocks noGrp="1"/>
          </p:cNvSpPr>
          <p:nvPr>
            <p:ph idx="1"/>
          </p:nvPr>
        </p:nvSpPr>
        <p:spPr/>
        <p:txBody>
          <a:bodyPr>
            <a:normAutofit/>
          </a:bodyPr>
          <a:lstStyle/>
          <a:p>
            <a:pPr>
              <a:lnSpc>
                <a:spcPct val="100000"/>
              </a:lnSpc>
              <a:spcBef>
                <a:spcPts val="0"/>
              </a:spcBef>
              <a:spcAft>
                <a:spcPts val="1000"/>
              </a:spcAft>
            </a:pPr>
            <a:r>
              <a:rPr lang="en-US" sz="1800" dirty="0"/>
              <a:t>Charles G. Cobb. (2015). </a:t>
            </a:r>
            <a:r>
              <a:rPr lang="en-US" sz="1800" i="1" dirty="0"/>
              <a:t>The Project Manager’s Guide to Mastering Agile : Principles and Practices for an Adaptive Approach</a:t>
            </a:r>
            <a:r>
              <a:rPr lang="en-US" sz="1800" dirty="0"/>
              <a:t>. Wiley.</a:t>
            </a:r>
          </a:p>
          <a:p>
            <a:pPr>
              <a:lnSpc>
                <a:spcPct val="100000"/>
              </a:lnSpc>
              <a:spcBef>
                <a:spcPts val="0"/>
              </a:spcBef>
              <a:spcAft>
                <a:spcPts val="1000"/>
              </a:spcAft>
            </a:pPr>
            <a:r>
              <a:rPr lang="en-US" sz="1800" dirty="0"/>
              <a:t>Atlassian. (2021). </a:t>
            </a:r>
            <a:r>
              <a:rPr lang="en-US" sz="1800" i="1" dirty="0"/>
              <a:t>What is Scrum?</a:t>
            </a:r>
            <a:r>
              <a:rPr lang="en-US" sz="1800" dirty="0"/>
              <a:t> </a:t>
            </a:r>
            <a:r>
              <a:rPr lang="en-US" sz="1800" dirty="0">
                <a:hlinkClick r:id="rId2"/>
              </a:rPr>
              <a:t>https://www.atlassian.com/agile/scrum</a:t>
            </a:r>
            <a:endParaRPr lang="en-US" sz="1800" dirty="0"/>
          </a:p>
          <a:p>
            <a:pPr>
              <a:lnSpc>
                <a:spcPct val="100000"/>
              </a:lnSpc>
              <a:spcBef>
                <a:spcPts val="0"/>
              </a:spcBef>
              <a:spcAft>
                <a:spcPts val="1000"/>
              </a:spcAft>
            </a:pPr>
            <a:r>
              <a:rPr lang="en-US" sz="1800" dirty="0" err="1"/>
              <a:t>Cprime</a:t>
            </a:r>
            <a:r>
              <a:rPr lang="en-US" sz="1800" dirty="0"/>
              <a:t>, Inc. (2019, October 23). </a:t>
            </a:r>
            <a:r>
              <a:rPr lang="en-US" sz="1800" i="1" dirty="0"/>
              <a:t>What is AGILE? - What is SCRUM? - Agile FAQ's</a:t>
            </a:r>
            <a:r>
              <a:rPr lang="en-US" sz="1800" dirty="0"/>
              <a:t>. </a:t>
            </a:r>
            <a:r>
              <a:rPr lang="en-US" sz="1800" dirty="0" err="1"/>
              <a:t>Cprime</a:t>
            </a:r>
            <a:r>
              <a:rPr lang="en-US" sz="1800" dirty="0"/>
              <a:t>. </a:t>
            </a:r>
            <a:r>
              <a:rPr lang="en-US" sz="1800" dirty="0">
                <a:hlinkClick r:id="rId3"/>
              </a:rPr>
              <a:t>https://www.cprime.com/resources/what-is-agile-what-is-scrum</a:t>
            </a:r>
            <a:endParaRPr lang="en-US" sz="1800" dirty="0"/>
          </a:p>
          <a:p>
            <a:pPr>
              <a:lnSpc>
                <a:spcPct val="100000"/>
              </a:lnSpc>
              <a:spcBef>
                <a:spcPts val="0"/>
              </a:spcBef>
              <a:spcAft>
                <a:spcPts val="1000"/>
              </a:spcAft>
            </a:pPr>
            <a:r>
              <a:rPr lang="en-US" sz="1800" i="1" dirty="0"/>
              <a:t>Initiate | </a:t>
            </a:r>
            <a:r>
              <a:rPr lang="en-US" sz="1800" i="1" dirty="0" err="1"/>
              <a:t>SCRUMstudy</a:t>
            </a:r>
            <a:r>
              <a:rPr lang="en-US" sz="1800" dirty="0"/>
              <a:t>. (2020). </a:t>
            </a:r>
            <a:r>
              <a:rPr lang="en-US" sz="1800" dirty="0" err="1"/>
              <a:t>Scrumstudy.Com</a:t>
            </a:r>
            <a:r>
              <a:rPr lang="en-US" sz="1800" dirty="0"/>
              <a:t>. https://www.scrumstudy.com/whyscrum/scrum-initiate</a:t>
            </a:r>
          </a:p>
          <a:p>
            <a:r>
              <a:rPr lang="en-US" sz="1800" dirty="0"/>
              <a:t>Santos, J. M. D. (2021, February 25). Agile vs. Waterfall | Software Development Methodologies. Project-</a:t>
            </a:r>
            <a:r>
              <a:rPr lang="en-US" sz="1800" dirty="0" err="1"/>
              <a:t>Management.Com</a:t>
            </a:r>
            <a:r>
              <a:rPr lang="en-US" sz="1800" dirty="0"/>
              <a:t>. https://project-management.com/agile-vs-waterfall/#:%7E:text=What%20are%20the%20differences%20between%20Agile%20and%20Waterfall%3F,-Both%20methodologies%20can&amp;text=Agile%20is%20an%20incremental%20and,helps%20complete%20one%20single%20project.</a:t>
            </a:r>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370429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F7EF73-0263-4171-BE46-3EAC76E20600}"/>
              </a:ext>
            </a:extLst>
          </p:cNvPr>
          <p:cNvSpPr>
            <a:spLocks noGrp="1"/>
          </p:cNvSpPr>
          <p:nvPr>
            <p:ph type="title"/>
          </p:nvPr>
        </p:nvSpPr>
        <p:spPr>
          <a:xfrm>
            <a:off x="643467" y="321734"/>
            <a:ext cx="10905066" cy="1135737"/>
          </a:xfrm>
        </p:spPr>
        <p:txBody>
          <a:bodyPr>
            <a:normAutofit/>
          </a:bodyPr>
          <a:lstStyle/>
          <a:p>
            <a:pPr algn="ctr"/>
            <a:r>
              <a:rPr lang="en-US" sz="3600" b="1" dirty="0"/>
              <a:t>What is the Scrum-Agile Model?</a:t>
            </a:r>
          </a:p>
        </p:txBody>
      </p:sp>
      <p:sp>
        <p:nvSpPr>
          <p:cNvPr id="3" name="Content Placeholder 2">
            <a:extLst>
              <a:ext uri="{FF2B5EF4-FFF2-40B4-BE49-F238E27FC236}">
                <a16:creationId xmlns:a16="http://schemas.microsoft.com/office/drawing/2014/main" id="{C9555292-18E6-45D1-B77E-415699AE10C4}"/>
              </a:ext>
            </a:extLst>
          </p:cNvPr>
          <p:cNvSpPr>
            <a:spLocks noGrp="1"/>
          </p:cNvSpPr>
          <p:nvPr>
            <p:ph idx="1"/>
          </p:nvPr>
        </p:nvSpPr>
        <p:spPr>
          <a:xfrm>
            <a:off x="1014060" y="1782981"/>
            <a:ext cx="9904908" cy="3606237"/>
          </a:xfrm>
        </p:spPr>
        <p:txBody>
          <a:bodyPr>
            <a:normAutofit/>
          </a:bodyPr>
          <a:lstStyle/>
          <a:p>
            <a:r>
              <a:rPr lang="en-US" sz="2000" dirty="0"/>
              <a:t>Agile software development refers to software development methodologies centered round the idea of iterative development, where requirements and solutions evolve through collaboration between self-organizing cross-functional teams. The ultimate value in Agile development is that it enables teams to deliver value faster, with greater quality and predictability, and greater aptitude to respond to change. Scrum and Kanban are two of the most widely used Agile methodologies. (</a:t>
            </a:r>
            <a:r>
              <a:rPr lang="en-US" sz="2000" i="1" dirty="0" err="1"/>
              <a:t>Cprime</a:t>
            </a:r>
            <a:r>
              <a:rPr lang="en-US" sz="2000" i="1" dirty="0"/>
              <a:t>, 2021</a:t>
            </a:r>
            <a:r>
              <a:rPr lang="en-US" sz="2000" dirty="0"/>
              <a:t>).</a:t>
            </a:r>
          </a:p>
          <a:p>
            <a:r>
              <a:rPr lang="en-US" sz="2000" dirty="0"/>
              <a:t>Scrum is a framework that helps teams work together. Much like a rugby team (where it gets its name) training for the big game, scrum encourages teams to learn through experiences, self-organize while working on a problem, and reflect on their wins and losses to continuously improve… (</a:t>
            </a:r>
            <a:r>
              <a:rPr lang="en-US" sz="2000" i="1" dirty="0"/>
              <a:t>Atlassian, 2021</a:t>
            </a:r>
            <a:r>
              <a:rPr lang="en-US" sz="2000" dirty="0"/>
              <a:t>).</a:t>
            </a:r>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0558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04A130CA-991E-4C92-A494-EB7D8666E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11">
            <a:extLst>
              <a:ext uri="{FF2B5EF4-FFF2-40B4-BE49-F238E27FC236}">
                <a16:creationId xmlns:a16="http://schemas.microsoft.com/office/drawing/2014/main" id="{FC3C749F-9A26-4B1E-BC2E-572D03DF9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3">
            <a:extLst>
              <a:ext uri="{FF2B5EF4-FFF2-40B4-BE49-F238E27FC236}">
                <a16:creationId xmlns:a16="http://schemas.microsoft.com/office/drawing/2014/main" id="{F98D51C6-1188-49B8-B829-31D2C2813F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5">
            <a:extLst>
              <a:ext uri="{FF2B5EF4-FFF2-40B4-BE49-F238E27FC236}">
                <a16:creationId xmlns:a16="http://schemas.microsoft.com/office/drawing/2014/main" id="{456BA586-8922-4113-BD35-BBF1EB1A1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6909" y="5272381"/>
            <a:ext cx="3171238" cy="158561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7">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61739"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ame 19">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423102"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E3261B2-B7EF-44AF-97D0-3D5C3605D0DA}"/>
              </a:ext>
            </a:extLst>
          </p:cNvPr>
          <p:cNvSpPr>
            <a:spLocks noGrp="1"/>
          </p:cNvSpPr>
          <p:nvPr>
            <p:ph type="title"/>
          </p:nvPr>
        </p:nvSpPr>
        <p:spPr>
          <a:xfrm>
            <a:off x="1738683" y="2721789"/>
            <a:ext cx="3618284" cy="1345720"/>
          </a:xfrm>
          <a:noFill/>
        </p:spPr>
        <p:txBody>
          <a:bodyPr vert="horz" lIns="91440" tIns="45720" rIns="91440" bIns="45720" rtlCol="0" anchor="ctr">
            <a:normAutofit/>
          </a:bodyPr>
          <a:lstStyle/>
          <a:p>
            <a:pPr algn="ctr"/>
            <a:r>
              <a:rPr lang="en-US" sz="2800" b="1" kern="1200" dirty="0">
                <a:solidFill>
                  <a:srgbClr val="080808"/>
                </a:solidFill>
                <a:latin typeface="+mj-lt"/>
                <a:ea typeface="+mj-ea"/>
                <a:cs typeface="+mj-cs"/>
              </a:rPr>
              <a:t>Meet the Scrum Team</a:t>
            </a:r>
          </a:p>
        </p:txBody>
      </p:sp>
      <p:pic>
        <p:nvPicPr>
          <p:cNvPr id="28" name="Graphic 6" descr="Users">
            <a:extLst>
              <a:ext uri="{FF2B5EF4-FFF2-40B4-BE49-F238E27FC236}">
                <a16:creationId xmlns:a16="http://schemas.microsoft.com/office/drawing/2014/main" id="{EF1B7661-92B6-4925-9092-3535B71D74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79772" y="933753"/>
            <a:ext cx="4990494" cy="4990494"/>
          </a:xfrm>
          <a:prstGeom prst="rect">
            <a:avLst/>
          </a:prstGeom>
        </p:spPr>
      </p:pic>
    </p:spTree>
    <p:extLst>
      <p:ext uri="{BB962C8B-B14F-4D97-AF65-F5344CB8AC3E}">
        <p14:creationId xmlns:p14="http://schemas.microsoft.com/office/powerpoint/2010/main" val="3032245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63BA85-35EB-48E9-B65B-B09A732C1153}"/>
              </a:ext>
            </a:extLst>
          </p:cNvPr>
          <p:cNvSpPr>
            <a:spLocks noGrp="1"/>
          </p:cNvSpPr>
          <p:nvPr>
            <p:ph type="title"/>
          </p:nvPr>
        </p:nvSpPr>
        <p:spPr>
          <a:xfrm>
            <a:off x="643467" y="321734"/>
            <a:ext cx="10905066" cy="1135737"/>
          </a:xfrm>
        </p:spPr>
        <p:txBody>
          <a:bodyPr>
            <a:normAutofit/>
          </a:bodyPr>
          <a:lstStyle/>
          <a:p>
            <a:pPr algn="ctr"/>
            <a:r>
              <a:rPr lang="en-US" sz="3600" b="1" dirty="0"/>
              <a:t>Meet the Scrum Team</a:t>
            </a:r>
            <a:br>
              <a:rPr lang="en-US" sz="3600" b="1" dirty="0"/>
            </a:br>
            <a:endParaRPr lang="en-US" sz="3600" b="1" dirty="0"/>
          </a:p>
        </p:txBody>
      </p:sp>
      <p:sp>
        <p:nvSpPr>
          <p:cNvPr id="3" name="Content Placeholder 2">
            <a:extLst>
              <a:ext uri="{FF2B5EF4-FFF2-40B4-BE49-F238E27FC236}">
                <a16:creationId xmlns:a16="http://schemas.microsoft.com/office/drawing/2014/main" id="{0DCBD486-32C7-4F08-95CE-018DFA4AD846}"/>
              </a:ext>
            </a:extLst>
          </p:cNvPr>
          <p:cNvSpPr>
            <a:spLocks noGrp="1"/>
          </p:cNvSpPr>
          <p:nvPr>
            <p:ph idx="1"/>
          </p:nvPr>
        </p:nvSpPr>
        <p:spPr>
          <a:xfrm>
            <a:off x="643467" y="1782981"/>
            <a:ext cx="10905066" cy="4393982"/>
          </a:xfrm>
        </p:spPr>
        <p:txBody>
          <a:bodyPr>
            <a:normAutofit/>
          </a:bodyPr>
          <a:lstStyle/>
          <a:p>
            <a:pPr marL="0" indent="0">
              <a:buNone/>
            </a:pPr>
            <a:r>
              <a:rPr lang="en-US" sz="2400" dirty="0"/>
              <a:t>The Scrum Team is typically comprised of 3 key roles each with their own importance and contributions to the success of the project.</a:t>
            </a:r>
          </a:p>
          <a:p>
            <a:pPr marL="0" indent="0">
              <a:buNone/>
            </a:pPr>
            <a:endParaRPr lang="en-US" dirty="0"/>
          </a:p>
          <a:p>
            <a:r>
              <a:rPr lang="en-US" b="1" dirty="0"/>
              <a:t>The Product Owner</a:t>
            </a:r>
          </a:p>
          <a:p>
            <a:r>
              <a:rPr lang="en-US" b="1" dirty="0"/>
              <a:t>The Scrum Master</a:t>
            </a:r>
          </a:p>
          <a:p>
            <a:r>
              <a:rPr lang="en-US" b="1" dirty="0"/>
              <a:t>The Development Team (Developers, Testers)</a:t>
            </a:r>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4022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01EC92-430C-4F38-9C03-1C050A357868}"/>
              </a:ext>
            </a:extLst>
          </p:cNvPr>
          <p:cNvSpPr>
            <a:spLocks noGrp="1"/>
          </p:cNvSpPr>
          <p:nvPr>
            <p:ph type="title"/>
          </p:nvPr>
        </p:nvSpPr>
        <p:spPr>
          <a:xfrm>
            <a:off x="643467" y="321734"/>
            <a:ext cx="10905066" cy="1135737"/>
          </a:xfrm>
        </p:spPr>
        <p:txBody>
          <a:bodyPr>
            <a:normAutofit/>
          </a:bodyPr>
          <a:lstStyle/>
          <a:p>
            <a:r>
              <a:rPr lang="en-US" sz="3600" b="1" dirty="0"/>
              <a:t>The Product Owner</a:t>
            </a:r>
          </a:p>
        </p:txBody>
      </p:sp>
      <p:sp>
        <p:nvSpPr>
          <p:cNvPr id="20" name="Content Placeholder 2">
            <a:extLst>
              <a:ext uri="{FF2B5EF4-FFF2-40B4-BE49-F238E27FC236}">
                <a16:creationId xmlns:a16="http://schemas.microsoft.com/office/drawing/2014/main" id="{767010C9-2B83-4DC9-A95F-1D6C874865A3}"/>
              </a:ext>
            </a:extLst>
          </p:cNvPr>
          <p:cNvSpPr>
            <a:spLocks noGrp="1"/>
          </p:cNvSpPr>
          <p:nvPr>
            <p:ph idx="1"/>
          </p:nvPr>
        </p:nvSpPr>
        <p:spPr>
          <a:xfrm>
            <a:off x="643467" y="1782981"/>
            <a:ext cx="10905066" cy="4393982"/>
          </a:xfrm>
        </p:spPr>
        <p:txBody>
          <a:bodyPr>
            <a:normAutofit/>
          </a:bodyPr>
          <a:lstStyle/>
          <a:p>
            <a:r>
              <a:rPr lang="en-US" sz="2000" dirty="0"/>
              <a:t>An individual whose primary focus is to ensure that that Scrum Team delivers the most value to the business and the customer.</a:t>
            </a:r>
          </a:p>
          <a:p>
            <a:r>
              <a:rPr lang="en-US" sz="2000" dirty="0"/>
              <a:t>Key point of contact and liaison between stakeholders, customers, business contacts, and the Scrum Team.</a:t>
            </a:r>
          </a:p>
          <a:p>
            <a:r>
              <a:rPr lang="en-US" sz="2000" dirty="0"/>
              <a:t>Determines the needs of the client and manages the development team in accordance with satisfying those needs.</a:t>
            </a:r>
          </a:p>
          <a:p>
            <a:r>
              <a:rPr lang="en-US" sz="2000" dirty="0"/>
              <a:t>Defines the Scrum Team’s goal and paints a vision for the development of projects. </a:t>
            </a:r>
          </a:p>
          <a:p>
            <a:r>
              <a:rPr lang="en-US" sz="2000" dirty="0"/>
              <a:t>Secures the concise understanding and expectations of the development team, including all deliverables, work items, and timelines.</a:t>
            </a:r>
          </a:p>
          <a:p>
            <a:r>
              <a:rPr lang="en-US" sz="2000" dirty="0"/>
              <a:t>Manages and prioritizes the Scrum Team’s product backlog, known as “Backlog Grooming”.</a:t>
            </a:r>
          </a:p>
          <a:p>
            <a:r>
              <a:rPr lang="en-US" sz="2000" dirty="0"/>
              <a:t>Evaluates the overall progress throughout all iterations and stages of the development process.</a:t>
            </a:r>
          </a:p>
          <a:p>
            <a:endParaRPr lang="en-US" sz="2000" dirty="0"/>
          </a:p>
          <a:p>
            <a:endParaRPr lang="en-US" sz="2000" dirty="0"/>
          </a:p>
          <a:p>
            <a:endParaRPr lang="en-US" sz="2000" dirty="0"/>
          </a:p>
          <a:p>
            <a:endParaRPr lang="en-US" sz="2000" dirty="0"/>
          </a:p>
        </p:txBody>
      </p:sp>
      <p:sp>
        <p:nvSpPr>
          <p:cNvPr id="21"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54398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01EC92-430C-4F38-9C03-1C050A357868}"/>
              </a:ext>
            </a:extLst>
          </p:cNvPr>
          <p:cNvSpPr>
            <a:spLocks noGrp="1"/>
          </p:cNvSpPr>
          <p:nvPr>
            <p:ph type="title"/>
          </p:nvPr>
        </p:nvSpPr>
        <p:spPr>
          <a:xfrm>
            <a:off x="643467" y="321734"/>
            <a:ext cx="10905066" cy="1135737"/>
          </a:xfrm>
        </p:spPr>
        <p:txBody>
          <a:bodyPr>
            <a:normAutofit/>
          </a:bodyPr>
          <a:lstStyle/>
          <a:p>
            <a:r>
              <a:rPr lang="en-US" sz="3600" b="1" dirty="0"/>
              <a:t>The Scrum Master</a:t>
            </a:r>
          </a:p>
        </p:txBody>
      </p:sp>
      <p:sp>
        <p:nvSpPr>
          <p:cNvPr id="20" name="Content Placeholder 2">
            <a:extLst>
              <a:ext uri="{FF2B5EF4-FFF2-40B4-BE49-F238E27FC236}">
                <a16:creationId xmlns:a16="http://schemas.microsoft.com/office/drawing/2014/main" id="{767010C9-2B83-4DC9-A95F-1D6C874865A3}"/>
              </a:ext>
            </a:extLst>
          </p:cNvPr>
          <p:cNvSpPr>
            <a:spLocks noGrp="1"/>
          </p:cNvSpPr>
          <p:nvPr>
            <p:ph idx="1"/>
          </p:nvPr>
        </p:nvSpPr>
        <p:spPr>
          <a:xfrm>
            <a:off x="643467" y="1782981"/>
            <a:ext cx="10905066" cy="4393982"/>
          </a:xfrm>
        </p:spPr>
        <p:txBody>
          <a:bodyPr>
            <a:normAutofit/>
          </a:bodyPr>
          <a:lstStyle/>
          <a:p>
            <a:r>
              <a:rPr lang="en-US" sz="2000" dirty="0"/>
              <a:t>An individual whose primary focus is to act as a coach</a:t>
            </a:r>
            <a:r>
              <a:rPr lang="en-US" dirty="0"/>
              <a:t> </a:t>
            </a:r>
            <a:r>
              <a:rPr lang="en-US" sz="2000" dirty="0"/>
              <a:t>and a point of guidance for the entire Scrum Team.</a:t>
            </a:r>
          </a:p>
          <a:p>
            <a:r>
              <a:rPr lang="en-US" sz="2000" dirty="0"/>
              <a:t>Ensures that all members standby and uphold the Agile principles and values. </a:t>
            </a:r>
          </a:p>
          <a:p>
            <a:r>
              <a:rPr lang="en-US" sz="2000" dirty="0"/>
              <a:t>Liaison between the Product Owner and Development Team.</a:t>
            </a:r>
          </a:p>
          <a:p>
            <a:r>
              <a:rPr lang="en-US" sz="2000" dirty="0"/>
              <a:t>Coordinates, plans, and leads the Scrum Events, such as the Daily Standup, Sprint Planning, and the Sprint Retrospective. </a:t>
            </a:r>
          </a:p>
          <a:p>
            <a:r>
              <a:rPr lang="en-US" sz="2000" dirty="0"/>
              <a:t>Removes all impediments and roadblocks the progress of the Scrum Team.</a:t>
            </a:r>
          </a:p>
          <a:p>
            <a:r>
              <a:rPr lang="en-US" sz="2000" dirty="0"/>
              <a:t>Creates a fun, positive, and productive atmosphere and environment for all team members.</a:t>
            </a:r>
          </a:p>
          <a:p>
            <a:r>
              <a:rPr lang="en-US" sz="2000" dirty="0"/>
              <a:t>Accountable for the overall effectiveness and success of the Scrum Team.</a:t>
            </a:r>
          </a:p>
          <a:p>
            <a:r>
              <a:rPr lang="en-US" sz="2000" dirty="0"/>
              <a:t>Champions the success of the Scrum Team.</a:t>
            </a:r>
          </a:p>
          <a:p>
            <a:endParaRPr lang="en-US" sz="2000" dirty="0"/>
          </a:p>
          <a:p>
            <a:endParaRPr lang="en-US" sz="2000" dirty="0"/>
          </a:p>
          <a:p>
            <a:endParaRPr lang="en-US" sz="2000" dirty="0"/>
          </a:p>
        </p:txBody>
      </p:sp>
      <p:sp>
        <p:nvSpPr>
          <p:cNvPr id="21"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74914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AA59DE-C1A8-4F41-9D6B-D859F3956E79}"/>
              </a:ext>
            </a:extLst>
          </p:cNvPr>
          <p:cNvSpPr>
            <a:spLocks noGrp="1"/>
          </p:cNvSpPr>
          <p:nvPr>
            <p:ph type="title"/>
          </p:nvPr>
        </p:nvSpPr>
        <p:spPr>
          <a:xfrm>
            <a:off x="643467" y="321734"/>
            <a:ext cx="4970877" cy="1135737"/>
          </a:xfrm>
        </p:spPr>
        <p:txBody>
          <a:bodyPr>
            <a:normAutofit/>
          </a:bodyPr>
          <a:lstStyle/>
          <a:p>
            <a:r>
              <a:rPr lang="en-US" sz="3600" b="1" dirty="0"/>
              <a:t>The Development Team</a:t>
            </a:r>
          </a:p>
        </p:txBody>
      </p:sp>
      <p:sp>
        <p:nvSpPr>
          <p:cNvPr id="3" name="Content Placeholder 2">
            <a:extLst>
              <a:ext uri="{FF2B5EF4-FFF2-40B4-BE49-F238E27FC236}">
                <a16:creationId xmlns:a16="http://schemas.microsoft.com/office/drawing/2014/main" id="{56921394-0110-4B47-890F-3BADC1DE5237}"/>
              </a:ext>
            </a:extLst>
          </p:cNvPr>
          <p:cNvSpPr>
            <a:spLocks noGrp="1"/>
          </p:cNvSpPr>
          <p:nvPr>
            <p:ph idx="1"/>
          </p:nvPr>
        </p:nvSpPr>
        <p:spPr>
          <a:xfrm>
            <a:off x="643468" y="1782981"/>
            <a:ext cx="4970877" cy="4393982"/>
          </a:xfrm>
        </p:spPr>
        <p:txBody>
          <a:bodyPr>
            <a:normAutofit fontScale="70000" lnSpcReduction="20000"/>
          </a:bodyPr>
          <a:lstStyle/>
          <a:p>
            <a:pPr marL="0" indent="0">
              <a:buNone/>
            </a:pPr>
            <a:r>
              <a:rPr lang="en-US" sz="3400" b="1" dirty="0"/>
              <a:t>Developers</a:t>
            </a:r>
            <a:endParaRPr lang="en-US" sz="2000" b="1" dirty="0"/>
          </a:p>
          <a:p>
            <a:pPr lvl="1"/>
            <a:r>
              <a:rPr lang="en-US" sz="2000" dirty="0"/>
              <a:t>A group specifically skilled and highly-technical individuals tasked with creating, coding, developing, designing, and programming throughout each development iteration and phase of the Sprint.</a:t>
            </a:r>
          </a:p>
          <a:p>
            <a:pPr lvl="1"/>
            <a:r>
              <a:rPr lang="en-US" sz="2000" dirty="0"/>
              <a:t>Creates the Sprint plan and Sprint Backlog.</a:t>
            </a:r>
          </a:p>
          <a:p>
            <a:pPr lvl="1"/>
            <a:r>
              <a:rPr lang="en-US" sz="2000" dirty="0"/>
              <a:t>Dynamically adapts to achieve the completion of the Sprint goal.</a:t>
            </a:r>
          </a:p>
          <a:p>
            <a:pPr lvl="1"/>
            <a:r>
              <a:rPr lang="en-US" sz="2000" dirty="0"/>
              <a:t>Works synchronously with the Testers through each iteration and phase of the Sprint.</a:t>
            </a:r>
          </a:p>
          <a:p>
            <a:pPr marL="457200" lvl="1" indent="0">
              <a:buNone/>
            </a:pPr>
            <a:endParaRPr lang="en-US" sz="2000" dirty="0"/>
          </a:p>
          <a:p>
            <a:pPr marL="0" indent="0">
              <a:buNone/>
            </a:pPr>
            <a:r>
              <a:rPr lang="en-US" sz="2900" b="1" dirty="0"/>
              <a:t>Testers</a:t>
            </a:r>
            <a:endParaRPr lang="en-US" sz="2000" b="1" dirty="0"/>
          </a:p>
          <a:p>
            <a:pPr lvl="1"/>
            <a:r>
              <a:rPr lang="en-US" sz="2000" dirty="0"/>
              <a:t>A group specifically skilled and highly-technical individuals tasked with the quality assurance, testing, critiquing, and validation of the product throughout each development iteration and phase of the Sprint.</a:t>
            </a:r>
          </a:p>
          <a:p>
            <a:pPr lvl="1"/>
            <a:r>
              <a:rPr lang="en-US" sz="2000" dirty="0"/>
              <a:t>Assist with managing and testing the product backlog.</a:t>
            </a:r>
          </a:p>
          <a:p>
            <a:pPr lvl="1"/>
            <a:r>
              <a:rPr lang="en-US" sz="2000" dirty="0"/>
              <a:t>Dynamically adapts to achieve the completion of the Sprint goal.</a:t>
            </a:r>
          </a:p>
          <a:p>
            <a:pPr lvl="1"/>
            <a:r>
              <a:rPr lang="en-US" sz="2000" dirty="0"/>
              <a:t>Works synchronously with the Testers through each iteration and phase of the Sprint.</a:t>
            </a:r>
          </a:p>
          <a:p>
            <a:pPr lvl="1"/>
            <a:endParaRPr lang="en-US" sz="2000" dirty="0"/>
          </a:p>
        </p:txBody>
      </p:sp>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Users">
            <a:extLst>
              <a:ext uri="{FF2B5EF4-FFF2-40B4-BE49-F238E27FC236}">
                <a16:creationId xmlns:a16="http://schemas.microsoft.com/office/drawing/2014/main" id="{8F4A1BF9-AECC-43BA-BC75-32A3A7D9D2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57813" y="783639"/>
            <a:ext cx="5290720" cy="5290720"/>
          </a:xfrm>
          <a:prstGeom prst="rect">
            <a:avLst/>
          </a:prstGeom>
        </p:spPr>
      </p:pic>
      <p:grpSp>
        <p:nvGrpSpPr>
          <p:cNvPr id="16" name="Group 15">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7" name="Isosceles Triangle 16">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0080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561AD0F-2B15-4989-ABCB-25A120A18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Freeform: Shape 13">
            <a:extLst>
              <a:ext uri="{FF2B5EF4-FFF2-40B4-BE49-F238E27FC236}">
                <a16:creationId xmlns:a16="http://schemas.microsoft.com/office/drawing/2014/main" id="{B1ECBAC9-8FF8-4D44-BD49-6B81C381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365253" y="-514542"/>
            <a:ext cx="2039436" cy="1444373"/>
          </a:xfrm>
          <a:custGeom>
            <a:avLst/>
            <a:gdLst>
              <a:gd name="connsiteX0" fmla="*/ 0 w 2495927"/>
              <a:gd name="connsiteY0" fmla="*/ 1767670 h 1767670"/>
              <a:gd name="connsiteX1" fmla="*/ 1767670 w 2495927"/>
              <a:gd name="connsiteY1" fmla="*/ 0 h 1767670"/>
              <a:gd name="connsiteX2" fmla="*/ 2495927 w 2495927"/>
              <a:gd name="connsiteY2" fmla="*/ 728256 h 1767670"/>
              <a:gd name="connsiteX3" fmla="*/ 2495927 w 2495927"/>
              <a:gd name="connsiteY3" fmla="*/ 1767670 h 1767670"/>
            </a:gdLst>
            <a:ahLst/>
            <a:cxnLst>
              <a:cxn ang="0">
                <a:pos x="connsiteX0" y="connsiteY0"/>
              </a:cxn>
              <a:cxn ang="0">
                <a:pos x="connsiteX1" y="connsiteY1"/>
              </a:cxn>
              <a:cxn ang="0">
                <a:pos x="connsiteX2" y="connsiteY2"/>
              </a:cxn>
              <a:cxn ang="0">
                <a:pos x="connsiteX3" y="connsiteY3"/>
              </a:cxn>
            </a:cxnLst>
            <a:rect l="l" t="t" r="r" b="b"/>
            <a:pathLst>
              <a:path w="2495927" h="1767670">
                <a:moveTo>
                  <a:pt x="0" y="1767670"/>
                </a:moveTo>
                <a:lnTo>
                  <a:pt x="1767670" y="0"/>
                </a:lnTo>
                <a:lnTo>
                  <a:pt x="2495927" y="728256"/>
                </a:lnTo>
                <a:lnTo>
                  <a:pt x="2495927" y="176767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0F234A-713C-4B90-B43E-8F10C8B6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82779" y="539055"/>
            <a:ext cx="745834" cy="74583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8836FF-97B4-4EE9-AF5D-39FF0F5AC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112657" y="1748175"/>
            <a:ext cx="933492" cy="93349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329D9A-3D48-4B69-939D-2A480F14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430613" y="5023033"/>
            <a:ext cx="856138" cy="85613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D5CC4CB-7B78-480A-A0AE-A8A35C08E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901313" y="5596021"/>
            <a:ext cx="381459" cy="38145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580C66-5435-4F00-873E-679D3D504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57893" y="5848285"/>
            <a:ext cx="714978" cy="7149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B4AFD177-1A38-4FAE-87D4-840AE22C8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9033" y="5474491"/>
            <a:ext cx="2767017" cy="138350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55520DF-BCFA-4422-B5D9-A5A1FABAD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008C2747-7C6A-4BD6-ADAE-4DE801A12379}"/>
              </a:ext>
            </a:extLst>
          </p:cNvPr>
          <p:cNvSpPr>
            <a:spLocks noGrp="1"/>
          </p:cNvSpPr>
          <p:nvPr>
            <p:ph type="subTitle" idx="1"/>
          </p:nvPr>
        </p:nvSpPr>
        <p:spPr>
          <a:xfrm>
            <a:off x="1991745" y="4557900"/>
            <a:ext cx="2442690" cy="915772"/>
          </a:xfrm>
          <a:noFill/>
        </p:spPr>
        <p:txBody>
          <a:bodyPr>
            <a:normAutofit/>
          </a:bodyPr>
          <a:lstStyle/>
          <a:p>
            <a:r>
              <a:rPr lang="en-US" sz="2000" dirty="0">
                <a:solidFill>
                  <a:srgbClr val="080808"/>
                </a:solidFill>
              </a:rPr>
              <a:t>Software Development Life Cycle</a:t>
            </a:r>
          </a:p>
        </p:txBody>
      </p:sp>
      <p:sp>
        <p:nvSpPr>
          <p:cNvPr id="2" name="Title 1">
            <a:extLst>
              <a:ext uri="{FF2B5EF4-FFF2-40B4-BE49-F238E27FC236}">
                <a16:creationId xmlns:a16="http://schemas.microsoft.com/office/drawing/2014/main" id="{E76C802A-5882-4BFA-AC5C-7C754445D58E}"/>
              </a:ext>
            </a:extLst>
          </p:cNvPr>
          <p:cNvSpPr>
            <a:spLocks noGrp="1"/>
          </p:cNvSpPr>
          <p:nvPr>
            <p:ph type="ctrTitle"/>
          </p:nvPr>
        </p:nvSpPr>
        <p:spPr>
          <a:xfrm>
            <a:off x="1116701" y="2452526"/>
            <a:ext cx="4248318" cy="1952947"/>
          </a:xfrm>
          <a:noFill/>
        </p:spPr>
        <p:txBody>
          <a:bodyPr anchor="ctr">
            <a:normAutofit/>
          </a:bodyPr>
          <a:lstStyle/>
          <a:p>
            <a:r>
              <a:rPr lang="en-US" sz="3300" b="1" dirty="0">
                <a:solidFill>
                  <a:srgbClr val="080808"/>
                </a:solidFill>
              </a:rPr>
              <a:t>Phases of the SDLC in an Agile Approach</a:t>
            </a:r>
          </a:p>
        </p:txBody>
      </p:sp>
      <p:pic>
        <p:nvPicPr>
          <p:cNvPr id="7" name="Graphic 6" descr="Arrow Circle">
            <a:extLst>
              <a:ext uri="{FF2B5EF4-FFF2-40B4-BE49-F238E27FC236}">
                <a16:creationId xmlns:a16="http://schemas.microsoft.com/office/drawing/2014/main" id="{77739FA4-F7E3-4793-93DD-AA5143FFFC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90200" y="1138967"/>
            <a:ext cx="4580065" cy="4580065"/>
          </a:xfrm>
          <a:prstGeom prst="rect">
            <a:avLst/>
          </a:prstGeom>
        </p:spPr>
      </p:pic>
    </p:spTree>
    <p:extLst>
      <p:ext uri="{BB962C8B-B14F-4D97-AF65-F5344CB8AC3E}">
        <p14:creationId xmlns:p14="http://schemas.microsoft.com/office/powerpoint/2010/main" val="50504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3737BD-0E55-4B1E-9DEA-A75B2B7CAAB9}"/>
              </a:ext>
            </a:extLst>
          </p:cNvPr>
          <p:cNvSpPr>
            <a:spLocks noGrp="1"/>
          </p:cNvSpPr>
          <p:nvPr>
            <p:ph type="ctrTitle"/>
          </p:nvPr>
        </p:nvSpPr>
        <p:spPr>
          <a:xfrm>
            <a:off x="643467" y="1698171"/>
            <a:ext cx="3962061" cy="4516360"/>
          </a:xfrm>
        </p:spPr>
        <p:txBody>
          <a:bodyPr vert="horz" lIns="91440" tIns="45720" rIns="91440" bIns="45720" rtlCol="0" anchor="t">
            <a:normAutofit/>
          </a:bodyPr>
          <a:lstStyle/>
          <a:p>
            <a:pPr algn="l"/>
            <a:r>
              <a:rPr lang="en-US" sz="5400" b="1" kern="1200" dirty="0">
                <a:solidFill>
                  <a:schemeClr val="tx1"/>
                </a:solidFill>
                <a:latin typeface="+mj-lt"/>
                <a:ea typeface="+mj-ea"/>
                <a:cs typeface="+mj-cs"/>
              </a:rPr>
              <a:t>Scrum Phases</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B0D14EB3-25C8-4336-A382-42A1DB578BB8}"/>
              </a:ext>
            </a:extLst>
          </p:cNvPr>
          <p:cNvSpPr>
            <a:spLocks noGrp="1"/>
          </p:cNvSpPr>
          <p:nvPr>
            <p:ph type="subTitle" idx="1"/>
          </p:nvPr>
        </p:nvSpPr>
        <p:spPr>
          <a:xfrm>
            <a:off x="5070020" y="1698170"/>
            <a:ext cx="6478513" cy="4516361"/>
          </a:xfrm>
        </p:spPr>
        <p:txBody>
          <a:bodyPr vert="horz" lIns="91440" tIns="45720" rIns="91440" bIns="45720" rtlCol="0">
            <a:normAutofit/>
          </a:bodyPr>
          <a:lstStyle/>
          <a:p>
            <a:pPr marL="342900" indent="-228600" algn="l">
              <a:buFont typeface="Arial" panose="020B0604020202020204" pitchFamily="34" charset="0"/>
              <a:buChar char="•"/>
            </a:pPr>
            <a:r>
              <a:rPr lang="en-US" sz="3200" dirty="0"/>
              <a:t>Initiate</a:t>
            </a:r>
          </a:p>
          <a:p>
            <a:pPr marL="342900" indent="-228600" algn="l">
              <a:buFont typeface="Arial" panose="020B0604020202020204" pitchFamily="34" charset="0"/>
              <a:buChar char="•"/>
            </a:pPr>
            <a:r>
              <a:rPr lang="en-US" sz="3200" dirty="0"/>
              <a:t>Plan and Estimate</a:t>
            </a:r>
          </a:p>
          <a:p>
            <a:pPr marL="342900" indent="-228600" algn="l">
              <a:buFont typeface="Arial" panose="020B0604020202020204" pitchFamily="34" charset="0"/>
              <a:buChar char="•"/>
            </a:pPr>
            <a:r>
              <a:rPr lang="en-US" sz="3200" dirty="0"/>
              <a:t>Implement</a:t>
            </a:r>
          </a:p>
          <a:p>
            <a:pPr marL="342900" indent="-228600" algn="l">
              <a:buFont typeface="Arial" panose="020B0604020202020204" pitchFamily="34" charset="0"/>
              <a:buChar char="•"/>
            </a:pPr>
            <a:r>
              <a:rPr lang="en-US" sz="3200" dirty="0"/>
              <a:t>Review and Retrospect</a:t>
            </a:r>
          </a:p>
          <a:p>
            <a:pPr marL="342900" indent="-228600" algn="l">
              <a:buFont typeface="Arial" panose="020B0604020202020204" pitchFamily="34" charset="0"/>
              <a:buChar char="•"/>
            </a:pPr>
            <a:r>
              <a:rPr lang="en-US" sz="3200" dirty="0"/>
              <a:t>Release</a:t>
            </a: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18573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1673</Words>
  <Application>Microsoft Office PowerPoint</Application>
  <PresentationFormat>Widescreen</PresentationFormat>
  <Paragraphs>125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The Scrum-Agile Model</vt:lpstr>
      <vt:lpstr>What is the Scrum-Agile Model?</vt:lpstr>
      <vt:lpstr>Meet the Scrum Team</vt:lpstr>
      <vt:lpstr>Meet the Scrum Team </vt:lpstr>
      <vt:lpstr>The Product Owner</vt:lpstr>
      <vt:lpstr>The Scrum Master</vt:lpstr>
      <vt:lpstr>The Development Team</vt:lpstr>
      <vt:lpstr>Phases of the SDLC in an Agile Approach</vt:lpstr>
      <vt:lpstr>Scrum Phases</vt:lpstr>
      <vt:lpstr>Initiate</vt:lpstr>
      <vt:lpstr>Plan and Estimate</vt:lpstr>
      <vt:lpstr>Implement</vt:lpstr>
      <vt:lpstr>Review and Retrospect</vt:lpstr>
      <vt:lpstr>How these processes differ in the Waterfall model</vt:lpstr>
      <vt:lpstr>How these processes differ in the Waterfall model</vt:lpstr>
      <vt:lpstr>Agile or Waterfall</vt:lpstr>
      <vt:lpstr>Agile or Waterfall? Considerations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Scrum-Agile Model</dc:title>
  <dc:creator>Colton Stiff</dc:creator>
  <cp:lastModifiedBy>Colton Stiff</cp:lastModifiedBy>
  <cp:revision>32</cp:revision>
  <dcterms:created xsi:type="dcterms:W3CDTF">2021-04-19T02:53:27Z</dcterms:created>
  <dcterms:modified xsi:type="dcterms:W3CDTF">2021-04-19T08:05:13Z</dcterms:modified>
</cp:coreProperties>
</file>