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448" r:id="rId5"/>
    <p:sldId id="2462" r:id="rId6"/>
    <p:sldId id="259" r:id="rId7"/>
    <p:sldId id="2466" r:id="rId8"/>
    <p:sldId id="2467" r:id="rId9"/>
    <p:sldId id="2468" r:id="rId10"/>
    <p:sldId id="2469" r:id="rId11"/>
    <p:sldId id="2451" r:id="rId12"/>
    <p:sldId id="2450" r:id="rId13"/>
    <p:sldId id="2457" r:id="rId14"/>
    <p:sldId id="2456" r:id="rId15"/>
    <p:sldId id="2463" r:id="rId16"/>
    <p:sldId id="2465" r:id="rId17"/>
    <p:sldId id="2436" r:id="rId18"/>
    <p:sldId id="24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56B7B1-34FA-48F7-B6C6-A0393DC7EFA6}" v="11" dt="2023-06-19T01:10:34.4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7463" autoAdjust="0"/>
  </p:normalViewPr>
  <p:slideViewPr>
    <p:cSldViewPr snapToGrid="0">
      <p:cViewPr varScale="1">
        <p:scale>
          <a:sx n="54" d="100"/>
          <a:sy n="54" d="100"/>
        </p:scale>
        <p:origin x="1766" y="29"/>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43"/>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ny Fillmore" userId="4b76538c89ec327f" providerId="LiveId" clId="{A456B7B1-34FA-48F7-B6C6-A0393DC7EFA6}"/>
    <pc:docChg chg="undo custSel addSld delSld modSld sldOrd">
      <pc:chgData name="Tony Fillmore" userId="4b76538c89ec327f" providerId="LiveId" clId="{A456B7B1-34FA-48F7-B6C6-A0393DC7EFA6}" dt="2023-06-19T05:19:56.449" v="17682" actId="20577"/>
      <pc:docMkLst>
        <pc:docMk/>
      </pc:docMkLst>
      <pc:sldChg chg="addSp delSp modSp mod modNotesTx">
        <pc:chgData name="Tony Fillmore" userId="4b76538c89ec327f" providerId="LiveId" clId="{A456B7B1-34FA-48F7-B6C6-A0393DC7EFA6}" dt="2023-06-19T05:19:23.602" v="17660" actId="20577"/>
        <pc:sldMkLst>
          <pc:docMk/>
          <pc:sldMk cId="1325373587" sldId="259"/>
        </pc:sldMkLst>
        <pc:spChg chg="add del mod">
          <ac:chgData name="Tony Fillmore" userId="4b76538c89ec327f" providerId="LiveId" clId="{A456B7B1-34FA-48F7-B6C6-A0393DC7EFA6}" dt="2023-06-18T23:11:44.130" v="2462" actId="21"/>
          <ac:spMkLst>
            <pc:docMk/>
            <pc:sldMk cId="1325373587" sldId="259"/>
            <ac:spMk id="2" creationId="{D4C54D02-47ED-E8A9-18A7-EAE9D10023FB}"/>
          </ac:spMkLst>
        </pc:spChg>
        <pc:spChg chg="add mod">
          <ac:chgData name="Tony Fillmore" userId="4b76538c89ec327f" providerId="LiveId" clId="{A456B7B1-34FA-48F7-B6C6-A0393DC7EFA6}" dt="2023-06-18T23:11:33.790" v="2460" actId="20577"/>
          <ac:spMkLst>
            <pc:docMk/>
            <pc:sldMk cId="1325373587" sldId="259"/>
            <ac:spMk id="3" creationId="{A4D320CD-8E50-3726-7BE5-E4ABDEF26B52}"/>
          </ac:spMkLst>
        </pc:spChg>
        <pc:spChg chg="add mod">
          <ac:chgData name="Tony Fillmore" userId="4b76538c89ec327f" providerId="LiveId" clId="{A456B7B1-34FA-48F7-B6C6-A0393DC7EFA6}" dt="2023-06-18T21:35:36.315" v="184" actId="20577"/>
          <ac:spMkLst>
            <pc:docMk/>
            <pc:sldMk cId="1325373587" sldId="259"/>
            <ac:spMk id="7" creationId="{8ED9D877-EB11-D6C7-2D63-B825E9BD191F}"/>
          </ac:spMkLst>
        </pc:spChg>
        <pc:spChg chg="mod">
          <ac:chgData name="Tony Fillmore" userId="4b76538c89ec327f" providerId="LiveId" clId="{A456B7B1-34FA-48F7-B6C6-A0393DC7EFA6}" dt="2023-06-18T23:11:58.258" v="2468" actId="1076"/>
          <ac:spMkLst>
            <pc:docMk/>
            <pc:sldMk cId="1325373587" sldId="259"/>
            <ac:spMk id="8" creationId="{103950CF-5BF2-4FB0-A36C-48C194F39E12}"/>
          </ac:spMkLst>
        </pc:spChg>
        <pc:spChg chg="mod">
          <ac:chgData name="Tony Fillmore" userId="4b76538c89ec327f" providerId="LiveId" clId="{A456B7B1-34FA-48F7-B6C6-A0393DC7EFA6}" dt="2023-06-18T23:57:46.274" v="4482" actId="20577"/>
          <ac:spMkLst>
            <pc:docMk/>
            <pc:sldMk cId="1325373587" sldId="259"/>
            <ac:spMk id="9" creationId="{256319DF-036A-473B-95D3-C5F6FF849FD4}"/>
          </ac:spMkLst>
        </pc:spChg>
        <pc:spChg chg="mod">
          <ac:chgData name="Tony Fillmore" userId="4b76538c89ec327f" providerId="LiveId" clId="{A456B7B1-34FA-48F7-B6C6-A0393DC7EFA6}" dt="2023-06-18T23:12:00.762" v="2469" actId="1076"/>
          <ac:spMkLst>
            <pc:docMk/>
            <pc:sldMk cId="1325373587" sldId="259"/>
            <ac:spMk id="10" creationId="{255FA470-23EB-4512-8FFB-28DDAB08B002}"/>
          </ac:spMkLst>
        </pc:spChg>
        <pc:picChg chg="mod">
          <ac:chgData name="Tony Fillmore" userId="4b76538c89ec327f" providerId="LiveId" clId="{A456B7B1-34FA-48F7-B6C6-A0393DC7EFA6}" dt="2023-06-18T23:12:08.036" v="2472" actId="1076"/>
          <ac:picMkLst>
            <pc:docMk/>
            <pc:sldMk cId="1325373587" sldId="259"/>
            <ac:picMk id="5" creationId="{A0280051-D7F1-4438-B815-F0FF4906D141}"/>
          </ac:picMkLst>
        </pc:picChg>
        <pc:picChg chg="add del mod">
          <ac:chgData name="Tony Fillmore" userId="4b76538c89ec327f" providerId="LiveId" clId="{A456B7B1-34FA-48F7-B6C6-A0393DC7EFA6}" dt="2023-06-18T21:35:19.841" v="181" actId="21"/>
          <ac:picMkLst>
            <pc:docMk/>
            <pc:sldMk cId="1325373587" sldId="259"/>
            <ac:picMk id="6" creationId="{983236DB-C35F-CE68-C729-E2A399C1B24E}"/>
          </ac:picMkLst>
        </pc:picChg>
      </pc:sldChg>
      <pc:sldChg chg="modSp mod modNotesTx">
        <pc:chgData name="Tony Fillmore" userId="4b76538c89ec327f" providerId="LiveId" clId="{A456B7B1-34FA-48F7-B6C6-A0393DC7EFA6}" dt="2023-06-19T02:24:13.481" v="17611" actId="20577"/>
        <pc:sldMkLst>
          <pc:docMk/>
          <pc:sldMk cId="839779156" sldId="2450"/>
        </pc:sldMkLst>
        <pc:spChg chg="mod">
          <ac:chgData name="Tony Fillmore" userId="4b76538c89ec327f" providerId="LiveId" clId="{A456B7B1-34FA-48F7-B6C6-A0393DC7EFA6}" dt="2023-06-19T01:29:35.730" v="15239" actId="14100"/>
          <ac:spMkLst>
            <pc:docMk/>
            <pc:sldMk cId="839779156" sldId="2450"/>
            <ac:spMk id="2" creationId="{DAF72BBC-FC90-4B63-96CA-ABED853DBAD0}"/>
          </ac:spMkLst>
        </pc:spChg>
        <pc:spChg chg="mod">
          <ac:chgData name="Tony Fillmore" userId="4b76538c89ec327f" providerId="LiveId" clId="{A456B7B1-34FA-48F7-B6C6-A0393DC7EFA6}" dt="2023-06-18T22:29:09.500" v="542" actId="20577"/>
          <ac:spMkLst>
            <pc:docMk/>
            <pc:sldMk cId="839779156" sldId="2450"/>
            <ac:spMk id="5" creationId="{14AB6F96-E5E8-4B40-A18C-2D078D1C2D4F}"/>
          </ac:spMkLst>
        </pc:spChg>
      </pc:sldChg>
      <pc:sldChg chg="addSp modSp mod modNotesTx">
        <pc:chgData name="Tony Fillmore" userId="4b76538c89ec327f" providerId="LiveId" clId="{A456B7B1-34FA-48F7-B6C6-A0393DC7EFA6}" dt="2023-06-19T01:26:14.963" v="15025" actId="20577"/>
        <pc:sldMkLst>
          <pc:docMk/>
          <pc:sldMk cId="2944765398" sldId="2451"/>
        </pc:sldMkLst>
        <pc:spChg chg="mod">
          <ac:chgData name="Tony Fillmore" userId="4b76538c89ec327f" providerId="LiveId" clId="{A456B7B1-34FA-48F7-B6C6-A0393DC7EFA6}" dt="2023-06-18T22:05:42.658" v="390" actId="1076"/>
          <ac:spMkLst>
            <pc:docMk/>
            <pc:sldMk cId="2944765398" sldId="2451"/>
            <ac:spMk id="2" creationId="{B156CAF1-214F-4566-9B0D-DACA1063E8C8}"/>
          </ac:spMkLst>
        </pc:spChg>
        <pc:spChg chg="mod">
          <ac:chgData name="Tony Fillmore" userId="4b76538c89ec327f" providerId="LiveId" clId="{A456B7B1-34FA-48F7-B6C6-A0393DC7EFA6}" dt="2023-06-18T22:05:40.180" v="389" actId="1076"/>
          <ac:spMkLst>
            <pc:docMk/>
            <pc:sldMk cId="2944765398" sldId="2451"/>
            <ac:spMk id="3" creationId="{1D24B42B-925B-494C-A986-BD85E8117E1E}"/>
          </ac:spMkLst>
        </pc:spChg>
        <pc:spChg chg="add mod">
          <ac:chgData name="Tony Fillmore" userId="4b76538c89ec327f" providerId="LiveId" clId="{A456B7B1-34FA-48F7-B6C6-A0393DC7EFA6}" dt="2023-06-18T22:09:36.170" v="424" actId="1076"/>
          <ac:spMkLst>
            <pc:docMk/>
            <pc:sldMk cId="2944765398" sldId="2451"/>
            <ac:spMk id="4" creationId="{E8EDF116-2320-524F-B0BE-1B7563722B94}"/>
          </ac:spMkLst>
        </pc:spChg>
        <pc:picChg chg="mod">
          <ac:chgData name="Tony Fillmore" userId="4b76538c89ec327f" providerId="LiveId" clId="{A456B7B1-34FA-48F7-B6C6-A0393DC7EFA6}" dt="2023-06-18T22:04:54.642" v="380" actId="14100"/>
          <ac:picMkLst>
            <pc:docMk/>
            <pc:sldMk cId="2944765398" sldId="2451"/>
            <ac:picMk id="8" creationId="{A596BF19-CC58-4709-B5D6-3FC378FDC7BA}"/>
          </ac:picMkLst>
        </pc:picChg>
      </pc:sldChg>
      <pc:sldChg chg="modSp mod">
        <pc:chgData name="Tony Fillmore" userId="4b76538c89ec327f" providerId="LiveId" clId="{A456B7B1-34FA-48F7-B6C6-A0393DC7EFA6}" dt="2023-06-19T01:52:05.150" v="17359" actId="20577"/>
        <pc:sldMkLst>
          <pc:docMk/>
          <pc:sldMk cId="3516891798" sldId="2456"/>
        </pc:sldMkLst>
        <pc:spChg chg="mod">
          <ac:chgData name="Tony Fillmore" userId="4b76538c89ec327f" providerId="LiveId" clId="{A456B7B1-34FA-48F7-B6C6-A0393DC7EFA6}" dt="2023-06-18T22:44:46.326" v="1163" actId="1076"/>
          <ac:spMkLst>
            <pc:docMk/>
            <pc:sldMk cId="3516891798" sldId="2456"/>
            <ac:spMk id="2" creationId="{12CC3376-5069-4C7B-BE6B-A3776D1B47BA}"/>
          </ac:spMkLst>
        </pc:spChg>
        <pc:spChg chg="mod">
          <ac:chgData name="Tony Fillmore" userId="4b76538c89ec327f" providerId="LiveId" clId="{A456B7B1-34FA-48F7-B6C6-A0393DC7EFA6}" dt="2023-06-19T01:52:05.150" v="17359" actId="20577"/>
          <ac:spMkLst>
            <pc:docMk/>
            <pc:sldMk cId="3516891798" sldId="2456"/>
            <ac:spMk id="14" creationId="{79248A72-A597-48DF-A270-3389F5D209C0}"/>
          </ac:spMkLst>
        </pc:spChg>
      </pc:sldChg>
      <pc:sldChg chg="addSp modSp mod modNotesTx">
        <pc:chgData name="Tony Fillmore" userId="4b76538c89ec327f" providerId="LiveId" clId="{A456B7B1-34FA-48F7-B6C6-A0393DC7EFA6}" dt="2023-06-19T02:12:47.235" v="17476" actId="20577"/>
        <pc:sldMkLst>
          <pc:docMk/>
          <pc:sldMk cId="3164405530" sldId="2457"/>
        </pc:sldMkLst>
        <pc:spChg chg="add mod">
          <ac:chgData name="Tony Fillmore" userId="4b76538c89ec327f" providerId="LiveId" clId="{A456B7B1-34FA-48F7-B6C6-A0393DC7EFA6}" dt="2023-06-18T22:35:50.845" v="588" actId="115"/>
          <ac:spMkLst>
            <pc:docMk/>
            <pc:sldMk cId="3164405530" sldId="2457"/>
            <ac:spMk id="4" creationId="{B4A01CF5-1010-0006-592F-852CE8EA9886}"/>
          </ac:spMkLst>
        </pc:spChg>
        <pc:spChg chg="mod">
          <ac:chgData name="Tony Fillmore" userId="4b76538c89ec327f" providerId="LiveId" clId="{A456B7B1-34FA-48F7-B6C6-A0393DC7EFA6}" dt="2023-06-18T22:34:52.756" v="572" actId="1076"/>
          <ac:spMkLst>
            <pc:docMk/>
            <pc:sldMk cId="3164405530" sldId="2457"/>
            <ac:spMk id="5" creationId="{AF9B872F-6332-408E-9135-B871F0C90C00}"/>
          </ac:spMkLst>
        </pc:spChg>
      </pc:sldChg>
      <pc:sldChg chg="addSp modSp mod modNotesTx">
        <pc:chgData name="Tony Fillmore" userId="4b76538c89ec327f" providerId="LiveId" clId="{A456B7B1-34FA-48F7-B6C6-A0393DC7EFA6}" dt="2023-06-18T23:51:12.677" v="4381" actId="313"/>
        <pc:sldMkLst>
          <pc:docMk/>
          <pc:sldMk cId="2360915929" sldId="2463"/>
        </pc:sldMkLst>
        <pc:spChg chg="mod">
          <ac:chgData name="Tony Fillmore" userId="4b76538c89ec327f" providerId="LiveId" clId="{A456B7B1-34FA-48F7-B6C6-A0393DC7EFA6}" dt="2023-06-18T23:51:12.677" v="4381" actId="313"/>
          <ac:spMkLst>
            <pc:docMk/>
            <pc:sldMk cId="2360915929" sldId="2463"/>
            <ac:spMk id="2" creationId="{DAF72BBC-FC90-4B63-96CA-ABED853DBAD0}"/>
          </ac:spMkLst>
        </pc:spChg>
        <pc:spChg chg="mod">
          <ac:chgData name="Tony Fillmore" userId="4b76538c89ec327f" providerId="LiveId" clId="{A456B7B1-34FA-48F7-B6C6-A0393DC7EFA6}" dt="2023-06-18T22:46:50.981" v="1393" actId="20577"/>
          <ac:spMkLst>
            <pc:docMk/>
            <pc:sldMk cId="2360915929" sldId="2463"/>
            <ac:spMk id="4" creationId="{7A2C7010-2951-345D-C19E-6EDB8C30FF51}"/>
          </ac:spMkLst>
        </pc:spChg>
        <pc:spChg chg="add mod">
          <ac:chgData name="Tony Fillmore" userId="4b76538c89ec327f" providerId="LiveId" clId="{A456B7B1-34FA-48F7-B6C6-A0393DC7EFA6}" dt="2023-06-18T22:54:46.921" v="1836" actId="20577"/>
          <ac:spMkLst>
            <pc:docMk/>
            <pc:sldMk cId="2360915929" sldId="2463"/>
            <ac:spMk id="7" creationId="{AC9457B1-482B-90F9-CB14-912E6411FE30}"/>
          </ac:spMkLst>
        </pc:spChg>
        <pc:picChg chg="mod">
          <ac:chgData name="Tony Fillmore" userId="4b76538c89ec327f" providerId="LiveId" clId="{A456B7B1-34FA-48F7-B6C6-A0393DC7EFA6}" dt="2023-06-18T22:53:13.855" v="1679" actId="1076"/>
          <ac:picMkLst>
            <pc:docMk/>
            <pc:sldMk cId="2360915929" sldId="2463"/>
            <ac:picMk id="8" creationId="{1D5DB266-C804-437C-AED7-3D057820D244}"/>
          </ac:picMkLst>
        </pc:picChg>
      </pc:sldChg>
      <pc:sldChg chg="addSp modSp mod ord">
        <pc:chgData name="Tony Fillmore" userId="4b76538c89ec327f" providerId="LiveId" clId="{A456B7B1-34FA-48F7-B6C6-A0393DC7EFA6}" dt="2023-06-19T02:11:50.095" v="17426"/>
        <pc:sldMkLst>
          <pc:docMk/>
          <pc:sldMk cId="3323941017" sldId="2464"/>
        </pc:sldMkLst>
        <pc:spChg chg="mod">
          <ac:chgData name="Tony Fillmore" userId="4b76538c89ec327f" providerId="LiveId" clId="{A456B7B1-34FA-48F7-B6C6-A0393DC7EFA6}" dt="2023-06-18T21:29:41.708" v="113" actId="1076"/>
          <ac:spMkLst>
            <pc:docMk/>
            <pc:sldMk cId="3323941017" sldId="2464"/>
            <ac:spMk id="9" creationId="{79DC1498-E692-42BA-B69F-6D37E6CFACA0}"/>
          </ac:spMkLst>
        </pc:spChg>
        <pc:spChg chg="add mod">
          <ac:chgData name="Tony Fillmore" userId="4b76538c89ec327f" providerId="LiveId" clId="{A456B7B1-34FA-48F7-B6C6-A0393DC7EFA6}" dt="2023-06-19T02:11:50.095" v="17426"/>
          <ac:spMkLst>
            <pc:docMk/>
            <pc:sldMk cId="3323941017" sldId="2464"/>
            <ac:spMk id="16" creationId="{2200E4F3-B37D-DBDB-AA12-DBD43A8507F8}"/>
          </ac:spMkLst>
        </pc:spChg>
        <pc:picChg chg="mod">
          <ac:chgData name="Tony Fillmore" userId="4b76538c89ec327f" providerId="LiveId" clId="{A456B7B1-34FA-48F7-B6C6-A0393DC7EFA6}" dt="2023-06-18T23:00:26.263" v="1842" actId="1076"/>
          <ac:picMkLst>
            <pc:docMk/>
            <pc:sldMk cId="3323941017" sldId="2464"/>
            <ac:picMk id="8" creationId="{9AB29DBC-55D3-49D9-BB44-4936739C4B57}"/>
          </ac:picMkLst>
        </pc:picChg>
      </pc:sldChg>
      <pc:sldChg chg="add">
        <pc:chgData name="Tony Fillmore" userId="4b76538c89ec327f" providerId="LiveId" clId="{A456B7B1-34FA-48F7-B6C6-A0393DC7EFA6}" dt="2023-06-18T21:29:28.469" v="99" actId="2890"/>
        <pc:sldMkLst>
          <pc:docMk/>
          <pc:sldMk cId="2363721517" sldId="2465"/>
        </pc:sldMkLst>
      </pc:sldChg>
      <pc:sldChg chg="delSp modSp add mod modNotesTx">
        <pc:chgData name="Tony Fillmore" userId="4b76538c89ec327f" providerId="LiveId" clId="{A456B7B1-34FA-48F7-B6C6-A0393DC7EFA6}" dt="2023-06-19T05:19:56.449" v="17682" actId="20577"/>
        <pc:sldMkLst>
          <pc:docMk/>
          <pc:sldMk cId="3569910500" sldId="2466"/>
        </pc:sldMkLst>
        <pc:spChg chg="del">
          <ac:chgData name="Tony Fillmore" userId="4b76538c89ec327f" providerId="LiveId" clId="{A456B7B1-34FA-48F7-B6C6-A0393DC7EFA6}" dt="2023-06-18T23:12:23.532" v="2475" actId="21"/>
          <ac:spMkLst>
            <pc:docMk/>
            <pc:sldMk cId="3569910500" sldId="2466"/>
            <ac:spMk id="2" creationId="{D4C54D02-47ED-E8A9-18A7-EAE9D10023FB}"/>
          </ac:spMkLst>
        </pc:spChg>
        <pc:spChg chg="mod">
          <ac:chgData name="Tony Fillmore" userId="4b76538c89ec327f" providerId="LiveId" clId="{A456B7B1-34FA-48F7-B6C6-A0393DC7EFA6}" dt="2023-06-18T23:12:19.412" v="2474" actId="20577"/>
          <ac:spMkLst>
            <pc:docMk/>
            <pc:sldMk cId="3569910500" sldId="2466"/>
            <ac:spMk id="3" creationId="{A4D320CD-8E50-3726-7BE5-E4ABDEF26B52}"/>
          </ac:spMkLst>
        </pc:spChg>
        <pc:spChg chg="mod">
          <ac:chgData name="Tony Fillmore" userId="4b76538c89ec327f" providerId="LiveId" clId="{A456B7B1-34FA-48F7-B6C6-A0393DC7EFA6}" dt="2023-06-18T23:12:35.508" v="2481" actId="1076"/>
          <ac:spMkLst>
            <pc:docMk/>
            <pc:sldMk cId="3569910500" sldId="2466"/>
            <ac:spMk id="8" creationId="{103950CF-5BF2-4FB0-A36C-48C194F39E12}"/>
          </ac:spMkLst>
        </pc:spChg>
        <pc:spChg chg="mod">
          <ac:chgData name="Tony Fillmore" userId="4b76538c89ec327f" providerId="LiveId" clId="{A456B7B1-34FA-48F7-B6C6-A0393DC7EFA6}" dt="2023-06-18T23:37:25.080" v="3852" actId="20577"/>
          <ac:spMkLst>
            <pc:docMk/>
            <pc:sldMk cId="3569910500" sldId="2466"/>
            <ac:spMk id="9" creationId="{256319DF-036A-473B-95D3-C5F6FF849FD4}"/>
          </ac:spMkLst>
        </pc:spChg>
        <pc:spChg chg="mod">
          <ac:chgData name="Tony Fillmore" userId="4b76538c89ec327f" providerId="LiveId" clId="{A456B7B1-34FA-48F7-B6C6-A0393DC7EFA6}" dt="2023-06-18T23:12:38.988" v="2482" actId="1076"/>
          <ac:spMkLst>
            <pc:docMk/>
            <pc:sldMk cId="3569910500" sldId="2466"/>
            <ac:spMk id="10" creationId="{255FA470-23EB-4512-8FFB-28DDAB08B002}"/>
          </ac:spMkLst>
        </pc:spChg>
        <pc:picChg chg="mod">
          <ac:chgData name="Tony Fillmore" userId="4b76538c89ec327f" providerId="LiveId" clId="{A456B7B1-34FA-48F7-B6C6-A0393DC7EFA6}" dt="2023-06-18T23:12:46.769" v="2484" actId="1076"/>
          <ac:picMkLst>
            <pc:docMk/>
            <pc:sldMk cId="3569910500" sldId="2466"/>
            <ac:picMk id="5" creationId="{A0280051-D7F1-4438-B815-F0FF4906D141}"/>
          </ac:picMkLst>
        </pc:picChg>
      </pc:sldChg>
      <pc:sldChg chg="addSp delSp modSp add mod modNotesTx">
        <pc:chgData name="Tony Fillmore" userId="4b76538c89ec327f" providerId="LiveId" clId="{A456B7B1-34FA-48F7-B6C6-A0393DC7EFA6}" dt="2023-06-19T02:17:26.340" v="17584" actId="20577"/>
        <pc:sldMkLst>
          <pc:docMk/>
          <pc:sldMk cId="4140747307" sldId="2467"/>
        </pc:sldMkLst>
        <pc:spChg chg="mod">
          <ac:chgData name="Tony Fillmore" userId="4b76538c89ec327f" providerId="LiveId" clId="{A456B7B1-34FA-48F7-B6C6-A0393DC7EFA6}" dt="2023-06-19T00:28:20.860" v="7624" actId="20577"/>
          <ac:spMkLst>
            <pc:docMk/>
            <pc:sldMk cId="4140747307" sldId="2467"/>
            <ac:spMk id="2" creationId="{D4C54D02-47ED-E8A9-18A7-EAE9D10023FB}"/>
          </ac:spMkLst>
        </pc:spChg>
        <pc:spChg chg="del">
          <ac:chgData name="Tony Fillmore" userId="4b76538c89ec327f" providerId="LiveId" clId="{A456B7B1-34FA-48F7-B6C6-A0393DC7EFA6}" dt="2023-06-18T23:12:57.146" v="2486" actId="21"/>
          <ac:spMkLst>
            <pc:docMk/>
            <pc:sldMk cId="4140747307" sldId="2467"/>
            <ac:spMk id="3" creationId="{A4D320CD-8E50-3726-7BE5-E4ABDEF26B52}"/>
          </ac:spMkLst>
        </pc:spChg>
        <pc:spChg chg="mod">
          <ac:chgData name="Tony Fillmore" userId="4b76538c89ec327f" providerId="LiveId" clId="{A456B7B1-34FA-48F7-B6C6-A0393DC7EFA6}" dt="2023-06-18T23:13:39.040" v="2518" actId="1076"/>
          <ac:spMkLst>
            <pc:docMk/>
            <pc:sldMk cId="4140747307" sldId="2467"/>
            <ac:spMk id="8" creationId="{103950CF-5BF2-4FB0-A36C-48C194F39E12}"/>
          </ac:spMkLst>
        </pc:spChg>
        <pc:spChg chg="del">
          <ac:chgData name="Tony Fillmore" userId="4b76538c89ec327f" providerId="LiveId" clId="{A456B7B1-34FA-48F7-B6C6-A0393DC7EFA6}" dt="2023-06-18T23:12:53.783" v="2485" actId="21"/>
          <ac:spMkLst>
            <pc:docMk/>
            <pc:sldMk cId="4140747307" sldId="2467"/>
            <ac:spMk id="9" creationId="{256319DF-036A-473B-95D3-C5F6FF849FD4}"/>
          </ac:spMkLst>
        </pc:spChg>
        <pc:spChg chg="mod">
          <ac:chgData name="Tony Fillmore" userId="4b76538c89ec327f" providerId="LiveId" clId="{A456B7B1-34FA-48F7-B6C6-A0393DC7EFA6}" dt="2023-06-18T23:13:41.396" v="2519" actId="1076"/>
          <ac:spMkLst>
            <pc:docMk/>
            <pc:sldMk cId="4140747307" sldId="2467"/>
            <ac:spMk id="10" creationId="{255FA470-23EB-4512-8FFB-28DDAB08B002}"/>
          </ac:spMkLst>
        </pc:spChg>
        <pc:spChg chg="add del mod">
          <ac:chgData name="Tony Fillmore" userId="4b76538c89ec327f" providerId="LiveId" clId="{A456B7B1-34FA-48F7-B6C6-A0393DC7EFA6}" dt="2023-06-18T23:13:03.624" v="2487" actId="21"/>
          <ac:spMkLst>
            <pc:docMk/>
            <pc:sldMk cId="4140747307" sldId="2467"/>
            <ac:spMk id="11" creationId="{7BEFED85-9CC0-411E-CC85-2BC0C229408E}"/>
          </ac:spMkLst>
        </pc:spChg>
        <pc:picChg chg="mod">
          <ac:chgData name="Tony Fillmore" userId="4b76538c89ec327f" providerId="LiveId" clId="{A456B7B1-34FA-48F7-B6C6-A0393DC7EFA6}" dt="2023-06-18T23:13:20.085" v="2514" actId="14100"/>
          <ac:picMkLst>
            <pc:docMk/>
            <pc:sldMk cId="4140747307" sldId="2467"/>
            <ac:picMk id="5" creationId="{A0280051-D7F1-4438-B815-F0FF4906D141}"/>
          </ac:picMkLst>
        </pc:picChg>
      </pc:sldChg>
      <pc:sldChg chg="addSp delSp modSp add del mod modNotesTx">
        <pc:chgData name="Tony Fillmore" userId="4b76538c89ec327f" providerId="LiveId" clId="{A456B7B1-34FA-48F7-B6C6-A0393DC7EFA6}" dt="2023-06-19T02:17:33.878" v="17598" actId="20577"/>
        <pc:sldMkLst>
          <pc:docMk/>
          <pc:sldMk cId="1100193659" sldId="2468"/>
        </pc:sldMkLst>
        <pc:spChg chg="mod">
          <ac:chgData name="Tony Fillmore" userId="4b76538c89ec327f" providerId="LiveId" clId="{A456B7B1-34FA-48F7-B6C6-A0393DC7EFA6}" dt="2023-06-18T23:59:00.899" v="4487" actId="2711"/>
          <ac:spMkLst>
            <pc:docMk/>
            <pc:sldMk cId="1100193659" sldId="2468"/>
            <ac:spMk id="2" creationId="{D4C54D02-47ED-E8A9-18A7-EAE9D10023FB}"/>
          </ac:spMkLst>
        </pc:spChg>
        <pc:spChg chg="del">
          <ac:chgData name="Tony Fillmore" userId="4b76538c89ec327f" providerId="LiveId" clId="{A456B7B1-34FA-48F7-B6C6-A0393DC7EFA6}" dt="2023-06-18T23:15:52.289" v="2617" actId="21"/>
          <ac:spMkLst>
            <pc:docMk/>
            <pc:sldMk cId="1100193659" sldId="2468"/>
            <ac:spMk id="3" creationId="{A4D320CD-8E50-3726-7BE5-E4ABDEF26B52}"/>
          </ac:spMkLst>
        </pc:spChg>
        <pc:spChg chg="mod">
          <ac:chgData name="Tony Fillmore" userId="4b76538c89ec327f" providerId="LiveId" clId="{A456B7B1-34FA-48F7-B6C6-A0393DC7EFA6}" dt="2023-06-18T23:16:10.798" v="2624" actId="1076"/>
          <ac:spMkLst>
            <pc:docMk/>
            <pc:sldMk cId="1100193659" sldId="2468"/>
            <ac:spMk id="8" creationId="{103950CF-5BF2-4FB0-A36C-48C194F39E12}"/>
          </ac:spMkLst>
        </pc:spChg>
        <pc:spChg chg="del">
          <ac:chgData name="Tony Fillmore" userId="4b76538c89ec327f" providerId="LiveId" clId="{A456B7B1-34FA-48F7-B6C6-A0393DC7EFA6}" dt="2023-06-18T23:15:49.576" v="2616" actId="21"/>
          <ac:spMkLst>
            <pc:docMk/>
            <pc:sldMk cId="1100193659" sldId="2468"/>
            <ac:spMk id="9" creationId="{256319DF-036A-473B-95D3-C5F6FF849FD4}"/>
          </ac:spMkLst>
        </pc:spChg>
        <pc:spChg chg="mod">
          <ac:chgData name="Tony Fillmore" userId="4b76538c89ec327f" providerId="LiveId" clId="{A456B7B1-34FA-48F7-B6C6-A0393DC7EFA6}" dt="2023-06-18T23:16:13.136" v="2626" actId="1076"/>
          <ac:spMkLst>
            <pc:docMk/>
            <pc:sldMk cId="1100193659" sldId="2468"/>
            <ac:spMk id="10" creationId="{255FA470-23EB-4512-8FFB-28DDAB08B002}"/>
          </ac:spMkLst>
        </pc:spChg>
        <pc:spChg chg="add del mod">
          <ac:chgData name="Tony Fillmore" userId="4b76538c89ec327f" providerId="LiveId" clId="{A456B7B1-34FA-48F7-B6C6-A0393DC7EFA6}" dt="2023-06-18T23:16:16.325" v="2627" actId="21"/>
          <ac:spMkLst>
            <pc:docMk/>
            <pc:sldMk cId="1100193659" sldId="2468"/>
            <ac:spMk id="11" creationId="{C4DFFD3A-C7FA-1FC5-F854-0081BEC92FE2}"/>
          </ac:spMkLst>
        </pc:spChg>
        <pc:picChg chg="mod">
          <ac:chgData name="Tony Fillmore" userId="4b76538c89ec327f" providerId="LiveId" clId="{A456B7B1-34FA-48F7-B6C6-A0393DC7EFA6}" dt="2023-06-18T23:16:06.750" v="2623" actId="14100"/>
          <ac:picMkLst>
            <pc:docMk/>
            <pc:sldMk cId="1100193659" sldId="2468"/>
            <ac:picMk id="5" creationId="{A0280051-D7F1-4438-B815-F0FF4906D141}"/>
          </ac:picMkLst>
        </pc:picChg>
      </pc:sldChg>
      <pc:sldChg chg="addSp delSp modSp add mod modNotesTx">
        <pc:chgData name="Tony Fillmore" userId="4b76538c89ec327f" providerId="LiveId" clId="{A456B7B1-34FA-48F7-B6C6-A0393DC7EFA6}" dt="2023-06-18T23:48:31.957" v="4379" actId="5793"/>
        <pc:sldMkLst>
          <pc:docMk/>
          <pc:sldMk cId="388933102" sldId="2469"/>
        </pc:sldMkLst>
        <pc:spChg chg="del">
          <ac:chgData name="Tony Fillmore" userId="4b76538c89ec327f" providerId="LiveId" clId="{A456B7B1-34FA-48F7-B6C6-A0393DC7EFA6}" dt="2023-06-18T23:14:19.871" v="2545" actId="21"/>
          <ac:spMkLst>
            <pc:docMk/>
            <pc:sldMk cId="388933102" sldId="2469"/>
            <ac:spMk id="2" creationId="{D4C54D02-47ED-E8A9-18A7-EAE9D10023FB}"/>
          </ac:spMkLst>
        </pc:spChg>
        <pc:spChg chg="mod">
          <ac:chgData name="Tony Fillmore" userId="4b76538c89ec327f" providerId="LiveId" clId="{A456B7B1-34FA-48F7-B6C6-A0393DC7EFA6}" dt="2023-06-18T23:48:31.957" v="4379" actId="5793"/>
          <ac:spMkLst>
            <pc:docMk/>
            <pc:sldMk cId="388933102" sldId="2469"/>
            <ac:spMk id="3" creationId="{A4D320CD-8E50-3726-7BE5-E4ABDEF26B52}"/>
          </ac:spMkLst>
        </pc:spChg>
        <pc:spChg chg="mod">
          <ac:chgData name="Tony Fillmore" userId="4b76538c89ec327f" providerId="LiveId" clId="{A456B7B1-34FA-48F7-B6C6-A0393DC7EFA6}" dt="2023-06-18T23:46:11.310" v="4296" actId="1076"/>
          <ac:spMkLst>
            <pc:docMk/>
            <pc:sldMk cId="388933102" sldId="2469"/>
            <ac:spMk id="8" creationId="{103950CF-5BF2-4FB0-A36C-48C194F39E12}"/>
          </ac:spMkLst>
        </pc:spChg>
        <pc:spChg chg="del">
          <ac:chgData name="Tony Fillmore" userId="4b76538c89ec327f" providerId="LiveId" clId="{A456B7B1-34FA-48F7-B6C6-A0393DC7EFA6}" dt="2023-06-18T23:14:13.919" v="2544" actId="21"/>
          <ac:spMkLst>
            <pc:docMk/>
            <pc:sldMk cId="388933102" sldId="2469"/>
            <ac:spMk id="9" creationId="{256319DF-036A-473B-95D3-C5F6FF849FD4}"/>
          </ac:spMkLst>
        </pc:spChg>
        <pc:spChg chg="del mod">
          <ac:chgData name="Tony Fillmore" userId="4b76538c89ec327f" providerId="LiveId" clId="{A456B7B1-34FA-48F7-B6C6-A0393DC7EFA6}" dt="2023-06-18T23:45:38.429" v="4288" actId="21"/>
          <ac:spMkLst>
            <pc:docMk/>
            <pc:sldMk cId="388933102" sldId="2469"/>
            <ac:spMk id="10" creationId="{255FA470-23EB-4512-8FFB-28DDAB08B002}"/>
          </ac:spMkLst>
        </pc:spChg>
        <pc:spChg chg="add del mod">
          <ac:chgData name="Tony Fillmore" userId="4b76538c89ec327f" providerId="LiveId" clId="{A456B7B1-34FA-48F7-B6C6-A0393DC7EFA6}" dt="2023-06-18T23:14:23.785" v="2546" actId="21"/>
          <ac:spMkLst>
            <pc:docMk/>
            <pc:sldMk cId="388933102" sldId="2469"/>
            <ac:spMk id="11" creationId="{DF2C6EC1-F1BD-A8E7-DB89-629E11D309AE}"/>
          </ac:spMkLst>
        </pc:spChg>
        <pc:spChg chg="add del mod">
          <ac:chgData name="Tony Fillmore" userId="4b76538c89ec327f" providerId="LiveId" clId="{A456B7B1-34FA-48F7-B6C6-A0393DC7EFA6}" dt="2023-06-18T23:45:43.672" v="4289" actId="21"/>
          <ac:spMkLst>
            <pc:docMk/>
            <pc:sldMk cId="388933102" sldId="2469"/>
            <ac:spMk id="13" creationId="{C8F17E5C-E574-40FF-A823-24446C391F96}"/>
          </ac:spMkLst>
        </pc:spChg>
        <pc:spChg chg="add del mod">
          <ac:chgData name="Tony Fillmore" userId="4b76538c89ec327f" providerId="LiveId" clId="{A456B7B1-34FA-48F7-B6C6-A0393DC7EFA6}" dt="2023-06-18T23:45:58.603" v="4294" actId="21"/>
          <ac:spMkLst>
            <pc:docMk/>
            <pc:sldMk cId="388933102" sldId="2469"/>
            <ac:spMk id="15" creationId="{6BCF58C9-8ED4-3E23-1D7D-BAE428BF6BAE}"/>
          </ac:spMkLst>
        </pc:spChg>
        <pc:picChg chg="del mod">
          <ac:chgData name="Tony Fillmore" userId="4b76538c89ec327f" providerId="LiveId" clId="{A456B7B1-34FA-48F7-B6C6-A0393DC7EFA6}" dt="2023-06-18T23:45:55.459" v="4293" actId="21"/>
          <ac:picMkLst>
            <pc:docMk/>
            <pc:sldMk cId="388933102" sldId="2469"/>
            <ac:picMk id="5" creationId="{A0280051-D7F1-4438-B815-F0FF4906D141}"/>
          </ac:picMkLst>
        </pc:picChg>
      </pc:sldChg>
      <pc:sldChg chg="new del">
        <pc:chgData name="Tony Fillmore" userId="4b76538c89ec327f" providerId="LiveId" clId="{A456B7B1-34FA-48F7-B6C6-A0393DC7EFA6}" dt="2023-06-18T23:13:59.317" v="2522" actId="2696"/>
        <pc:sldMkLst>
          <pc:docMk/>
          <pc:sldMk cId="1028060155" sldId="246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6/18/2023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6/18/2023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sng" dirty="0">
                <a:solidFill>
                  <a:srgbClr val="374151"/>
                </a:solidFill>
                <a:effectLst/>
                <a:latin typeface="Times New Roman" panose="02020603050405020304" pitchFamily="18" charset="0"/>
                <a:cs typeface="Times New Roman" panose="02020603050405020304" pitchFamily="18" charset="0"/>
              </a:rPr>
              <a:t>Scrum Master</a:t>
            </a:r>
          </a:p>
          <a:p>
            <a:pPr algn="l">
              <a:buFont typeface="Arial" panose="020B0604020202020204" pitchFamily="34" charset="0"/>
              <a:buNone/>
            </a:pPr>
            <a:r>
              <a:rPr lang="en-US" b="0" i="0" dirty="0">
                <a:solidFill>
                  <a:srgbClr val="374151"/>
                </a:solidFill>
                <a:effectLst/>
                <a:latin typeface="Söhne"/>
              </a:rPr>
              <a:t>The Scrum Master is responsible for facilitating Scrum ceremonies (sprint planning, daily standups) and ensuring that the team adheres to the principles and practices of Scrum. Acting as a coach, mentor, and facilitator, they help team achieve their goals while improving efficiency. They are critical in removing blockers on projects, promoting cross team communication and collaboration. Without a Scrum Master, the team would struggle to understand and implement the Scrum framework correctly and blockers could derail a projects progress. Ceremonies would could become inefficient, blockers could take longer to remove and cross team collaboration would suffer. These issues lead to duplicate work, rework, missed deadlines and a poor final product. (Cobb, 36)</a:t>
            </a:r>
          </a:p>
          <a:p>
            <a:pPr algn="l">
              <a:buFont typeface="Arial" panose="020B0604020202020204" pitchFamily="34" charset="0"/>
              <a:buNone/>
            </a:pPr>
            <a:endParaRPr lang="en-US" b="0" i="0" dirty="0">
              <a:solidFill>
                <a:srgbClr val="374151"/>
              </a:solidFill>
              <a:effectLst/>
              <a:latin typeface="Söhne"/>
              <a:cs typeface="Times New Roman" panose="02020603050405020304" pitchFamily="18" charset="0"/>
            </a:endParaRPr>
          </a:p>
          <a:p>
            <a:pPr algn="l">
              <a:buFont typeface="Arial" panose="020B0604020202020204" pitchFamily="34" charset="0"/>
              <a:buNone/>
            </a:pPr>
            <a:r>
              <a:rPr lang="en-US" b="0" i="0" dirty="0">
                <a:solidFill>
                  <a:srgbClr val="374151"/>
                </a:solidFill>
                <a:effectLst/>
                <a:latin typeface="Söhne"/>
              </a:rPr>
              <a:t>Why not a traditional Project Manager?  A Scrum Master focuses on facilitating the team, while a Project Manager focuses on managing the project. Scrum Masters promote self-organization and empowers the team, leading to increased ownership and engagement.</a:t>
            </a:r>
            <a:endParaRPr lang="en-US" b="0" i="0" dirty="0">
              <a:solidFill>
                <a:srgbClr val="374151"/>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Here is the action I’m requesting Executive level support on taking as soon as possible. I need volunteers for Champions for each of these headline items as it will be critical to the success of our shift!</a:t>
            </a:r>
          </a:p>
          <a:p>
            <a:pPr algn="l"/>
            <a:endParaRPr lang="en-US" b="0" i="0" dirty="0">
              <a:solidFill>
                <a:srgbClr val="374151"/>
              </a:solidFill>
              <a:effectLst/>
              <a:latin typeface="Times New Roman" panose="02020603050405020304" pitchFamily="18" charset="0"/>
              <a:cs typeface="Times New Roman" panose="02020603050405020304" pitchFamily="18" charset="0"/>
            </a:endParaRPr>
          </a:p>
          <a:p>
            <a:pPr algn="l"/>
            <a:r>
              <a:rPr lang="en-US" b="0" i="0" u="sng" dirty="0">
                <a:solidFill>
                  <a:srgbClr val="374151"/>
                </a:solidFill>
                <a:effectLst/>
                <a:latin typeface="Times New Roman" panose="02020603050405020304" pitchFamily="18" charset="0"/>
                <a:cs typeface="Times New Roman" panose="02020603050405020304" pitchFamily="18" charset="0"/>
              </a:rPr>
              <a:t>Pilot Project for Application X</a:t>
            </a: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Allocate budget and personnel resources for the pilot project</a:t>
            </a: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Identify roles within the Agile team, including Scrum Master, Product Owner, and Developers</a:t>
            </a: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Appoint a Director-level sponsor to provide support and guidance throughout the pilot project</a:t>
            </a:r>
          </a:p>
          <a:p>
            <a:pPr algn="l"/>
            <a:endParaRPr lang="en-US" b="0" i="0" dirty="0">
              <a:solidFill>
                <a:srgbClr val="374151"/>
              </a:solidFill>
              <a:effectLst/>
              <a:latin typeface="Times New Roman" panose="02020603050405020304" pitchFamily="18" charset="0"/>
              <a:cs typeface="Times New Roman" panose="02020603050405020304" pitchFamily="18" charset="0"/>
            </a:endParaRPr>
          </a:p>
          <a:p>
            <a:pPr algn="l"/>
            <a:r>
              <a:rPr lang="en-US" b="0" i="0" u="sng" dirty="0">
                <a:solidFill>
                  <a:srgbClr val="374151"/>
                </a:solidFill>
                <a:effectLst/>
                <a:latin typeface="Times New Roman" panose="02020603050405020304" pitchFamily="18" charset="0"/>
                <a:cs typeface="Times New Roman" panose="02020603050405020304" pitchFamily="18" charset="0"/>
              </a:rPr>
              <a:t>Funding for Agile Training</a:t>
            </a: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Allocate funds for Agile training programs for the team members</a:t>
            </a: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Hire Agile coaches who are experts in their respective fields to provide guidance and mentorship</a:t>
            </a: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Create a dedicated "Dojo" space to facilitate the transition to Agile practices and encourage collaboration</a:t>
            </a:r>
          </a:p>
          <a:p>
            <a:pPr algn="l"/>
            <a:endParaRPr lang="en-US" b="0" i="0" dirty="0">
              <a:solidFill>
                <a:srgbClr val="374151"/>
              </a:solidFill>
              <a:effectLst/>
              <a:latin typeface="Times New Roman" panose="02020603050405020304" pitchFamily="18" charset="0"/>
              <a:cs typeface="Times New Roman" panose="02020603050405020304" pitchFamily="18" charset="0"/>
            </a:endParaRPr>
          </a:p>
          <a:p>
            <a:pPr algn="l"/>
            <a:r>
              <a:rPr lang="en-US" b="0" i="0" u="sng" dirty="0">
                <a:solidFill>
                  <a:srgbClr val="374151"/>
                </a:solidFill>
                <a:effectLst/>
                <a:latin typeface="Times New Roman" panose="02020603050405020304" pitchFamily="18" charset="0"/>
                <a:cs typeface="Times New Roman" panose="02020603050405020304" pitchFamily="18" charset="0"/>
              </a:rPr>
              <a:t>Long-Term Agile Transition Plan</a:t>
            </a: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Assign executive sponsors to champion the Agile transition and provide strategic oversight</a:t>
            </a: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Develop a comprehensive 5-year plan outlining the steps and milestones for the Agile adoption process</a:t>
            </a: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Allocate budgets specifically for the Agile transition, considering training, infrastructure, and necessary resources</a:t>
            </a:r>
          </a:p>
          <a:p>
            <a:pPr algn="l">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Identify and establish relevant metrics to measure the success and progress of the Agile transition journey</a:t>
            </a:r>
          </a:p>
          <a:p>
            <a:pPr algn="l">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algn="l"/>
            <a:r>
              <a:rPr lang="en-US" b="0" i="0" dirty="0">
                <a:solidFill>
                  <a:srgbClr val="374151"/>
                </a:solidFill>
                <a:effectLst/>
                <a:latin typeface="Times New Roman" panose="02020603050405020304" pitchFamily="18" charset="0"/>
                <a:cs typeface="Times New Roman" panose="02020603050405020304" pitchFamily="18" charset="0"/>
              </a:rPr>
              <a:t>Having Champions for each of these initiatives will allow us to set the stage for a successful Agile transformation within our company. The pilot project will provide valuable insights and feedback, while funding Agile training and hiring Agile coaches will empower the team to embrace and excel in Agile practices. A well-planned long-term transition plan, supported by executive sponsors and dedicated budgets, will ensure a smooth and effective shift towards Agile methodologies, resulting in improved productivity, collaboration, and business outcomes.</a:t>
            </a:r>
          </a:p>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12</a:t>
            </a:fld>
            <a:endParaRPr lang="en-US" dirty="0"/>
          </a:p>
        </p:txBody>
      </p:sp>
    </p:spTree>
    <p:extLst>
      <p:ext uri="{BB962C8B-B14F-4D97-AF65-F5344CB8AC3E}">
        <p14:creationId xmlns:p14="http://schemas.microsoft.com/office/powerpoint/2010/main" val="126977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15</a:t>
            </a:fld>
            <a:endParaRPr lang="en-US" dirty="0"/>
          </a:p>
        </p:txBody>
      </p:sp>
    </p:spTree>
    <p:extLst>
      <p:ext uri="{BB962C8B-B14F-4D97-AF65-F5344CB8AC3E}">
        <p14:creationId xmlns:p14="http://schemas.microsoft.com/office/powerpoint/2010/main" val="1421224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sng" dirty="0">
                <a:solidFill>
                  <a:srgbClr val="374151"/>
                </a:solidFill>
                <a:effectLst/>
                <a:latin typeface="Times New Roman" panose="02020603050405020304" pitchFamily="18" charset="0"/>
                <a:cs typeface="Times New Roman" panose="02020603050405020304" pitchFamily="18" charset="0"/>
              </a:rPr>
              <a:t>Product Owner</a:t>
            </a:r>
          </a:p>
          <a:p>
            <a:pPr algn="l">
              <a:buFont typeface="Arial" panose="020B0604020202020204" pitchFamily="34" charset="0"/>
              <a:buNone/>
            </a:pPr>
            <a:r>
              <a:rPr lang="en-US" b="0" i="0" dirty="0">
                <a:solidFill>
                  <a:srgbClr val="374151"/>
                </a:solidFill>
                <a:effectLst/>
                <a:latin typeface="Times New Roman" panose="02020603050405020304" pitchFamily="18" charset="0"/>
                <a:cs typeface="Times New Roman" panose="02020603050405020304" pitchFamily="18" charset="0"/>
              </a:rPr>
              <a:t>The Product Owner represents project stakeholders, including executives and business partners. They help set Epic goals (We’ve agreed we can deliver X this quarter), which break down into workable stories for Developers and Testers. They are responsible for defining and prioritizing the product backlog of those stories and they work closely with the team when questions arise about requirements. If you remove the Product Owner from the Scrum team, the team will lack a clear understanding of the project goals. The Product </a:t>
            </a:r>
            <a:r>
              <a:rPr lang="en-US" b="0" i="0">
                <a:solidFill>
                  <a:srgbClr val="374151"/>
                </a:solidFill>
                <a:effectLst/>
                <a:latin typeface="Times New Roman" panose="02020603050405020304" pitchFamily="18" charset="0"/>
                <a:cs typeface="Times New Roman" panose="02020603050405020304" pitchFamily="18" charset="0"/>
              </a:rPr>
              <a:t>Owner makes sure </a:t>
            </a:r>
            <a:r>
              <a:rPr lang="en-US" b="0" i="0" dirty="0">
                <a:solidFill>
                  <a:srgbClr val="374151"/>
                </a:solidFill>
                <a:effectLst/>
                <a:latin typeface="Times New Roman" panose="02020603050405020304" pitchFamily="18" charset="0"/>
                <a:cs typeface="Times New Roman" panose="02020603050405020304" pitchFamily="18" charset="0"/>
              </a:rPr>
              <a:t>the team is working on the most impactful, meaningful stories by ensuring the backlog is prioritized with the stories that are most impactful to project progress. (Cobb, 35)</a:t>
            </a:r>
          </a:p>
          <a:p>
            <a:pPr algn="l">
              <a:buFont typeface="Arial" panose="020B0604020202020204" pitchFamily="34" charset="0"/>
              <a:buNone/>
            </a:pPr>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None/>
            </a:pPr>
            <a:r>
              <a:rPr lang="en-US" b="0" i="0" dirty="0">
                <a:solidFill>
                  <a:srgbClr val="374151"/>
                </a:solidFill>
                <a:effectLst/>
                <a:latin typeface="Söhne"/>
              </a:rPr>
              <a:t>You might wonder how a Product Owner is different from a Business Analyst. Product Owners are responsible for product vision and works closely with all stakeholders to set goals and define project requirements. They have decision-making authority and take ownership of the product's success. Their role is broader than the Business Analyst who traditionally lacks the authority to make direction decisions, like giving priority to feature X over feature Y. The product owner can do this, and more, which provides the benefit of streamlining the development team preventing rework and shortening the amount of time required to plan work.</a:t>
            </a:r>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314294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sng" dirty="0">
                <a:solidFill>
                  <a:srgbClr val="374151"/>
                </a:solidFill>
                <a:effectLst/>
                <a:latin typeface="Times New Roman" panose="02020603050405020304" pitchFamily="18" charset="0"/>
                <a:cs typeface="Times New Roman" panose="02020603050405020304" pitchFamily="18" charset="0"/>
              </a:rPr>
              <a:t>Developer</a:t>
            </a:r>
          </a:p>
          <a:p>
            <a:pPr algn="l">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None/>
            </a:pPr>
            <a:r>
              <a:rPr lang="en-US" b="0" i="0" dirty="0">
                <a:solidFill>
                  <a:srgbClr val="374151"/>
                </a:solidFill>
                <a:effectLst/>
                <a:latin typeface="Times New Roman" panose="02020603050405020304" pitchFamily="18" charset="0"/>
                <a:cs typeface="Times New Roman" panose="02020603050405020304" pitchFamily="18" charset="0"/>
              </a:rPr>
              <a:t>Developers are responsible for designing, coding, and delivering features. They work iteratively, laying the ground-work and then adding on piece by piece until the final product is delivered. This builds a kind of “muscle memory”, which allows the development team to move more quickly, and change direction without losing much time. They also use pair programming and mob swarming code, which fosters a collaborative environment and allows other team members to skill up while still delivering value. Particularly complex code is designed by a diverse set of voices and problems are solved with more consideration. Without developers, there would be no one to build and deliver features and the project would be halted. Their expertise is key in translating business requirements into technical requirements, and then building a product that meets the business’s needs. (Cobb, 38)</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3967983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sng" dirty="0">
                <a:solidFill>
                  <a:srgbClr val="374151"/>
                </a:solidFill>
                <a:effectLst/>
                <a:latin typeface="Times New Roman" panose="02020603050405020304" pitchFamily="18" charset="0"/>
                <a:cs typeface="Times New Roman" panose="02020603050405020304" pitchFamily="18" charset="0"/>
              </a:rPr>
              <a:t>Tester</a:t>
            </a:r>
          </a:p>
          <a:p>
            <a:pPr algn="l">
              <a:buFont typeface="Arial" panose="020B0604020202020204" pitchFamily="34" charset="0"/>
              <a:buNone/>
            </a:pPr>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None/>
            </a:pPr>
            <a:r>
              <a:rPr lang="en-US" b="0" i="0" dirty="0">
                <a:solidFill>
                  <a:srgbClr val="374151"/>
                </a:solidFill>
                <a:effectLst/>
                <a:latin typeface="Times New Roman" panose="02020603050405020304" pitchFamily="18" charset="0"/>
                <a:cs typeface="Times New Roman" panose="02020603050405020304" pitchFamily="18" charset="0"/>
              </a:rPr>
              <a:t>Testers help ensure the quality and reliability of the product by helping set functional requirements for the code. They work with developers to define test cases, execute tests (unit, integration and functional) and identify bugs. This role is critical because they ensure the end-product has less issues, minimizing bugs and ensuring code is built to industry standard. Developers spend less time trying troubleshooting new code releases and fixing bugs, which frees them to continue developing new features. (Cobb, 38)</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28B34ED-4CDD-41C9-90F7-D768D5559A6F}" type="slidenum">
              <a:rPr lang="en-US" smtClean="0"/>
              <a:t>6</a:t>
            </a:fld>
            <a:endParaRPr lang="en-US" dirty="0"/>
          </a:p>
        </p:txBody>
      </p:sp>
    </p:spTree>
    <p:extLst>
      <p:ext uri="{BB962C8B-B14F-4D97-AF65-F5344CB8AC3E}">
        <p14:creationId xmlns:p14="http://schemas.microsoft.com/office/powerpoint/2010/main" val="739975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28B34ED-4CDD-41C9-90F7-D768D5559A6F}" type="slidenum">
              <a:rPr lang="en-US" smtClean="0"/>
              <a:t>7</a:t>
            </a:fld>
            <a:endParaRPr lang="en-US" dirty="0"/>
          </a:p>
        </p:txBody>
      </p:sp>
    </p:spTree>
    <p:extLst>
      <p:ext uri="{BB962C8B-B14F-4D97-AF65-F5344CB8AC3E}">
        <p14:creationId xmlns:p14="http://schemas.microsoft.com/office/powerpoint/2010/main" val="1590934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u="sng" dirty="0">
                <a:solidFill>
                  <a:srgbClr val="374151"/>
                </a:solidFill>
                <a:effectLst/>
                <a:latin typeface="Times New Roman" panose="02020603050405020304" pitchFamily="18" charset="0"/>
                <a:cs typeface="Times New Roman" panose="02020603050405020304" pitchFamily="18" charset="0"/>
              </a:rPr>
              <a:t>Defining Requirements:</a:t>
            </a:r>
          </a:p>
          <a:p>
            <a:pPr algn="l">
              <a:buFont typeface="+mj-lt"/>
              <a:buNone/>
            </a:pPr>
            <a:r>
              <a:rPr lang="en-US" b="0" i="0" dirty="0">
                <a:solidFill>
                  <a:srgbClr val="374151"/>
                </a:solidFill>
                <a:effectLst/>
                <a:latin typeface="Söhne"/>
              </a:rPr>
              <a:t>Collecting requirements, refining them and then prioritizing them is an iterative process that fosters an ability to change direction quickly when requirements for a project inevitably change. Using user stories, backlog grooming, and sprint planning allows the team to focus on features that matter. Developers have clear goals and spend less time planning, which leads to faster delivery of features.</a:t>
            </a:r>
          </a:p>
          <a:p>
            <a:pPr algn="l">
              <a:buFont typeface="+mj-lt"/>
              <a:buNone/>
            </a:pPr>
            <a:endParaRPr lang="en-US" b="0" i="0" u="sng" dirty="0">
              <a:solidFill>
                <a:srgbClr val="374151"/>
              </a:solidFill>
              <a:effectLst/>
              <a:latin typeface="Times New Roman" panose="02020603050405020304" pitchFamily="18" charset="0"/>
              <a:cs typeface="Times New Roman" panose="02020603050405020304" pitchFamily="18" charset="0"/>
            </a:endParaRPr>
          </a:p>
          <a:p>
            <a:pPr algn="l">
              <a:buFont typeface="+mj-lt"/>
              <a:buNone/>
            </a:pPr>
            <a:r>
              <a:rPr lang="en-US" b="0" i="0" u="sng" dirty="0">
                <a:solidFill>
                  <a:srgbClr val="374151"/>
                </a:solidFill>
                <a:effectLst/>
                <a:latin typeface="Times New Roman" panose="02020603050405020304" pitchFamily="18" charset="0"/>
                <a:cs typeface="Times New Roman" panose="02020603050405020304" pitchFamily="18" charset="0"/>
              </a:rPr>
              <a:t>Design:</a:t>
            </a:r>
          </a:p>
          <a:p>
            <a:pPr algn="l">
              <a:buFont typeface="+mj-lt"/>
              <a:buNone/>
            </a:pPr>
            <a:r>
              <a:rPr lang="en-US" b="0" i="0" dirty="0">
                <a:solidFill>
                  <a:srgbClr val="374151"/>
                </a:solidFill>
                <a:effectLst/>
                <a:latin typeface="Times New Roman" panose="02020603050405020304" pitchFamily="18" charset="0"/>
                <a:cs typeface="Times New Roman" panose="02020603050405020304" pitchFamily="18" charset="0"/>
              </a:rPr>
              <a:t>Design occurs iteratively and incrementally through collaborative design sessions involving the development team. Decisions are made and then refined as needed based on feedback or changing requirements. Story mapping, MVP (minimum viable products) and product prototypes all play a role in finalizing design and showing back value to customers.</a:t>
            </a:r>
          </a:p>
          <a:p>
            <a:pPr algn="l">
              <a:buFont typeface="+mj-lt"/>
              <a:buNone/>
            </a:pPr>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mj-lt"/>
              <a:buNone/>
            </a:pPr>
            <a:r>
              <a:rPr lang="en-US" b="0" i="0" u="sng" dirty="0">
                <a:solidFill>
                  <a:srgbClr val="374151"/>
                </a:solidFill>
                <a:effectLst/>
                <a:latin typeface="Times New Roman" panose="02020603050405020304" pitchFamily="18" charset="0"/>
                <a:cs typeface="Times New Roman" panose="02020603050405020304" pitchFamily="18" charset="0"/>
              </a:rPr>
              <a:t>Implementing the Design:</a:t>
            </a:r>
          </a:p>
          <a:p>
            <a:pPr algn="l">
              <a:buFont typeface="+mj-lt"/>
              <a:buNone/>
            </a:pPr>
            <a:r>
              <a:rPr lang="en-US" b="0" i="0" u="none" dirty="0">
                <a:solidFill>
                  <a:srgbClr val="374151"/>
                </a:solidFill>
                <a:effectLst/>
                <a:latin typeface="Times New Roman" panose="02020603050405020304" pitchFamily="18" charset="0"/>
                <a:cs typeface="Times New Roman" panose="02020603050405020304" pitchFamily="18" charset="0"/>
              </a:rPr>
              <a:t>Sprint work includes stories that are small enough to achieve through short iterations, delivering value frequently. This allows them to iterate on the design, building the product piece by piece delivering value while allowing for quick direction change. Collaboration between developers in the form of pair programming and mob swarming allow for complex problems to be solved by diversity of thought. Regular communication among the team allows for a continuous feedback cycle, allowing for quick direction changes when necessary.</a:t>
            </a:r>
          </a:p>
          <a:p>
            <a:pPr algn="l">
              <a:buFont typeface="+mj-lt"/>
              <a:buNone/>
            </a:pPr>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mj-lt"/>
              <a:buNone/>
            </a:pPr>
            <a:r>
              <a:rPr lang="en-US" b="0" i="0" u="sng" dirty="0">
                <a:solidFill>
                  <a:srgbClr val="374151"/>
                </a:solidFill>
                <a:effectLst/>
                <a:latin typeface="Times New Roman" panose="02020603050405020304" pitchFamily="18" charset="0"/>
                <a:cs typeface="Times New Roman" panose="02020603050405020304" pitchFamily="18" charset="0"/>
              </a:rPr>
              <a:t>Testing:</a:t>
            </a:r>
          </a:p>
          <a:p>
            <a:pPr algn="l">
              <a:buFont typeface="+mj-lt"/>
              <a:buNone/>
            </a:pPr>
            <a:r>
              <a:rPr lang="en-US" b="0" i="0" u="none" dirty="0">
                <a:solidFill>
                  <a:srgbClr val="374151"/>
                </a:solidFill>
                <a:effectLst/>
                <a:latin typeface="Times New Roman" panose="02020603050405020304" pitchFamily="18" charset="0"/>
                <a:cs typeface="Times New Roman" panose="02020603050405020304" pitchFamily="18" charset="0"/>
              </a:rPr>
              <a:t>Testing is paired with feature develop throughout the life of the project. This allows for a fast feedback loop between developers and testers, giving them the agility to solve problems before the product accumulates them. Product quality is improved through this partnership, allowing for techniques like test-driven development and automated testing. These techniques will improve quality and efficiency, allowing for more time to innovate solutions that provide business value.</a:t>
            </a:r>
          </a:p>
          <a:p>
            <a:pPr algn="l">
              <a:buFont typeface="+mj-lt"/>
              <a:buNone/>
            </a:pPr>
            <a:endParaRPr lang="en-US" b="0" i="0" u="sng" dirty="0">
              <a:solidFill>
                <a:srgbClr val="374151"/>
              </a:solidFill>
              <a:effectLst/>
              <a:latin typeface="Times New Roman" panose="02020603050405020304" pitchFamily="18" charset="0"/>
              <a:cs typeface="Times New Roman" panose="02020603050405020304" pitchFamily="18" charset="0"/>
            </a:endParaRPr>
          </a:p>
          <a:p>
            <a:pPr algn="l">
              <a:buFont typeface="+mj-lt"/>
              <a:buNone/>
            </a:pPr>
            <a:r>
              <a:rPr lang="en-US" b="0" i="0" u="sng" dirty="0">
                <a:solidFill>
                  <a:srgbClr val="374151"/>
                </a:solidFill>
                <a:effectLst/>
                <a:latin typeface="Times New Roman" panose="02020603050405020304" pitchFamily="18" charset="0"/>
                <a:cs typeface="Times New Roman" panose="02020603050405020304" pitchFamily="18" charset="0"/>
              </a:rPr>
              <a:t>Release:</a:t>
            </a:r>
          </a:p>
          <a:p>
            <a:pPr algn="l">
              <a:buFont typeface="+mj-lt"/>
              <a:buNone/>
            </a:pPr>
            <a:r>
              <a:rPr lang="en-US" b="0" i="0" u="none" dirty="0">
                <a:solidFill>
                  <a:srgbClr val="374151"/>
                </a:solidFill>
                <a:effectLst/>
                <a:latin typeface="Times New Roman" panose="02020603050405020304" pitchFamily="18" charset="0"/>
                <a:cs typeface="Times New Roman" panose="02020603050405020304" pitchFamily="18" charset="0"/>
              </a:rPr>
              <a:t>Regular release of code and features allows the team to iteratively improve their product, while maintaining stability and reducing impact vectors. Features that are quick from delivery to release provide immediate value to stakeholders, raising customer satisfaction and increasing our business’s competitive advantage. A CICD pipeline ensures releases are tested prior to being released, and automate the process of pushing code, testing code and releasing code to the environment. It also allows for quickly backing out changes, ensuring the team can prevent business impact and minimizing downtime.</a:t>
            </a:r>
          </a:p>
          <a:p>
            <a:pPr algn="l">
              <a:buFont typeface="+mj-lt"/>
              <a:buNone/>
            </a:pPr>
            <a:endParaRPr lang="en-US" b="0" i="0" u="sng" dirty="0">
              <a:solidFill>
                <a:srgbClr val="374151"/>
              </a:solidFill>
              <a:effectLst/>
              <a:latin typeface="Times New Roman" panose="02020603050405020304" pitchFamily="18" charset="0"/>
              <a:cs typeface="Times New Roman" panose="02020603050405020304" pitchFamily="18" charset="0"/>
            </a:endParaRPr>
          </a:p>
          <a:p>
            <a:pPr algn="l">
              <a:buFont typeface="+mj-lt"/>
              <a:buNone/>
            </a:pPr>
            <a:r>
              <a:rPr lang="en-US" b="0" i="0" u="sng" dirty="0">
                <a:solidFill>
                  <a:srgbClr val="374151"/>
                </a:solidFill>
                <a:effectLst/>
                <a:latin typeface="Times New Roman" panose="02020603050405020304" pitchFamily="18" charset="0"/>
                <a:cs typeface="Times New Roman" panose="02020603050405020304" pitchFamily="18" charset="0"/>
              </a:rPr>
              <a:t>Maintenance:</a:t>
            </a:r>
          </a:p>
          <a:p>
            <a:pPr algn="l">
              <a:buFont typeface="+mj-lt"/>
              <a:buNone/>
            </a:pPr>
            <a:r>
              <a:rPr lang="en-US" b="0" i="0" u="none" dirty="0">
                <a:solidFill>
                  <a:srgbClr val="374151"/>
                </a:solidFill>
                <a:effectLst/>
                <a:latin typeface="Times New Roman" panose="02020603050405020304" pitchFamily="18" charset="0"/>
                <a:cs typeface="Times New Roman" panose="02020603050405020304" pitchFamily="18" charset="0"/>
              </a:rPr>
              <a:t>Collaboration between the Product Owner and stakeholders facilitates long-term maintenance. It ensures the project has a close feedback loop for prioritization of bug fixes and new features based on business needs. Regular backlog refinement sessions can identify stories that no longer provide value, removing them ensures the backlog has only value add work. Maintenance is a crucial part of the product lifecycle because it reduces technical debt, providing a stable product that services business needs and ensures business continuity. </a:t>
            </a:r>
          </a:p>
          <a:p>
            <a:pPr algn="l">
              <a:buFont typeface="Arial" panose="020B0604020202020204" pitchFamily="34" charset="0"/>
              <a:buNone/>
            </a:pPr>
            <a:endParaRPr lang="en-US" b="0" i="0" dirty="0">
              <a:solidFill>
                <a:srgbClr val="374151"/>
              </a:solidFill>
              <a:effectLst/>
              <a:latin typeface="Times New Roman" panose="02020603050405020304" pitchFamily="18" charset="0"/>
              <a:cs typeface="Times New Roman" panose="02020603050405020304" pitchFamily="18" charset="0"/>
            </a:endParaRPr>
          </a:p>
          <a:p>
            <a:pPr algn="l"/>
            <a:r>
              <a:rPr lang="en-US" b="0" i="0" dirty="0">
                <a:solidFill>
                  <a:srgbClr val="374151"/>
                </a:solidFill>
                <a:effectLst/>
                <a:latin typeface="Times New Roman" panose="02020603050405020304" pitchFamily="18" charset="0"/>
                <a:cs typeface="Times New Roman" panose="02020603050405020304" pitchFamily="18" charset="0"/>
              </a:rPr>
              <a:t>By adopting an Agile approach to the software development lifecycle, we can ensure a customer-centric development process that delivers high-quality products. Our teams will respond effectively to changing requirements, optimize efficiency, and give our business and edge over the competition.</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28B34ED-4CDD-41C9-90F7-D768D5559A6F}" type="slidenum">
              <a:rPr lang="en-US" smtClean="0"/>
              <a:t>8</a:t>
            </a:fld>
            <a:endParaRPr lang="en-US" dirty="0"/>
          </a:p>
        </p:txBody>
      </p:sp>
    </p:spTree>
    <p:extLst>
      <p:ext uri="{BB962C8B-B14F-4D97-AF65-F5344CB8AC3E}">
        <p14:creationId xmlns:p14="http://schemas.microsoft.com/office/powerpoint/2010/main" val="2760201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With a Waterfall development approach, the process and outcome of the SNHU Travel project would have been delayed significantly, </a:t>
            </a:r>
            <a:r>
              <a:rPr lang="en-US" b="0" i="0" dirty="0" err="1">
                <a:solidFill>
                  <a:srgbClr val="374151"/>
                </a:solidFill>
                <a:effectLst/>
                <a:latin typeface="Times New Roman" panose="02020603050405020304" pitchFamily="18" charset="0"/>
                <a:cs typeface="Times New Roman" panose="02020603050405020304" pitchFamily="18" charset="0"/>
              </a:rPr>
              <a:t>especifically</a:t>
            </a:r>
            <a:r>
              <a:rPr lang="en-US" b="0" i="0" dirty="0">
                <a:solidFill>
                  <a:srgbClr val="374151"/>
                </a:solidFill>
                <a:effectLst/>
                <a:latin typeface="Times New Roman" panose="02020603050405020304" pitchFamily="18" charset="0"/>
                <a:cs typeface="Times New Roman" panose="02020603050405020304" pitchFamily="18" charset="0"/>
              </a:rPr>
              <a:t> when requirements shifted to Health and Wellness Travel packages. Here are a few ways the project would have been impacted:</a:t>
            </a:r>
          </a:p>
          <a:p>
            <a:pPr algn="l"/>
            <a:endParaRPr lang="en-US" b="0" i="0" dirty="0">
              <a:solidFill>
                <a:srgbClr val="374151"/>
              </a:solidFill>
              <a:effectLst/>
              <a:latin typeface="Times New Roman" panose="02020603050405020304" pitchFamily="18" charset="0"/>
              <a:cs typeface="Times New Roman" panose="02020603050405020304" pitchFamily="18" charset="0"/>
            </a:endParaRPr>
          </a:p>
          <a:p>
            <a:pPr algn="l"/>
            <a:r>
              <a:rPr lang="en-US" b="0" i="0" u="sng" dirty="0">
                <a:solidFill>
                  <a:srgbClr val="374151"/>
                </a:solidFill>
                <a:effectLst/>
                <a:latin typeface="Times New Roman" panose="02020603050405020304" pitchFamily="18" charset="0"/>
                <a:cs typeface="Times New Roman" panose="02020603050405020304" pitchFamily="18" charset="0"/>
              </a:rPr>
              <a:t>Lack of Flexibility and Adaptability:</a:t>
            </a:r>
          </a:p>
          <a:p>
            <a:pPr marL="742950" lvl="1" indent="-285750" algn="l">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Waterfall follows a linear and sequential process, making it challenging to make changes late in the project. </a:t>
            </a:r>
            <a:r>
              <a:rPr lang="en-US" b="0" i="0" dirty="0">
                <a:solidFill>
                  <a:srgbClr val="374151"/>
                </a:solidFill>
                <a:effectLst/>
                <a:latin typeface="Söhne"/>
              </a:rPr>
              <a:t>(Cobb)</a:t>
            </a: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The shift to Health and Wellness Travel packages would require revisiting previous project phases, resulting in delays and potential rework.</a:t>
            </a:r>
          </a:p>
          <a:p>
            <a:pPr algn="l">
              <a:buFont typeface="+mj-lt"/>
              <a:buNone/>
            </a:pPr>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mj-lt"/>
              <a:buNone/>
            </a:pPr>
            <a:r>
              <a:rPr lang="en-US" b="0" i="0" u="sng" dirty="0">
                <a:solidFill>
                  <a:srgbClr val="374151"/>
                </a:solidFill>
                <a:effectLst/>
                <a:latin typeface="Times New Roman" panose="02020603050405020304" pitchFamily="18" charset="0"/>
                <a:cs typeface="Times New Roman" panose="02020603050405020304" pitchFamily="18" charset="0"/>
              </a:rPr>
              <a:t>Limited Customer Involvement:</a:t>
            </a:r>
          </a:p>
          <a:p>
            <a:pPr marL="742950" lvl="1" indent="-285750" algn="l">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Waterfall methodology typically involves limited customer engagement during the development process. </a:t>
            </a:r>
            <a:r>
              <a:rPr lang="en-US" b="0" i="0" dirty="0">
                <a:solidFill>
                  <a:srgbClr val="374151"/>
                </a:solidFill>
                <a:effectLst/>
                <a:latin typeface="Söhne"/>
              </a:rPr>
              <a:t>(</a:t>
            </a:r>
            <a:r>
              <a:rPr lang="en-US" b="0" i="0" dirty="0" err="1">
                <a:solidFill>
                  <a:srgbClr val="374151"/>
                </a:solidFill>
                <a:effectLst/>
                <a:latin typeface="Söhne"/>
              </a:rPr>
              <a:t>Hoory</a:t>
            </a:r>
            <a:r>
              <a:rPr lang="en-US" b="0" i="0" dirty="0">
                <a:solidFill>
                  <a:srgbClr val="374151"/>
                </a:solidFill>
                <a:effectLst/>
                <a:latin typeface="Söhne"/>
              </a:rPr>
              <a:t> &amp; Bottorff, 2022)</a:t>
            </a: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The development team would have continued to develop features based on outdated requirements, missing the shortened deadline and impacting the business’s bottom line.</a:t>
            </a:r>
          </a:p>
          <a:p>
            <a:pPr marL="742950" lvl="1" indent="-285750" algn="l">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mj-lt"/>
              <a:buNone/>
            </a:pPr>
            <a:r>
              <a:rPr lang="en-US" b="0" i="0" u="sng" dirty="0">
                <a:solidFill>
                  <a:srgbClr val="374151"/>
                </a:solidFill>
                <a:effectLst/>
                <a:latin typeface="Times New Roman" panose="02020603050405020304" pitchFamily="18" charset="0"/>
                <a:cs typeface="Times New Roman" panose="02020603050405020304" pitchFamily="18" charset="0"/>
              </a:rPr>
              <a:t>Reduced Collaboration and Communication:</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lang="en-US" b="0" i="0" dirty="0">
                <a:solidFill>
                  <a:srgbClr val="374151"/>
                </a:solidFill>
                <a:effectLst/>
                <a:latin typeface="Times New Roman" panose="02020603050405020304" pitchFamily="18" charset="0"/>
                <a:cs typeface="Times New Roman" panose="02020603050405020304" pitchFamily="18" charset="0"/>
              </a:rPr>
              <a:t>Waterfall promotes a siloed approach, with limited collaboration and communication between the project team and stakeholders. </a:t>
            </a:r>
            <a:r>
              <a:rPr lang="en-US" b="0" i="0" dirty="0">
                <a:solidFill>
                  <a:srgbClr val="374151"/>
                </a:solidFill>
                <a:effectLst/>
                <a:latin typeface="Söhne"/>
              </a:rPr>
              <a:t>(Cobb)</a:t>
            </a: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lang="en-US" b="0" i="0" dirty="0">
                <a:solidFill>
                  <a:srgbClr val="374151"/>
                </a:solidFill>
                <a:effectLst/>
                <a:latin typeface="Times New Roman" panose="02020603050405020304" pitchFamily="18" charset="0"/>
                <a:cs typeface="Times New Roman" panose="02020603050405020304" pitchFamily="18" charset="0"/>
              </a:rPr>
              <a:t>The lack of ongoing collaboration and feedback loops could lead to low value features, bugs and team </a:t>
            </a:r>
            <a:r>
              <a:rPr lang="en-US" b="0" i="0" dirty="0" err="1">
                <a:solidFill>
                  <a:srgbClr val="374151"/>
                </a:solidFill>
                <a:effectLst/>
                <a:latin typeface="Times New Roman" panose="02020603050405020304" pitchFamily="18" charset="0"/>
                <a:cs typeface="Times New Roman" panose="02020603050405020304" pitchFamily="18" charset="0"/>
              </a:rPr>
              <a:t>ineffeciencies</a:t>
            </a:r>
            <a:r>
              <a:rPr lang="en-US" b="0" i="0" dirty="0">
                <a:solidFill>
                  <a:srgbClr val="374151"/>
                </a:solidFill>
                <a:effectLst/>
                <a:latin typeface="Times New Roman" panose="02020603050405020304" pitchFamily="18" charset="0"/>
                <a:cs typeface="Times New Roman" panose="02020603050405020304" pitchFamily="18" charset="0"/>
              </a:rPr>
              <a:t>. </a:t>
            </a:r>
          </a:p>
          <a:p>
            <a:pPr marL="742950" lvl="1" indent="-285750" algn="l">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mj-lt"/>
              <a:buNone/>
            </a:pPr>
            <a:r>
              <a:rPr lang="en-US" b="0" i="0" u="sng" dirty="0">
                <a:solidFill>
                  <a:srgbClr val="374151"/>
                </a:solidFill>
                <a:effectLst/>
                <a:latin typeface="Times New Roman" panose="02020603050405020304" pitchFamily="18" charset="0"/>
                <a:cs typeface="Times New Roman" panose="02020603050405020304" pitchFamily="18" charset="0"/>
              </a:rPr>
              <a:t>Longer Time-to-Market:</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lang="en-US" b="0" i="0" dirty="0">
                <a:solidFill>
                  <a:srgbClr val="374151"/>
                </a:solidFill>
                <a:effectLst/>
                <a:latin typeface="Times New Roman" panose="02020603050405020304" pitchFamily="18" charset="0"/>
                <a:cs typeface="Times New Roman" panose="02020603050405020304" pitchFamily="18" charset="0"/>
              </a:rPr>
              <a:t>Waterfall's sequential nature and lack of adaptability can lead to longer development cycles. (</a:t>
            </a:r>
            <a:r>
              <a:rPr lang="en-US" b="0" i="0" dirty="0" err="1">
                <a:solidFill>
                  <a:srgbClr val="374151"/>
                </a:solidFill>
                <a:effectLst/>
                <a:latin typeface="Söhne"/>
              </a:rPr>
              <a:t>Hoory</a:t>
            </a:r>
            <a:r>
              <a:rPr lang="en-US" b="0" i="0" dirty="0">
                <a:solidFill>
                  <a:srgbClr val="374151"/>
                </a:solidFill>
                <a:effectLst/>
                <a:latin typeface="Söhne"/>
              </a:rPr>
              <a:t> &amp; Bottorff, 2022)</a:t>
            </a: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lang="en-US" b="0" i="0" dirty="0">
                <a:solidFill>
                  <a:srgbClr val="374151"/>
                </a:solidFill>
                <a:effectLst/>
                <a:latin typeface="Times New Roman" panose="02020603050405020304" pitchFamily="18" charset="0"/>
                <a:cs typeface="Times New Roman" panose="02020603050405020304" pitchFamily="18" charset="0"/>
              </a:rPr>
              <a:t>The process of transitioning to Health and Wellness Travel packages would put the shortened deadline at risk, causing the business to miss their opportunity window.</a:t>
            </a:r>
          </a:p>
          <a:p>
            <a:pPr marL="742950" lvl="1" indent="-285750" algn="l">
              <a:buFont typeface="+mj-lt"/>
              <a:buAutoNum type="arabicPeriod"/>
            </a:pPr>
            <a:endParaRPr lang="en-US" b="0" i="0" u="sng" dirty="0">
              <a:solidFill>
                <a:srgbClr val="374151"/>
              </a:solidFill>
              <a:effectLst/>
              <a:latin typeface="Times New Roman" panose="02020603050405020304" pitchFamily="18" charset="0"/>
              <a:cs typeface="Times New Roman" panose="02020603050405020304" pitchFamily="18" charset="0"/>
            </a:endParaRPr>
          </a:p>
          <a:p>
            <a:pPr algn="l">
              <a:buFont typeface="+mj-lt"/>
              <a:buNone/>
            </a:pPr>
            <a:r>
              <a:rPr lang="en-US" b="0" i="0" u="sng" dirty="0">
                <a:solidFill>
                  <a:srgbClr val="374151"/>
                </a:solidFill>
                <a:effectLst/>
                <a:latin typeface="Times New Roman" panose="02020603050405020304" pitchFamily="18" charset="0"/>
                <a:cs typeface="Times New Roman" panose="02020603050405020304" pitchFamily="18" charset="0"/>
              </a:rPr>
              <a:t>Business Value Not Delivered:</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lang="en-US" b="0" i="0" dirty="0">
                <a:solidFill>
                  <a:srgbClr val="374151"/>
                </a:solidFill>
                <a:effectLst/>
                <a:latin typeface="Times New Roman" panose="02020603050405020304" pitchFamily="18" charset="0"/>
                <a:cs typeface="Times New Roman" panose="02020603050405020304" pitchFamily="18" charset="0"/>
              </a:rPr>
              <a:t>In Waterfall, there is a higher risk of delivering products that don’t meet business needs due to limited feedback loops. (Cobb)</a:t>
            </a:r>
          </a:p>
          <a:p>
            <a:pPr marL="742950" marR="0" lvl="1" indent="-285750" algn="l" defTabSz="914400" rtl="0" eaLnBrk="1" fontAlgn="auto" latinLnBrk="0" hangingPunct="1">
              <a:lnSpc>
                <a:spcPct val="100000"/>
              </a:lnSpc>
              <a:spcBef>
                <a:spcPts val="0"/>
              </a:spcBef>
              <a:spcAft>
                <a:spcPts val="0"/>
              </a:spcAft>
              <a:buClrTx/>
              <a:buSzTx/>
              <a:buFont typeface="+mj-lt"/>
              <a:buAutoNum type="arabicPeriod"/>
              <a:tabLst/>
              <a:defRPr/>
            </a:pPr>
            <a:r>
              <a:rPr lang="en-US" b="0" i="0" dirty="0">
                <a:solidFill>
                  <a:srgbClr val="374151"/>
                </a:solidFill>
                <a:effectLst/>
                <a:latin typeface="Times New Roman" panose="02020603050405020304" pitchFamily="18" charset="0"/>
                <a:cs typeface="Times New Roman" panose="02020603050405020304" pitchFamily="18" charset="0"/>
              </a:rPr>
              <a:t>The shift in requirements for our Travel Project could lead to delivering features that don’t provide business value, reducing our competitive advantage.</a:t>
            </a:r>
          </a:p>
          <a:p>
            <a:pPr marL="742950" lvl="1" indent="-285750" algn="l">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a:p>
            <a:pPr algn="l"/>
            <a:r>
              <a:rPr lang="en-US" b="0" i="0" dirty="0">
                <a:solidFill>
                  <a:srgbClr val="374151"/>
                </a:solidFill>
                <a:effectLst/>
                <a:latin typeface="Times New Roman" panose="02020603050405020304" pitchFamily="18" charset="0"/>
                <a:cs typeface="Times New Roman" panose="02020603050405020304" pitchFamily="18" charset="0"/>
              </a:rPr>
              <a:t>The Waterfall approach would have negatively impacted the outcome of the SNHU Travel project as we would not had a tight feedback loop, nor the agility to change directions quickly. We would have been unaware of the changing requirements and the Waterfall framework would have prevented us from changing our planned work in time to meet the deadline. Missing the deadline would mean losing our competitive advantage in the form of missing our opportunity window for wellness packages. </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228B34ED-4CDD-41C9-90F7-D768D5559A6F}" type="slidenum">
              <a:rPr lang="en-US" smtClean="0"/>
              <a:t>9</a:t>
            </a:fld>
            <a:endParaRPr lang="en-US" dirty="0"/>
          </a:p>
        </p:txBody>
      </p:sp>
    </p:spTree>
    <p:extLst>
      <p:ext uri="{BB962C8B-B14F-4D97-AF65-F5344CB8AC3E}">
        <p14:creationId xmlns:p14="http://schemas.microsoft.com/office/powerpoint/2010/main" val="4237806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There are three factors I would focus on to determine which methodology should be used on a project.  </a:t>
            </a:r>
          </a:p>
          <a:p>
            <a:pPr algn="l"/>
            <a:endParaRPr lang="en-US" b="0" i="0" dirty="0">
              <a:solidFill>
                <a:srgbClr val="374151"/>
              </a:solidFill>
              <a:effectLst/>
              <a:latin typeface="Times New Roman" panose="02020603050405020304" pitchFamily="18" charset="0"/>
              <a:cs typeface="Times New Roman" panose="02020603050405020304" pitchFamily="18" charset="0"/>
            </a:endParaRPr>
          </a:p>
          <a:p>
            <a:pPr algn="l">
              <a:buFont typeface="+mj-lt"/>
              <a:buNone/>
            </a:pPr>
            <a:r>
              <a:rPr lang="en-US" b="0" i="0" dirty="0">
                <a:solidFill>
                  <a:srgbClr val="374151"/>
                </a:solidFill>
                <a:effectLst/>
                <a:latin typeface="Times New Roman" panose="02020603050405020304" pitchFamily="18" charset="0"/>
                <a:cs typeface="Times New Roman" panose="02020603050405020304" pitchFamily="18" charset="0"/>
              </a:rPr>
              <a:t>Size of the Project:</a:t>
            </a:r>
          </a:p>
          <a:p>
            <a:pPr marL="742950" lvl="1" indent="-285750" algn="l">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Waterfall: Well-defined, large-scale projects with stable requirements and predictable outcomes. </a:t>
            </a:r>
            <a:r>
              <a:rPr lang="en-US" b="0" i="0" dirty="0">
                <a:solidFill>
                  <a:srgbClr val="374151"/>
                </a:solidFill>
                <a:effectLst/>
                <a:latin typeface="Söhne"/>
              </a:rPr>
              <a:t>(</a:t>
            </a:r>
            <a:r>
              <a:rPr lang="en-US" b="0" i="0" dirty="0" err="1">
                <a:solidFill>
                  <a:srgbClr val="374151"/>
                </a:solidFill>
                <a:effectLst/>
                <a:latin typeface="Söhne"/>
              </a:rPr>
              <a:t>Hoory</a:t>
            </a:r>
            <a:r>
              <a:rPr lang="en-US" b="0" i="0" dirty="0">
                <a:solidFill>
                  <a:srgbClr val="374151"/>
                </a:solidFill>
                <a:effectLst/>
                <a:latin typeface="Söhne"/>
              </a:rPr>
              <a:t> &amp; Bottorff, 2022)</a:t>
            </a: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Agile: Smaller to medium-sized projects with evolving requirements and the need for flexibility. </a:t>
            </a:r>
          </a:p>
          <a:p>
            <a:pPr algn="l">
              <a:buFont typeface="+mj-lt"/>
              <a:buNone/>
            </a:pPr>
            <a:r>
              <a:rPr lang="en-US" b="0" i="0" dirty="0">
                <a:solidFill>
                  <a:srgbClr val="374151"/>
                </a:solidFill>
                <a:effectLst/>
                <a:latin typeface="Times New Roman" panose="02020603050405020304" pitchFamily="18" charset="0"/>
                <a:cs typeface="Times New Roman" panose="02020603050405020304" pitchFamily="18" charset="0"/>
              </a:rPr>
              <a:t>Stability of Requirements:</a:t>
            </a:r>
          </a:p>
          <a:p>
            <a:pPr marL="742950" lvl="1" indent="-285750" algn="l">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Waterfall: Projects with stable and clearly defined requirements that are less likely to change. </a:t>
            </a:r>
            <a:r>
              <a:rPr lang="en-US" b="0" i="0" dirty="0">
                <a:solidFill>
                  <a:srgbClr val="374151"/>
                </a:solidFill>
                <a:effectLst/>
                <a:latin typeface="Söhne"/>
              </a:rPr>
              <a:t>(</a:t>
            </a:r>
            <a:r>
              <a:rPr lang="en-US" b="0" i="0" dirty="0" err="1">
                <a:solidFill>
                  <a:srgbClr val="374151"/>
                </a:solidFill>
                <a:effectLst/>
                <a:latin typeface="Söhne"/>
              </a:rPr>
              <a:t>Hoory</a:t>
            </a:r>
            <a:r>
              <a:rPr lang="en-US" b="0" i="0" dirty="0">
                <a:solidFill>
                  <a:srgbClr val="374151"/>
                </a:solidFill>
                <a:effectLst/>
                <a:latin typeface="Söhne"/>
              </a:rPr>
              <a:t> &amp; Bottorff, 2022)</a:t>
            </a: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Agile: Projects with dynamic and evolving requirements that require continuous refinement and adaptation.</a:t>
            </a:r>
          </a:p>
          <a:p>
            <a:pPr algn="l">
              <a:buFont typeface="+mj-lt"/>
              <a:buNone/>
            </a:pPr>
            <a:r>
              <a:rPr lang="en-US" b="0" i="0" dirty="0">
                <a:solidFill>
                  <a:srgbClr val="374151"/>
                </a:solidFill>
                <a:effectLst/>
                <a:latin typeface="Times New Roman" panose="02020603050405020304" pitchFamily="18" charset="0"/>
                <a:cs typeface="Times New Roman" panose="02020603050405020304" pitchFamily="18" charset="0"/>
              </a:rPr>
              <a:t>Empowerment of the Product Owner:</a:t>
            </a:r>
          </a:p>
          <a:p>
            <a:pPr marL="742950" lvl="1" indent="-285750" algn="l">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Waterfall: Limited empowerment of the Product Owner, with decisions primarily made by the project manager or stakeholders. </a:t>
            </a:r>
            <a:r>
              <a:rPr lang="en-US" b="0" i="0" dirty="0">
                <a:solidFill>
                  <a:srgbClr val="374151"/>
                </a:solidFill>
                <a:effectLst/>
                <a:latin typeface="Söhne"/>
              </a:rPr>
              <a:t>(</a:t>
            </a:r>
            <a:r>
              <a:rPr lang="en-US" b="0" i="0" dirty="0" err="1">
                <a:solidFill>
                  <a:srgbClr val="374151"/>
                </a:solidFill>
                <a:effectLst/>
                <a:latin typeface="Söhne"/>
              </a:rPr>
              <a:t>Hoory</a:t>
            </a:r>
            <a:r>
              <a:rPr lang="en-US" b="0" i="0" dirty="0">
                <a:solidFill>
                  <a:srgbClr val="374151"/>
                </a:solidFill>
                <a:effectLst/>
                <a:latin typeface="Söhne"/>
              </a:rPr>
              <a:t> &amp; Bottorff, 2022)</a:t>
            </a: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Agile: Strong empowerment of the Product Owner, allowing them to represent the client, make decisions on their behalf, and prioritize the product backlog</a:t>
            </a:r>
          </a:p>
          <a:p>
            <a:pPr marL="457200" lvl="1" indent="0" algn="l">
              <a:buFont typeface="+mj-lt"/>
              <a:buNone/>
            </a:pPr>
            <a:endParaRPr lang="en-US" b="0" i="0" dirty="0">
              <a:solidFill>
                <a:srgbClr val="374151"/>
              </a:solidFill>
              <a:effectLst/>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10</a:t>
            </a:fld>
            <a:endParaRPr lang="en-US" dirty="0"/>
          </a:p>
        </p:txBody>
      </p:sp>
    </p:spTree>
    <p:extLst>
      <p:ext uri="{BB962C8B-B14F-4D97-AF65-F5344CB8AC3E}">
        <p14:creationId xmlns:p14="http://schemas.microsoft.com/office/powerpoint/2010/main" val="3807354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11</a:t>
            </a:fld>
            <a:endParaRPr lang="en-US" dirty="0"/>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microsoft.com/office/2007/relationships/hdphoto" Target="../media/hdphoto5.wdp"/></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microsoft.com/office/2007/relationships/hdphoto" Target="../media/hdphoto4.wdp"/></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microsoft.com/office/2007/relationships/hdphoto" Target="../media/hdphoto3.wd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microsoft.com/office/2007/relationships/hdphoto" Target="../media/hdphoto3.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microsoft.com/office/2007/relationships/hdphoto" Target="../media/hdphoto4.wdp"/></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a:lstStyle/>
          <a:p>
            <a:r>
              <a:rPr lang="en-US" dirty="0"/>
              <a:t>CS250 Agile Presentation</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a:lstStyle/>
          <a:p>
            <a:r>
              <a:rPr lang="en-US" dirty="0"/>
              <a:t>6.17.2023</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p:txBody>
          <a:bodyPr/>
          <a:lstStyle/>
          <a:p>
            <a:r>
              <a:rPr lang="en-US" dirty="0"/>
              <a:t>Anthony Fillmore</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722025" y="65988"/>
            <a:ext cx="4533579" cy="596505"/>
          </a:xfrm>
        </p:spPr>
        <p:txBody>
          <a:bodyPr>
            <a:normAutofit/>
          </a:bodyPr>
          <a:lstStyle/>
          <a:p>
            <a:r>
              <a:rPr lang="en-US" sz="3200" dirty="0"/>
              <a:t>Agile vs. </a:t>
            </a:r>
            <a:r>
              <a:rPr lang="en-US" sz="3200" dirty="0" err="1"/>
              <a:t>WaterFall</a:t>
            </a:r>
            <a:endParaRPr lang="en-US" sz="3200" dirty="0"/>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7460973" y="662493"/>
            <a:ext cx="2735911" cy="371177"/>
          </a:xfrm>
        </p:spPr>
        <p:txBody>
          <a:bodyPr/>
          <a:lstStyle/>
          <a:p>
            <a:r>
              <a:rPr lang="en-US" spc="300" dirty="0"/>
              <a:t>Factors to Consider</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10</a:t>
            </a:fld>
            <a:endParaRPr lang="en-US" dirty="0"/>
          </a:p>
        </p:txBody>
      </p:sp>
      <p:sp>
        <p:nvSpPr>
          <p:cNvPr id="4" name="TextBox 3">
            <a:extLst>
              <a:ext uri="{FF2B5EF4-FFF2-40B4-BE49-F238E27FC236}">
                <a16:creationId xmlns:a16="http://schemas.microsoft.com/office/drawing/2014/main" id="{B4A01CF5-1010-0006-592F-852CE8EA9886}"/>
              </a:ext>
            </a:extLst>
          </p:cNvPr>
          <p:cNvSpPr txBox="1"/>
          <p:nvPr/>
        </p:nvSpPr>
        <p:spPr>
          <a:xfrm>
            <a:off x="6228522" y="1258998"/>
            <a:ext cx="5459895" cy="4893647"/>
          </a:xfrm>
          <a:prstGeom prst="rect">
            <a:avLst/>
          </a:prstGeom>
          <a:noFill/>
        </p:spPr>
        <p:txBody>
          <a:bodyPr wrap="square" rtlCol="0">
            <a:spAutoFit/>
          </a:bodyPr>
          <a:lstStyle/>
          <a:p>
            <a:pPr algn="l"/>
            <a:r>
              <a:rPr lang="en-US" sz="2400" b="1" i="0" u="sng" dirty="0">
                <a:solidFill>
                  <a:srgbClr val="374151"/>
                </a:solidFill>
                <a:effectLst/>
                <a:latin typeface="Times New Roman" panose="02020603050405020304" pitchFamily="18" charset="0"/>
                <a:cs typeface="Times New Roman" panose="02020603050405020304" pitchFamily="18" charset="0"/>
              </a:rPr>
              <a:t>Size of the Project</a:t>
            </a:r>
            <a:r>
              <a:rPr lang="en-US" sz="2400" b="0" i="0" dirty="0">
                <a:solidFill>
                  <a:srgbClr val="374151"/>
                </a:solidFill>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Waterfall: Well-defined, large-scale projects with stable requirements.</a:t>
            </a:r>
          </a:p>
          <a:p>
            <a:pPr marL="742950" lvl="1" indent="-285750"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Agile: Smaller to medium-sized projects with evolving requirements.</a:t>
            </a:r>
          </a:p>
          <a:p>
            <a:pPr algn="l"/>
            <a:r>
              <a:rPr lang="en-US" sz="2400" b="1" i="0" u="sng" dirty="0">
                <a:solidFill>
                  <a:srgbClr val="374151"/>
                </a:solidFill>
                <a:effectLst/>
                <a:latin typeface="Times New Roman" panose="02020603050405020304" pitchFamily="18" charset="0"/>
                <a:cs typeface="Times New Roman" panose="02020603050405020304" pitchFamily="18" charset="0"/>
              </a:rPr>
              <a:t>Stability of Requirements:</a:t>
            </a:r>
          </a:p>
          <a:p>
            <a:pPr marL="742950" lvl="1" indent="-285750"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Waterfall: Projects with stable and clearly defined requirements.</a:t>
            </a:r>
          </a:p>
          <a:p>
            <a:pPr marL="742950" lvl="1" indent="-285750"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Agile: Projects with dynamic and evolving requirements.</a:t>
            </a:r>
          </a:p>
          <a:p>
            <a:pPr algn="l"/>
            <a:r>
              <a:rPr lang="en-US" sz="2400" b="1" i="0" u="sng" dirty="0">
                <a:solidFill>
                  <a:srgbClr val="374151"/>
                </a:solidFill>
                <a:effectLst/>
                <a:latin typeface="Times New Roman" panose="02020603050405020304" pitchFamily="18" charset="0"/>
                <a:cs typeface="Times New Roman" panose="02020603050405020304" pitchFamily="18" charset="0"/>
              </a:rPr>
              <a:t>Empowerment of the Product Owner:</a:t>
            </a:r>
          </a:p>
          <a:p>
            <a:pPr marL="742950" lvl="1" indent="-285750"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Waterfall: Limited empowerment of the Product Owner.</a:t>
            </a:r>
          </a:p>
          <a:p>
            <a:pPr marL="742950" lvl="1" indent="-285750"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Agile: Strong empowerment of the Product Owner.</a:t>
            </a:r>
          </a:p>
        </p:txBody>
      </p:sp>
    </p:spTree>
    <p:extLst>
      <p:ext uri="{BB962C8B-B14F-4D97-AF65-F5344CB8AC3E}">
        <p14:creationId xmlns:p14="http://schemas.microsoft.com/office/powerpoint/2010/main" val="3164405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7262191" y="467485"/>
            <a:ext cx="5897218" cy="884238"/>
          </a:xfrm>
        </p:spPr>
        <p:txBody>
          <a:bodyPr/>
          <a:lstStyle/>
          <a:p>
            <a:r>
              <a:rPr lang="en-US" dirty="0"/>
              <a:t>SUMMARY</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5416549" y="1351723"/>
            <a:ext cx="6868215" cy="4517568"/>
          </a:xfrm>
        </p:spPr>
        <p:txBody>
          <a:bodyPr>
            <a:normAutofit/>
          </a:bodyPr>
          <a:lstStyle/>
          <a:p>
            <a:pPr marL="0" indent="0">
              <a:buNone/>
            </a:pPr>
            <a:r>
              <a:rPr lang="en-US" sz="2000" dirty="0"/>
              <a:t>By choosing Agile we can harness the power of the agile process, providing flexibility, creating a culture of collaboration and deliver incremental value in real time. We can enable our organization to swiftly respond to changing market demands, deliver high-quality products, and gain a competitive edge over our competitors. To stay ahead of the curve, we need to shift to Agile as soon as possible. This shift requires your support to be successful, let’s act now!</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endParaRPr>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11</a:t>
            </a:fld>
            <a:endParaRPr lang="en-US" dirty="0"/>
          </a:p>
        </p:txBody>
      </p:sp>
    </p:spTree>
    <p:extLst>
      <p:ext uri="{BB962C8B-B14F-4D97-AF65-F5344CB8AC3E}">
        <p14:creationId xmlns:p14="http://schemas.microsoft.com/office/powerpoint/2010/main" val="3516891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3">
            <a:alphaModFix amt="35000"/>
            <a:extLst>
              <a:ext uri="{BEBA8EAE-BF5A-486C-A8C5-ECC9F3942E4B}">
                <a14:imgProps xmlns:a14="http://schemas.microsoft.com/office/drawing/2010/main">
                  <a14:imgLayer r:embed="rId4">
                    <a14:imgEffect>
                      <a14:saturation sat="0"/>
                    </a14:imgEffect>
                  </a14:imgLayer>
                </a14:imgProps>
              </a:ext>
            </a:extLst>
          </a:blip>
          <a:srcRect t="7813" b="7813"/>
          <a:stretch/>
        </p:blipFill>
        <p:spPr>
          <a:xfrm>
            <a:off x="-74790" y="72223"/>
            <a:ext cx="12192000" cy="6858000"/>
          </a:xfrm>
        </p:spPr>
      </p:pic>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876693" y="1569719"/>
            <a:ext cx="9836551" cy="4152351"/>
          </a:xfrm>
        </p:spPr>
        <p:txBody>
          <a:bodyPr/>
          <a:lstStyle/>
          <a:p>
            <a:pPr algn="l"/>
            <a:r>
              <a:rPr lang="en-US" sz="2000" u="sng" dirty="0"/>
              <a:t>Pilot Project for Application X</a:t>
            </a:r>
          </a:p>
          <a:p>
            <a:pPr marL="342900" indent="-342900" algn="l">
              <a:buFont typeface="Arial" panose="020B0604020202020204" pitchFamily="34" charset="0"/>
              <a:buChar char="•"/>
            </a:pPr>
            <a:r>
              <a:rPr lang="en-US" sz="1800" dirty="0"/>
              <a:t>Allocate budget and personnel</a:t>
            </a:r>
          </a:p>
          <a:p>
            <a:pPr marL="285750" indent="-285750" algn="l">
              <a:buFont typeface="Arial" panose="020B0604020202020204" pitchFamily="34" charset="0"/>
              <a:buChar char="•"/>
            </a:pPr>
            <a:r>
              <a:rPr lang="en-US" sz="1800" dirty="0"/>
              <a:t>Identify roles</a:t>
            </a:r>
            <a:r>
              <a:rPr lang="en-US" sz="2000" dirty="0"/>
              <a:t> </a:t>
            </a:r>
          </a:p>
          <a:p>
            <a:pPr marL="285750" indent="-285750" algn="l">
              <a:buFont typeface="Arial" panose="020B0604020202020204" pitchFamily="34" charset="0"/>
              <a:buChar char="•"/>
            </a:pPr>
            <a:r>
              <a:rPr lang="en-US" sz="2000" dirty="0"/>
              <a:t>Director level sponsor</a:t>
            </a:r>
          </a:p>
          <a:p>
            <a:pPr algn="l"/>
            <a:r>
              <a:rPr lang="en-US" sz="2000" u="sng" dirty="0"/>
              <a:t>Funding for:</a:t>
            </a:r>
          </a:p>
          <a:p>
            <a:pPr marL="342900" indent="-342900" algn="l">
              <a:buFont typeface="Arial" panose="020B0604020202020204" pitchFamily="34" charset="0"/>
              <a:buChar char="•"/>
            </a:pPr>
            <a:r>
              <a:rPr lang="en-US" sz="2000" dirty="0"/>
              <a:t>Agile Training for the Team</a:t>
            </a:r>
          </a:p>
          <a:p>
            <a:pPr marL="342900" indent="-342900" algn="l">
              <a:buFont typeface="Arial" panose="020B0604020202020204" pitchFamily="34" charset="0"/>
              <a:buChar char="•"/>
            </a:pPr>
            <a:r>
              <a:rPr lang="en-US" sz="2000" dirty="0"/>
              <a:t>Hire Agile coaches who are experts in their fields</a:t>
            </a:r>
          </a:p>
          <a:p>
            <a:pPr marL="342900" indent="-342900" algn="l">
              <a:buFont typeface="Arial" panose="020B0604020202020204" pitchFamily="34" charset="0"/>
              <a:buChar char="•"/>
            </a:pPr>
            <a:r>
              <a:rPr lang="en-US" sz="2000" dirty="0"/>
              <a:t>Create a “Dojo” space to facilitate transition</a:t>
            </a:r>
            <a:endParaRPr lang="en-US" sz="200" dirty="0"/>
          </a:p>
          <a:p>
            <a:pPr marL="342900" indent="-342900" algn="l">
              <a:buFont typeface="Arial" panose="020B0604020202020204" pitchFamily="34" charset="0"/>
              <a:buChar char="•"/>
            </a:pPr>
            <a:endParaRPr lang="en-US" sz="2000" dirty="0"/>
          </a:p>
        </p:txBody>
      </p:sp>
      <p:sp>
        <p:nvSpPr>
          <p:cNvPr id="4" name="Title 3">
            <a:extLst>
              <a:ext uri="{FF2B5EF4-FFF2-40B4-BE49-F238E27FC236}">
                <a16:creationId xmlns:a16="http://schemas.microsoft.com/office/drawing/2014/main" id="{7A2C7010-2951-345D-C19E-6EDB8C30FF51}"/>
              </a:ext>
            </a:extLst>
          </p:cNvPr>
          <p:cNvSpPr>
            <a:spLocks noGrp="1"/>
          </p:cNvSpPr>
          <p:nvPr>
            <p:ph type="title"/>
          </p:nvPr>
        </p:nvSpPr>
        <p:spPr>
          <a:xfrm>
            <a:off x="3367958" y="0"/>
            <a:ext cx="5306505" cy="1021289"/>
          </a:xfrm>
        </p:spPr>
        <p:txBody>
          <a:bodyPr/>
          <a:lstStyle/>
          <a:p>
            <a:r>
              <a:rPr lang="en-US" sz="4000" dirty="0"/>
              <a:t>Action Items</a:t>
            </a:r>
          </a:p>
        </p:txBody>
      </p:sp>
      <p:sp>
        <p:nvSpPr>
          <p:cNvPr id="7" name="TextBox 6">
            <a:extLst>
              <a:ext uri="{FF2B5EF4-FFF2-40B4-BE49-F238E27FC236}">
                <a16:creationId xmlns:a16="http://schemas.microsoft.com/office/drawing/2014/main" id="{AC9457B1-482B-90F9-CB14-912E6411FE30}"/>
              </a:ext>
            </a:extLst>
          </p:cNvPr>
          <p:cNvSpPr txBox="1"/>
          <p:nvPr/>
        </p:nvSpPr>
        <p:spPr>
          <a:xfrm>
            <a:off x="7121521" y="1569719"/>
            <a:ext cx="3997053" cy="4001095"/>
          </a:xfrm>
          <a:prstGeom prst="rect">
            <a:avLst/>
          </a:prstGeom>
          <a:noFill/>
        </p:spPr>
        <p:txBody>
          <a:bodyPr wrap="square" rtlCol="0">
            <a:spAutoFit/>
          </a:bodyPr>
          <a:lstStyle/>
          <a:p>
            <a:pPr algn="l"/>
            <a:r>
              <a:rPr lang="en-US" sz="2000" u="sng" dirty="0"/>
              <a:t>Long Term Agile Transition Plan</a:t>
            </a:r>
          </a:p>
          <a:p>
            <a:pPr marL="285750" indent="-285750" algn="l">
              <a:lnSpc>
                <a:spcPct val="200000"/>
              </a:lnSpc>
              <a:buFont typeface="Arial" panose="020B0604020202020204" pitchFamily="34" charset="0"/>
              <a:buChar char="•"/>
            </a:pPr>
            <a:r>
              <a:rPr lang="en-US" dirty="0"/>
              <a:t>Executive sponsors</a:t>
            </a:r>
          </a:p>
          <a:p>
            <a:pPr marL="285750" indent="-285750" algn="l">
              <a:lnSpc>
                <a:spcPct val="200000"/>
              </a:lnSpc>
              <a:buFont typeface="Arial" panose="020B0604020202020204" pitchFamily="34" charset="0"/>
              <a:buChar char="•"/>
            </a:pPr>
            <a:r>
              <a:rPr lang="en-US" dirty="0"/>
              <a:t>5 year plan</a:t>
            </a:r>
          </a:p>
          <a:p>
            <a:pPr marL="285750" indent="-285750" algn="l">
              <a:lnSpc>
                <a:spcPct val="200000"/>
              </a:lnSpc>
              <a:buFont typeface="Arial" panose="020B0604020202020204" pitchFamily="34" charset="0"/>
              <a:buChar char="•"/>
            </a:pPr>
            <a:r>
              <a:rPr lang="en-US" dirty="0"/>
              <a:t>Budgets developed</a:t>
            </a:r>
          </a:p>
          <a:p>
            <a:pPr marL="285750" indent="-285750" algn="l">
              <a:lnSpc>
                <a:spcPct val="200000"/>
              </a:lnSpc>
              <a:buFont typeface="Arial" panose="020B0604020202020204" pitchFamily="34" charset="0"/>
              <a:buChar char="•"/>
            </a:pPr>
            <a:r>
              <a:rPr lang="en-US" dirty="0"/>
              <a:t>Metrics Identified</a:t>
            </a:r>
          </a:p>
          <a:p>
            <a:pPr marL="285750" indent="-285750" algn="l">
              <a:lnSpc>
                <a:spcPct val="200000"/>
              </a:lnSpc>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360915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363721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a:normAutofit/>
          </a:bodyPr>
          <a:lstStyle/>
          <a:p>
            <a:r>
              <a:rPr lang="en-US" sz="4000" spc="300" dirty="0"/>
              <a:t>THANK YOU</a:t>
            </a:r>
          </a:p>
        </p:txBody>
      </p:sp>
      <p:pic>
        <p:nvPicPr>
          <p:cNvPr id="28" name="Online Image Placeholder 27" descr="Envelope">
            <a:extLst>
              <a:ext uri="{FF2B5EF4-FFF2-40B4-BE49-F238E27FC236}">
                <a16:creationId xmlns:a16="http://schemas.microsoft.com/office/drawing/2014/main" id="{D4D09222-33EB-4F99-9A89-51E2E1E97584}"/>
              </a:ext>
            </a:extLst>
          </p:cNvPr>
          <p:cNvPicPr>
            <a:picLocks noGrp="1" noChangeAspect="1"/>
          </p:cNvPicPr>
          <p:nvPr>
            <p:ph type="clipArt" sz="quarter" idx="21"/>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730240" y="3193784"/>
            <a:ext cx="731520" cy="731520"/>
          </a:xfrm>
        </p:spPr>
      </p:pic>
      <p:sp>
        <p:nvSpPr>
          <p:cNvPr id="9" name="Text Placeholder 8">
            <a:extLst>
              <a:ext uri="{FF2B5EF4-FFF2-40B4-BE49-F238E27FC236}">
                <a16:creationId xmlns:a16="http://schemas.microsoft.com/office/drawing/2014/main" id="{9E2524A0-105C-4170-BB48-CD0756FB3DFE}"/>
              </a:ext>
            </a:extLst>
          </p:cNvPr>
          <p:cNvSpPr>
            <a:spLocks noGrp="1"/>
          </p:cNvSpPr>
          <p:nvPr>
            <p:ph type="body" sz="quarter" idx="17"/>
          </p:nvPr>
        </p:nvSpPr>
        <p:spPr>
          <a:xfrm>
            <a:off x="4241056" y="4039089"/>
            <a:ext cx="3801050" cy="486821"/>
          </a:xfrm>
        </p:spPr>
        <p:txBody>
          <a:bodyPr/>
          <a:lstStyle/>
          <a:p>
            <a:r>
              <a:rPr lang="en-US" dirty="0"/>
              <a:t>Anthony.Fillmore@snhu.edu</a:t>
            </a:r>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p:txBody>
          <a:bodyPr/>
          <a:lstStyle/>
          <a:p>
            <a:r>
              <a:rPr lang="en-US" dirty="0"/>
              <a:t>CS250 Agile Development Final </a:t>
            </a:r>
          </a:p>
        </p:txBody>
      </p:sp>
    </p:spTree>
    <p:extLst>
      <p:ext uri="{BB962C8B-B14F-4D97-AF65-F5344CB8AC3E}">
        <p14:creationId xmlns:p14="http://schemas.microsoft.com/office/powerpoint/2010/main" val="927727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a:xfrm>
            <a:off x="-150829" y="-159454"/>
            <a:ext cx="12192000" cy="6858000"/>
          </a:xfrm>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7" y="0"/>
            <a:ext cx="11490325" cy="823913"/>
          </a:xfrm>
        </p:spPr>
        <p:txBody>
          <a:bodyPr/>
          <a:lstStyle/>
          <a:p>
            <a:r>
              <a:rPr lang="en-US" dirty="0"/>
              <a:t>References</a:t>
            </a:r>
          </a:p>
        </p:txBody>
      </p:sp>
      <p:sp>
        <p:nvSpPr>
          <p:cNvPr id="16" name="TextBox 15">
            <a:extLst>
              <a:ext uri="{FF2B5EF4-FFF2-40B4-BE49-F238E27FC236}">
                <a16:creationId xmlns:a16="http://schemas.microsoft.com/office/drawing/2014/main" id="{2200E4F3-B37D-DBDB-AA12-DBD43A8507F8}"/>
              </a:ext>
            </a:extLst>
          </p:cNvPr>
          <p:cNvSpPr txBox="1"/>
          <p:nvPr/>
        </p:nvSpPr>
        <p:spPr>
          <a:xfrm>
            <a:off x="2160104" y="1311965"/>
            <a:ext cx="8282609" cy="1754326"/>
          </a:xfrm>
          <a:prstGeom prst="rect">
            <a:avLst/>
          </a:prstGeom>
          <a:noFill/>
        </p:spPr>
        <p:txBody>
          <a:bodyPr wrap="square" rtlCol="0">
            <a:spAutoFit/>
          </a:bodyPr>
          <a:lstStyle/>
          <a:p>
            <a:r>
              <a:rPr lang="en-US" dirty="0"/>
              <a:t>Cobb, C. G. (2015). The Project Manager's Guide to Mastering Agile: Principles and Practices for an Adaptive Approach (p. 10). Hoboken, NJ: Wiley.</a:t>
            </a:r>
          </a:p>
          <a:p>
            <a:endParaRPr lang="en-US" dirty="0"/>
          </a:p>
          <a:p>
            <a:r>
              <a:rPr lang="en-US" dirty="0" err="1"/>
              <a:t>Hoory</a:t>
            </a:r>
            <a:r>
              <a:rPr lang="en-US" dirty="0"/>
              <a:t>, L., &amp; Bottorff, C. (2022, Aug 10). Agile vs. Waterfall Methodology. Forbes. Retrieved from https://www.forbes.com/advisor/business/agile-vs-waterfall-methodology/</a:t>
            </a:r>
          </a:p>
        </p:txBody>
      </p:sp>
    </p:spTree>
    <p:extLst>
      <p:ext uri="{BB962C8B-B14F-4D97-AF65-F5344CB8AC3E}">
        <p14:creationId xmlns:p14="http://schemas.microsoft.com/office/powerpoint/2010/main" val="3323941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dirty="0"/>
              <a:t>Agenda</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6096001" y="2078874"/>
            <a:ext cx="5087620" cy="3798889"/>
          </a:xfrm>
        </p:spPr>
        <p:txBody>
          <a:bodyPr/>
          <a:lstStyle/>
          <a:p>
            <a:r>
              <a:rPr lang="en-US" dirty="0"/>
              <a:t>Roles on the Scrum Agile Team</a:t>
            </a:r>
          </a:p>
          <a:p>
            <a:r>
              <a:rPr lang="en-US" dirty="0"/>
              <a:t>SDLC: Phases of Agile</a:t>
            </a:r>
          </a:p>
          <a:p>
            <a:r>
              <a:rPr lang="en-US" dirty="0"/>
              <a:t>Why Agile?</a:t>
            </a:r>
          </a:p>
          <a:p>
            <a:r>
              <a:rPr lang="en-US" dirty="0"/>
              <a:t>Project Factors – Agile vs </a:t>
            </a:r>
            <a:r>
              <a:rPr lang="en-US" dirty="0" err="1"/>
              <a:t>WaterFall</a:t>
            </a:r>
            <a:endParaRPr lang="en-US" dirty="0"/>
          </a:p>
          <a:p>
            <a:r>
              <a:rPr lang="en-US" dirty="0"/>
              <a:t>Summary</a:t>
            </a:r>
          </a:p>
          <a:p>
            <a:r>
              <a:rPr lang="en-US" dirty="0"/>
              <a:t>Next Steps</a:t>
            </a:r>
          </a:p>
          <a:p>
            <a:r>
              <a:rPr lang="en-US" dirty="0"/>
              <a:t>Questions?</a:t>
            </a:r>
          </a:p>
          <a:p>
            <a:endParaRPr lang="en-US" dirty="0"/>
          </a:p>
          <a:p>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095999" y="50805"/>
            <a:ext cx="5897218" cy="884238"/>
          </a:xfrm>
        </p:spPr>
        <p:txBody>
          <a:bodyPr/>
          <a:lstStyle/>
          <a:p>
            <a:r>
              <a:rPr lang="en-US" dirty="0"/>
              <a:t>The Scrum Agile Team</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xfrm>
            <a:off x="25982" y="-21707"/>
            <a:ext cx="5414335" cy="6844131"/>
          </a:xfrm>
          <a:noFill/>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814843" y="874053"/>
            <a:ext cx="3017520" cy="464871"/>
          </a:xfrm>
        </p:spPr>
        <p:txBody>
          <a:bodyPr/>
          <a:lstStyle/>
          <a:p>
            <a:r>
              <a:rPr lang="en-US" dirty="0"/>
              <a:t>Scrum Master</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5274241" y="2272098"/>
            <a:ext cx="6098723" cy="3257388"/>
          </a:xfrm>
        </p:spPr>
        <p:txBody>
          <a:bodyPr>
            <a:normAutofit/>
          </a:bodyPr>
          <a:lstStyle/>
          <a:p>
            <a:pPr marL="0" indent="0" algn="ctr">
              <a:buNone/>
            </a:pPr>
            <a:r>
              <a:rPr lang="en-US" sz="2400" u="sng" dirty="0">
                <a:latin typeface="Times New Roman" panose="02020603050405020304" pitchFamily="18" charset="0"/>
                <a:cs typeface="Times New Roman" panose="02020603050405020304" pitchFamily="18" charset="0"/>
              </a:rPr>
              <a:t>Scrum Master</a:t>
            </a:r>
          </a:p>
          <a:p>
            <a:pPr lvl="1" algn="ctr"/>
            <a:r>
              <a:rPr lang="en-US" sz="1800" b="0" i="0" dirty="0">
                <a:solidFill>
                  <a:srgbClr val="374151"/>
                </a:solidFill>
                <a:effectLst/>
                <a:latin typeface="Times New Roman" panose="02020603050405020304" pitchFamily="18" charset="0"/>
                <a:cs typeface="Times New Roman" panose="02020603050405020304" pitchFamily="18" charset="0"/>
              </a:rPr>
              <a:t>Facilitates Scrum ceremonies and removes blockers</a:t>
            </a:r>
          </a:p>
          <a:p>
            <a:pPr lvl="1" algn="ctr"/>
            <a:r>
              <a:rPr lang="en-US" sz="1800" b="0" i="0" dirty="0">
                <a:solidFill>
                  <a:srgbClr val="374151"/>
                </a:solidFill>
                <a:effectLst/>
                <a:latin typeface="Times New Roman" panose="02020603050405020304" pitchFamily="18" charset="0"/>
                <a:cs typeface="Times New Roman" panose="02020603050405020304" pitchFamily="18" charset="0"/>
              </a:rPr>
              <a:t>Improves productivity and project delivery.</a:t>
            </a:r>
          </a:p>
          <a:p>
            <a:pPr lvl="1" algn="ctr"/>
            <a:r>
              <a:rPr lang="en-US" sz="1800" b="0" i="0" dirty="0">
                <a:solidFill>
                  <a:srgbClr val="374151"/>
                </a:solidFill>
                <a:effectLst/>
                <a:latin typeface="Times New Roman" panose="02020603050405020304" pitchFamily="18" charset="0"/>
                <a:cs typeface="Times New Roman" panose="02020603050405020304" pitchFamily="18" charset="0"/>
              </a:rPr>
              <a:t>Champions Scrum principles.</a:t>
            </a:r>
          </a:p>
          <a:p>
            <a:pPr lvl="1" algn="ctr"/>
            <a:r>
              <a:rPr lang="en-US" sz="1800" dirty="0">
                <a:solidFill>
                  <a:srgbClr val="374151"/>
                </a:solidFill>
                <a:latin typeface="Times New Roman" panose="02020603050405020304" pitchFamily="18" charset="0"/>
                <a:cs typeface="Times New Roman" panose="02020603050405020304" pitchFamily="18" charset="0"/>
              </a:rPr>
              <a:t>Provides coaching and mentoring</a:t>
            </a:r>
          </a:p>
          <a:p>
            <a:pPr lvl="1" algn="ctr"/>
            <a:r>
              <a:rPr lang="en-US" sz="1800" dirty="0">
                <a:solidFill>
                  <a:srgbClr val="374151"/>
                </a:solidFill>
                <a:latin typeface="Times New Roman" panose="02020603050405020304" pitchFamily="18" charset="0"/>
                <a:cs typeface="Times New Roman" panose="02020603050405020304" pitchFamily="18" charset="0"/>
              </a:rPr>
              <a:t>Facilitates open communication</a:t>
            </a: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a:t>
            </a:fld>
            <a:endParaRPr lang="en-US" dirty="0"/>
          </a:p>
        </p:txBody>
      </p:sp>
      <p:sp>
        <p:nvSpPr>
          <p:cNvPr id="3" name="Content Placeholder 8">
            <a:extLst>
              <a:ext uri="{FF2B5EF4-FFF2-40B4-BE49-F238E27FC236}">
                <a16:creationId xmlns:a16="http://schemas.microsoft.com/office/drawing/2014/main" id="{A4D320CD-8E50-3726-7BE5-E4ABDEF26B52}"/>
              </a:ext>
            </a:extLst>
          </p:cNvPr>
          <p:cNvSpPr txBox="1">
            <a:spLocks/>
          </p:cNvSpPr>
          <p:nvPr/>
        </p:nvSpPr>
        <p:spPr>
          <a:xfrm>
            <a:off x="2020085" y="4408107"/>
            <a:ext cx="7136091" cy="3257388"/>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US" dirty="0"/>
          </a:p>
        </p:txBody>
      </p:sp>
      <p:sp>
        <p:nvSpPr>
          <p:cNvPr id="7" name="Content Placeholder 8">
            <a:extLst>
              <a:ext uri="{FF2B5EF4-FFF2-40B4-BE49-F238E27FC236}">
                <a16:creationId xmlns:a16="http://schemas.microsoft.com/office/drawing/2014/main" id="{8ED9D877-EB11-D6C7-2D63-B825E9BD191F}"/>
              </a:ext>
            </a:extLst>
          </p:cNvPr>
          <p:cNvSpPr txBox="1">
            <a:spLocks/>
          </p:cNvSpPr>
          <p:nvPr/>
        </p:nvSpPr>
        <p:spPr>
          <a:xfrm>
            <a:off x="3446213" y="3393477"/>
            <a:ext cx="4896562" cy="3257388"/>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5898066" y="52713"/>
            <a:ext cx="5897218" cy="884238"/>
          </a:xfrm>
        </p:spPr>
        <p:txBody>
          <a:bodyPr/>
          <a:lstStyle/>
          <a:p>
            <a:r>
              <a:rPr lang="en-US" dirty="0"/>
              <a:t>The Scrum Agile Team</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xfrm>
            <a:off x="102573" y="52713"/>
            <a:ext cx="5060477" cy="6621109"/>
          </a:xfrm>
          <a:noFill/>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649747" y="907442"/>
            <a:ext cx="3017520" cy="464871"/>
          </a:xfrm>
        </p:spPr>
        <p:txBody>
          <a:bodyPr/>
          <a:lstStyle/>
          <a:p>
            <a:r>
              <a:rPr lang="en-US" dirty="0"/>
              <a:t>Product Owner</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5588129" y="1756007"/>
            <a:ext cx="6501297" cy="3257388"/>
          </a:xfrm>
        </p:spPr>
        <p:txBody>
          <a:bodyPr>
            <a:normAutofit/>
          </a:bodyPr>
          <a:lstStyle/>
          <a:p>
            <a:pPr marL="0" indent="0" algn="ctr">
              <a:buNone/>
            </a:pPr>
            <a:r>
              <a:rPr lang="en-US" sz="2400" u="sng" dirty="0">
                <a:latin typeface="Times New Roman" panose="02020603050405020304" pitchFamily="18" charset="0"/>
                <a:cs typeface="Times New Roman" panose="02020603050405020304" pitchFamily="18" charset="0"/>
              </a:rPr>
              <a:t>Product Owner</a:t>
            </a:r>
          </a:p>
          <a:p>
            <a:pPr lvl="1" algn="ctr"/>
            <a:r>
              <a:rPr lang="en-US" sz="1800" b="0" i="0" dirty="0">
                <a:solidFill>
                  <a:srgbClr val="374151"/>
                </a:solidFill>
                <a:effectLst/>
                <a:latin typeface="Times New Roman" panose="02020603050405020304" pitchFamily="18" charset="0"/>
                <a:cs typeface="Times New Roman" panose="02020603050405020304" pitchFamily="18" charset="0"/>
              </a:rPr>
              <a:t>Represents stakeholders and defines product backlog.</a:t>
            </a:r>
          </a:p>
          <a:p>
            <a:pPr lvl="1" algn="ctr"/>
            <a:r>
              <a:rPr lang="en-US" sz="1800" b="0" i="0" dirty="0">
                <a:solidFill>
                  <a:srgbClr val="374151"/>
                </a:solidFill>
                <a:effectLst/>
                <a:latin typeface="Times New Roman" panose="02020603050405020304" pitchFamily="18" charset="0"/>
                <a:cs typeface="Times New Roman" panose="02020603050405020304" pitchFamily="18" charset="0"/>
              </a:rPr>
              <a:t>Aligns team with product vision and priorities.</a:t>
            </a:r>
          </a:p>
          <a:p>
            <a:pPr lvl="1" algn="ctr"/>
            <a:r>
              <a:rPr lang="en-US" sz="1800" b="0" i="0" dirty="0">
                <a:solidFill>
                  <a:srgbClr val="374151"/>
                </a:solidFill>
                <a:effectLst/>
                <a:latin typeface="Times New Roman" panose="02020603050405020304" pitchFamily="18" charset="0"/>
                <a:cs typeface="Times New Roman" panose="02020603050405020304" pitchFamily="18" charset="0"/>
              </a:rPr>
              <a:t>Drives customer value and business success</a:t>
            </a:r>
            <a:endParaRPr lang="en-US" sz="1800" dirty="0">
              <a:solidFill>
                <a:srgbClr val="374151"/>
              </a:solidFill>
              <a:latin typeface="Times New Roman" panose="02020603050405020304" pitchFamily="18" charset="0"/>
              <a:cs typeface="Times New Roman" panose="02020603050405020304" pitchFamily="18" charset="0"/>
            </a:endParaRPr>
          </a:p>
          <a:p>
            <a:pPr lvl="1" algn="ctr"/>
            <a:r>
              <a:rPr lang="en-US" sz="1800" b="0" i="0" dirty="0">
                <a:solidFill>
                  <a:srgbClr val="374151"/>
                </a:solidFill>
                <a:effectLst/>
                <a:latin typeface="Times New Roman" panose="02020603050405020304" pitchFamily="18" charset="0"/>
                <a:cs typeface="Times New Roman" panose="02020603050405020304" pitchFamily="18" charset="0"/>
              </a:rPr>
              <a:t>Crucial in clarify</a:t>
            </a:r>
            <a:r>
              <a:rPr lang="en-US" sz="1800" dirty="0">
                <a:solidFill>
                  <a:srgbClr val="374151"/>
                </a:solidFill>
                <a:latin typeface="Times New Roman" panose="02020603050405020304" pitchFamily="18" charset="0"/>
                <a:cs typeface="Times New Roman" panose="02020603050405020304" pitchFamily="18" charset="0"/>
              </a:rPr>
              <a:t>ing product requirements and goals</a:t>
            </a:r>
          </a:p>
          <a:p>
            <a:pPr lvl="1" algn="ctr"/>
            <a:r>
              <a:rPr lang="en-US" sz="1800" b="0" i="0" dirty="0">
                <a:solidFill>
                  <a:srgbClr val="374151"/>
                </a:solidFill>
                <a:effectLst/>
                <a:latin typeface="Times New Roman" panose="02020603050405020304" pitchFamily="18" charset="0"/>
                <a:cs typeface="Times New Roman" panose="02020603050405020304" pitchFamily="18" charset="0"/>
              </a:rPr>
              <a:t>Liaison between external stakeholders and project members</a:t>
            </a:r>
            <a:endParaRPr lang="en-US" b="0" i="0" dirty="0">
              <a:solidFill>
                <a:srgbClr val="374151"/>
              </a:solidFill>
              <a:effectLst/>
              <a:latin typeface="Times New Roman" panose="02020603050405020304" pitchFamily="18" charset="0"/>
              <a:cs typeface="Times New Roman" panose="02020603050405020304" pitchFamily="18" charset="0"/>
            </a:endParaRPr>
          </a:p>
          <a:p>
            <a:pPr lvl="1"/>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4</a:t>
            </a:fld>
            <a:endParaRPr lang="en-US" dirty="0"/>
          </a:p>
        </p:txBody>
      </p:sp>
      <p:sp>
        <p:nvSpPr>
          <p:cNvPr id="3" name="Content Placeholder 8">
            <a:extLst>
              <a:ext uri="{FF2B5EF4-FFF2-40B4-BE49-F238E27FC236}">
                <a16:creationId xmlns:a16="http://schemas.microsoft.com/office/drawing/2014/main" id="{A4D320CD-8E50-3726-7BE5-E4ABDEF26B52}"/>
              </a:ext>
            </a:extLst>
          </p:cNvPr>
          <p:cNvSpPr txBox="1">
            <a:spLocks/>
          </p:cNvSpPr>
          <p:nvPr/>
        </p:nvSpPr>
        <p:spPr>
          <a:xfrm>
            <a:off x="2020085" y="4408107"/>
            <a:ext cx="7136091" cy="3257388"/>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US" dirty="0"/>
          </a:p>
        </p:txBody>
      </p:sp>
      <p:sp>
        <p:nvSpPr>
          <p:cNvPr id="7" name="Content Placeholder 8">
            <a:extLst>
              <a:ext uri="{FF2B5EF4-FFF2-40B4-BE49-F238E27FC236}">
                <a16:creationId xmlns:a16="http://schemas.microsoft.com/office/drawing/2014/main" id="{8ED9D877-EB11-D6C7-2D63-B825E9BD191F}"/>
              </a:ext>
            </a:extLst>
          </p:cNvPr>
          <p:cNvSpPr txBox="1">
            <a:spLocks/>
          </p:cNvSpPr>
          <p:nvPr/>
        </p:nvSpPr>
        <p:spPr>
          <a:xfrm>
            <a:off x="3446213" y="3393477"/>
            <a:ext cx="4896562" cy="3257388"/>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Tree>
    <p:extLst>
      <p:ext uri="{BB962C8B-B14F-4D97-AF65-F5344CB8AC3E}">
        <p14:creationId xmlns:p14="http://schemas.microsoft.com/office/powerpoint/2010/main" val="3569910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046574" y="0"/>
            <a:ext cx="5897218" cy="884238"/>
          </a:xfrm>
        </p:spPr>
        <p:txBody>
          <a:bodyPr/>
          <a:lstStyle/>
          <a:p>
            <a:r>
              <a:rPr lang="en-US" dirty="0"/>
              <a:t>The Scrum Agile Team</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xfrm>
            <a:off x="154326" y="319314"/>
            <a:ext cx="5008837" cy="6331551"/>
          </a:xfrm>
          <a:noFill/>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693290" y="729011"/>
            <a:ext cx="3017520" cy="464871"/>
          </a:xfrm>
        </p:spPr>
        <p:txBody>
          <a:bodyPr/>
          <a:lstStyle/>
          <a:p>
            <a:r>
              <a:rPr lang="en-US" dirty="0"/>
              <a:t>Developer</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5</a:t>
            </a:fld>
            <a:endParaRPr lang="en-US" dirty="0"/>
          </a:p>
        </p:txBody>
      </p:sp>
      <p:sp>
        <p:nvSpPr>
          <p:cNvPr id="2" name="Content Placeholder 8">
            <a:extLst>
              <a:ext uri="{FF2B5EF4-FFF2-40B4-BE49-F238E27FC236}">
                <a16:creationId xmlns:a16="http://schemas.microsoft.com/office/drawing/2014/main" id="{D4C54D02-47ED-E8A9-18A7-EAE9D10023FB}"/>
              </a:ext>
            </a:extLst>
          </p:cNvPr>
          <p:cNvSpPr txBox="1">
            <a:spLocks/>
          </p:cNvSpPr>
          <p:nvPr/>
        </p:nvSpPr>
        <p:spPr>
          <a:xfrm>
            <a:off x="5292915" y="1800306"/>
            <a:ext cx="5818269" cy="325738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a:lnSpc>
                <a:spcPct val="107000"/>
              </a:lnSpc>
              <a:spcBef>
                <a:spcPts val="0"/>
              </a:spcBef>
              <a:spcAft>
                <a:spcPts val="800"/>
              </a:spcAft>
              <a:buNone/>
              <a:tabLst>
                <a:tab pos="457200" algn="l"/>
              </a:tabLst>
            </a:pPr>
            <a:r>
              <a:rPr lang="en-US" sz="2600" u="sng" kern="100" dirty="0">
                <a:effectLst/>
                <a:latin typeface="Times New Roman" panose="02020603050405020304" pitchFamily="18" charset="0"/>
                <a:ea typeface="Calibri" panose="020F0502020204030204" pitchFamily="34" charset="0"/>
                <a:cs typeface="Times New Roman" panose="02020603050405020304" pitchFamily="18" charset="0"/>
              </a:rPr>
              <a:t>Developer</a:t>
            </a:r>
            <a:endParaRPr lang="en-US" sz="2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ctr">
              <a:lnSpc>
                <a:spcPct val="107000"/>
              </a:lnSpc>
              <a:spcBef>
                <a:spcPts val="0"/>
              </a:spcBef>
              <a:spcAft>
                <a:spcPts val="800"/>
              </a:spcAft>
              <a:buFont typeface="Arial" panose="020B0604020202020204" pitchFamily="34" charset="0"/>
              <a:buChar char="•"/>
              <a:tabLst>
                <a:tab pos="914400" algn="l"/>
              </a:tabLs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Designs, codes, and delivers product increment.</a:t>
            </a:r>
          </a:p>
          <a:p>
            <a:pPr marL="742950" lvl="1" indent="-285750" algn="ctr">
              <a:lnSpc>
                <a:spcPct val="107000"/>
              </a:lnSpc>
              <a:spcBef>
                <a:spcPts val="0"/>
              </a:spcBef>
              <a:spcAft>
                <a:spcPts val="800"/>
              </a:spcAft>
              <a:tabLst>
                <a:tab pos="914400" algn="l"/>
              </a:tabLs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Collaborates by pair programming/swarming</a:t>
            </a:r>
          </a:p>
          <a:p>
            <a:pPr marL="742950" lvl="1" indent="-285750" algn="ctr">
              <a:lnSpc>
                <a:spcPct val="107000"/>
              </a:lnSpc>
              <a:spcBef>
                <a:spcPts val="0"/>
              </a:spcBef>
              <a:spcAft>
                <a:spcPts val="800"/>
              </a:spcAft>
              <a:tabLst>
                <a:tab pos="914400" algn="l"/>
              </a:tabLst>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Enables continuous improvement and value delivery.</a:t>
            </a:r>
          </a:p>
          <a:p>
            <a:pPr marL="742950" lvl="1" indent="-285750" algn="ctr">
              <a:lnSpc>
                <a:spcPct val="107000"/>
              </a:lnSpc>
              <a:spcBef>
                <a:spcPts val="0"/>
              </a:spcBef>
              <a:spcAft>
                <a:spcPts val="800"/>
              </a:spcAft>
              <a:tabLst>
                <a:tab pos="914400" algn="l"/>
              </a:tabLst>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Translates business requirements into technical delivery</a:t>
            </a:r>
          </a:p>
          <a:p>
            <a:pPr marL="742950" lvl="1" indent="-285750" algn="ctr">
              <a:lnSpc>
                <a:spcPct val="107000"/>
              </a:lnSpc>
              <a:spcBef>
                <a:spcPts val="0"/>
              </a:spcBef>
              <a:spcAft>
                <a:spcPts val="800"/>
              </a:spcAft>
              <a:tabLst>
                <a:tab pos="914400" algn="l"/>
              </a:tabLs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Innovates creative solutions</a:t>
            </a:r>
          </a:p>
          <a:p>
            <a:pPr marL="457200" marR="0" lvl="1" indent="0" algn="ctr">
              <a:lnSpc>
                <a:spcPct val="107000"/>
              </a:lnSpc>
              <a:spcBef>
                <a:spcPts val="0"/>
              </a:spcBef>
              <a:spcAft>
                <a:spcPts val="800"/>
              </a:spcAft>
              <a:buNone/>
              <a:tabLst>
                <a:tab pos="914400" algn="l"/>
              </a:tabLs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t>
            </a:r>
          </a:p>
          <a:p>
            <a:pPr marL="457200" lvl="1" indent="0">
              <a:buNone/>
            </a:pPr>
            <a:endParaRPr lang="en-US" dirty="0"/>
          </a:p>
        </p:txBody>
      </p:sp>
      <p:sp>
        <p:nvSpPr>
          <p:cNvPr id="7" name="Content Placeholder 8">
            <a:extLst>
              <a:ext uri="{FF2B5EF4-FFF2-40B4-BE49-F238E27FC236}">
                <a16:creationId xmlns:a16="http://schemas.microsoft.com/office/drawing/2014/main" id="{8ED9D877-EB11-D6C7-2D63-B825E9BD191F}"/>
              </a:ext>
            </a:extLst>
          </p:cNvPr>
          <p:cNvSpPr txBox="1">
            <a:spLocks/>
          </p:cNvSpPr>
          <p:nvPr/>
        </p:nvSpPr>
        <p:spPr>
          <a:xfrm>
            <a:off x="3446213" y="3393477"/>
            <a:ext cx="4896562" cy="3257388"/>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Tree>
    <p:extLst>
      <p:ext uri="{BB962C8B-B14F-4D97-AF65-F5344CB8AC3E}">
        <p14:creationId xmlns:p14="http://schemas.microsoft.com/office/powerpoint/2010/main" val="4140747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5874025" y="-82431"/>
            <a:ext cx="5897218" cy="884238"/>
          </a:xfrm>
        </p:spPr>
        <p:txBody>
          <a:bodyPr/>
          <a:lstStyle/>
          <a:p>
            <a:r>
              <a:rPr lang="en-US" dirty="0"/>
              <a:t>The Scrum Agile Team</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xfrm>
            <a:off x="66541" y="340754"/>
            <a:ext cx="4408413" cy="6517246"/>
          </a:xfrm>
          <a:noFill/>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714280" y="801807"/>
            <a:ext cx="3017520" cy="464871"/>
          </a:xfrm>
        </p:spPr>
        <p:txBody>
          <a:bodyPr/>
          <a:lstStyle/>
          <a:p>
            <a:r>
              <a:rPr lang="en-US" dirty="0"/>
              <a:t>Tester</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6</a:t>
            </a:fld>
            <a:endParaRPr lang="en-US" dirty="0"/>
          </a:p>
        </p:txBody>
      </p:sp>
      <p:sp>
        <p:nvSpPr>
          <p:cNvPr id="2" name="Content Placeholder 8">
            <a:extLst>
              <a:ext uri="{FF2B5EF4-FFF2-40B4-BE49-F238E27FC236}">
                <a16:creationId xmlns:a16="http://schemas.microsoft.com/office/drawing/2014/main" id="{D4C54D02-47ED-E8A9-18A7-EAE9D10023FB}"/>
              </a:ext>
            </a:extLst>
          </p:cNvPr>
          <p:cNvSpPr txBox="1">
            <a:spLocks/>
          </p:cNvSpPr>
          <p:nvPr/>
        </p:nvSpPr>
        <p:spPr>
          <a:xfrm>
            <a:off x="5212305" y="1764783"/>
            <a:ext cx="5818269" cy="3257387"/>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a:lnSpc>
                <a:spcPct val="107000"/>
              </a:lnSpc>
              <a:spcBef>
                <a:spcPts val="0"/>
              </a:spcBef>
              <a:spcAft>
                <a:spcPts val="800"/>
              </a:spcAft>
              <a:buNone/>
              <a:tabLst>
                <a:tab pos="457200" algn="l"/>
              </a:tabLst>
            </a:pPr>
            <a:r>
              <a:rPr lang="en-US" kern="100" dirty="0">
                <a:latin typeface="Calibri" panose="020F0502020204030204" pitchFamily="34" charset="0"/>
                <a:ea typeface="Calibri" panose="020F0502020204030204" pitchFamily="34" charset="0"/>
                <a:cs typeface="Times New Roman" panose="02020603050405020304" pitchFamily="18" charset="0"/>
              </a:rPr>
              <a:t>.</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a:lnSpc>
                <a:spcPct val="107000"/>
              </a:lnSpc>
              <a:spcBef>
                <a:spcPts val="0"/>
              </a:spcBef>
              <a:spcAft>
                <a:spcPts val="800"/>
              </a:spcAft>
              <a:buNone/>
              <a:tabLst>
                <a:tab pos="457200" algn="l"/>
              </a:tabLst>
            </a:pPr>
            <a:r>
              <a:rPr lang="en-US" sz="2400" u="sng" kern="100" dirty="0">
                <a:effectLst/>
                <a:latin typeface="Times New Roman" panose="02020603050405020304" pitchFamily="18" charset="0"/>
                <a:ea typeface="Calibri" panose="020F0502020204030204" pitchFamily="34" charset="0"/>
                <a:cs typeface="Times New Roman" panose="02020603050405020304" pitchFamily="18" charset="0"/>
              </a:rPr>
              <a:t>Tester</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ctr">
              <a:lnSpc>
                <a:spcPct val="107000"/>
              </a:lnSpc>
              <a:spcBef>
                <a:spcPts val="0"/>
              </a:spcBef>
              <a:spcAft>
                <a:spcPts val="800"/>
              </a:spcAft>
              <a:buFont typeface="Arial" panose="020B0604020202020204" pitchFamily="34" charset="0"/>
              <a:buChar char="•"/>
              <a:tabLst>
                <a:tab pos="9144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Identifies and resolves defects early.</a:t>
            </a:r>
          </a:p>
          <a:p>
            <a:pPr marL="742950" marR="0" lvl="1" indent="-285750" algn="ctr">
              <a:lnSpc>
                <a:spcPct val="107000"/>
              </a:lnSpc>
              <a:spcBef>
                <a:spcPts val="0"/>
              </a:spcBef>
              <a:spcAft>
                <a:spcPts val="800"/>
              </a:spcAft>
              <a:buFont typeface="Arial" panose="020B0604020202020204" pitchFamily="34" charset="0"/>
              <a:buChar char="•"/>
              <a:tabLst>
                <a:tab pos="9144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Ensures code is tested functionally</a:t>
            </a:r>
          </a:p>
          <a:p>
            <a:pPr marL="742950" lvl="1" indent="-285750" algn="ctr">
              <a:lnSpc>
                <a:spcPct val="107000"/>
              </a:lnSpc>
              <a:spcBef>
                <a:spcPts val="0"/>
              </a:spcBef>
              <a:spcAft>
                <a:spcPts val="800"/>
              </a:spcAft>
              <a:tabLst>
                <a:tab pos="9144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Ensures product quality by reducing bugs</a:t>
            </a:r>
          </a:p>
          <a:p>
            <a:pPr marL="742950" marR="0" lvl="1" indent="-285750" algn="ctr">
              <a:lnSpc>
                <a:spcPct val="107000"/>
              </a:lnSpc>
              <a:spcBef>
                <a:spcPts val="0"/>
              </a:spcBef>
              <a:spcAft>
                <a:spcPts val="800"/>
              </a:spcAft>
              <a:buFont typeface="Arial" panose="020B0604020202020204" pitchFamily="34" charset="0"/>
              <a:buChar char="•"/>
              <a:tabLst>
                <a:tab pos="9144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Improves product quality and customer satisfaction</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t>
            </a:r>
          </a:p>
          <a:p>
            <a:pPr marL="457200" lvl="1" indent="0">
              <a:buNone/>
            </a:pPr>
            <a:endParaRPr lang="en-US" dirty="0"/>
          </a:p>
        </p:txBody>
      </p:sp>
      <p:sp>
        <p:nvSpPr>
          <p:cNvPr id="7" name="Content Placeholder 8">
            <a:extLst>
              <a:ext uri="{FF2B5EF4-FFF2-40B4-BE49-F238E27FC236}">
                <a16:creationId xmlns:a16="http://schemas.microsoft.com/office/drawing/2014/main" id="{8ED9D877-EB11-D6C7-2D63-B825E9BD191F}"/>
              </a:ext>
            </a:extLst>
          </p:cNvPr>
          <p:cNvSpPr txBox="1">
            <a:spLocks/>
          </p:cNvSpPr>
          <p:nvPr/>
        </p:nvSpPr>
        <p:spPr>
          <a:xfrm>
            <a:off x="3446213" y="3393477"/>
            <a:ext cx="4896562" cy="3257388"/>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Tree>
    <p:extLst>
      <p:ext uri="{BB962C8B-B14F-4D97-AF65-F5344CB8AC3E}">
        <p14:creationId xmlns:p14="http://schemas.microsoft.com/office/powerpoint/2010/main" val="1100193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2938457" y="82629"/>
            <a:ext cx="6957818" cy="1143781"/>
          </a:xfrm>
        </p:spPr>
        <p:txBody>
          <a:bodyPr/>
          <a:lstStyle/>
          <a:p>
            <a:r>
              <a:rPr lang="en-US" sz="2400" b="1" u="sng" dirty="0"/>
              <a:t>Executive Support Maximizes Agile Benefits</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7</a:t>
            </a:fld>
            <a:endParaRPr lang="en-US" dirty="0"/>
          </a:p>
        </p:txBody>
      </p:sp>
      <p:sp>
        <p:nvSpPr>
          <p:cNvPr id="3" name="Content Placeholder 8">
            <a:extLst>
              <a:ext uri="{FF2B5EF4-FFF2-40B4-BE49-F238E27FC236}">
                <a16:creationId xmlns:a16="http://schemas.microsoft.com/office/drawing/2014/main" id="{A4D320CD-8E50-3726-7BE5-E4ABDEF26B52}"/>
              </a:ext>
            </a:extLst>
          </p:cNvPr>
          <p:cNvSpPr txBox="1">
            <a:spLocks/>
          </p:cNvSpPr>
          <p:nvPr/>
        </p:nvSpPr>
        <p:spPr>
          <a:xfrm>
            <a:off x="0" y="696686"/>
            <a:ext cx="12192001" cy="6136742"/>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900" b="1" i="0" u="sng" dirty="0">
                <a:solidFill>
                  <a:srgbClr val="374151"/>
                </a:solidFill>
                <a:effectLst/>
                <a:latin typeface="Times New Roman" panose="02020603050405020304" pitchFamily="18" charset="0"/>
                <a:cs typeface="Times New Roman" panose="02020603050405020304" pitchFamily="18" charset="0"/>
              </a:rPr>
              <a:t>Ex</a:t>
            </a:r>
            <a:r>
              <a:rPr lang="en-US" sz="4900" b="1" u="sng" dirty="0">
                <a:solidFill>
                  <a:srgbClr val="374151"/>
                </a:solidFill>
                <a:latin typeface="Times New Roman" panose="02020603050405020304" pitchFamily="18" charset="0"/>
                <a:cs typeface="Times New Roman" panose="02020603050405020304" pitchFamily="18" charset="0"/>
              </a:rPr>
              <a:t>ecutives can facilitate Agile success by:</a:t>
            </a:r>
            <a:endParaRPr lang="en-US" sz="4900" b="1" i="0" u="sng" dirty="0">
              <a:solidFill>
                <a:srgbClr val="374151"/>
              </a:solidFill>
              <a:effectLst/>
              <a:latin typeface="Times New Roman" panose="02020603050405020304" pitchFamily="18" charset="0"/>
              <a:cs typeface="Times New Roman" panose="02020603050405020304" pitchFamily="18" charset="0"/>
            </a:endParaRPr>
          </a:p>
          <a:p>
            <a:pPr lvl="1" algn="ctr"/>
            <a:r>
              <a:rPr lang="en-US" sz="4900" b="0" i="0" dirty="0">
                <a:solidFill>
                  <a:srgbClr val="374151"/>
                </a:solidFill>
                <a:effectLst/>
                <a:latin typeface="Times New Roman" panose="02020603050405020304" pitchFamily="18" charset="0"/>
                <a:cs typeface="Times New Roman" panose="02020603050405020304" pitchFamily="18" charset="0"/>
              </a:rPr>
              <a:t>Support and buy-</a:t>
            </a:r>
            <a:r>
              <a:rPr lang="en-US" sz="4900" dirty="0">
                <a:solidFill>
                  <a:srgbClr val="374151"/>
                </a:solidFill>
                <a:latin typeface="Times New Roman" panose="02020603050405020304" pitchFamily="18" charset="0"/>
                <a:cs typeface="Times New Roman" panose="02020603050405020304" pitchFamily="18" charset="0"/>
              </a:rPr>
              <a:t>in</a:t>
            </a:r>
            <a:r>
              <a:rPr lang="en-US" sz="4900" b="0" i="0" dirty="0">
                <a:solidFill>
                  <a:srgbClr val="374151"/>
                </a:solidFill>
                <a:effectLst/>
                <a:latin typeface="Times New Roman" panose="02020603050405020304" pitchFamily="18" charset="0"/>
                <a:cs typeface="Times New Roman" panose="02020603050405020304" pitchFamily="18" charset="0"/>
              </a:rPr>
              <a:t> for Scrum methodology.</a:t>
            </a:r>
          </a:p>
          <a:p>
            <a:pPr lvl="1" algn="ctr"/>
            <a:r>
              <a:rPr lang="en-US" sz="4900" b="0" i="0" dirty="0">
                <a:solidFill>
                  <a:srgbClr val="374151"/>
                </a:solidFill>
                <a:effectLst/>
                <a:latin typeface="Times New Roman" panose="02020603050405020304" pitchFamily="18" charset="0"/>
                <a:cs typeface="Times New Roman" panose="02020603050405020304" pitchFamily="18" charset="0"/>
              </a:rPr>
              <a:t>Empower Product Owners and delegate authority to Scrum Masters.</a:t>
            </a:r>
          </a:p>
          <a:p>
            <a:pPr lvl="1" algn="ctr"/>
            <a:r>
              <a:rPr lang="en-US" sz="4900" b="0" i="0" dirty="0">
                <a:solidFill>
                  <a:srgbClr val="374151"/>
                </a:solidFill>
                <a:effectLst/>
                <a:latin typeface="Times New Roman" panose="02020603050405020304" pitchFamily="18" charset="0"/>
                <a:cs typeface="Times New Roman" panose="02020603050405020304" pitchFamily="18" charset="0"/>
              </a:rPr>
              <a:t>Promote transparency, collaboration, and continuous improvement.</a:t>
            </a:r>
          </a:p>
          <a:p>
            <a:pPr lvl="1" algn="ctr"/>
            <a:r>
              <a:rPr lang="en-US" sz="4900" b="0" i="0" dirty="0">
                <a:solidFill>
                  <a:srgbClr val="374151"/>
                </a:solidFill>
                <a:effectLst/>
                <a:latin typeface="Times New Roman" panose="02020603050405020304" pitchFamily="18" charset="0"/>
                <a:cs typeface="Times New Roman" panose="02020603050405020304" pitchFamily="18" charset="0"/>
              </a:rPr>
              <a:t>Allocate resources for training and capital investments.</a:t>
            </a:r>
          </a:p>
          <a:p>
            <a:pPr lvl="1" algn="ctr"/>
            <a:r>
              <a:rPr lang="en-US" sz="4900" dirty="0">
                <a:solidFill>
                  <a:srgbClr val="374151"/>
                </a:solidFill>
                <a:latin typeface="Times New Roman" panose="02020603050405020304" pitchFamily="18" charset="0"/>
                <a:cs typeface="Times New Roman" panose="02020603050405020304" pitchFamily="18" charset="0"/>
              </a:rPr>
              <a:t>Champion products and efforts related to transition</a:t>
            </a:r>
          </a:p>
          <a:p>
            <a:pPr marL="457200" lvl="1" indent="0" algn="ctr">
              <a:buNone/>
            </a:pPr>
            <a:r>
              <a:rPr lang="en-US" sz="4900" b="1" i="0" u="sng" dirty="0">
                <a:solidFill>
                  <a:srgbClr val="374151"/>
                </a:solidFill>
                <a:effectLst/>
                <a:latin typeface="Times New Roman" panose="02020603050405020304" pitchFamily="18" charset="0"/>
                <a:cs typeface="Times New Roman" panose="02020603050405020304" pitchFamily="18" charset="0"/>
              </a:rPr>
              <a:t>Benefits </a:t>
            </a:r>
          </a:p>
          <a:p>
            <a:pPr lvl="1" algn="ctr"/>
            <a:r>
              <a:rPr lang="en-US" sz="4900" b="0" i="0" dirty="0">
                <a:solidFill>
                  <a:srgbClr val="374151"/>
                </a:solidFill>
                <a:effectLst/>
                <a:latin typeface="Times New Roman" panose="02020603050405020304" pitchFamily="18" charset="0"/>
                <a:cs typeface="Times New Roman" panose="02020603050405020304" pitchFamily="18" charset="0"/>
              </a:rPr>
              <a:t>Faster delivery of incremental value to customers.</a:t>
            </a:r>
          </a:p>
          <a:p>
            <a:pPr lvl="1" algn="ctr"/>
            <a:r>
              <a:rPr lang="en-US" sz="4900" b="0" i="0" dirty="0">
                <a:solidFill>
                  <a:srgbClr val="374151"/>
                </a:solidFill>
                <a:effectLst/>
                <a:latin typeface="Times New Roman" panose="02020603050405020304" pitchFamily="18" charset="0"/>
                <a:cs typeface="Times New Roman" panose="02020603050405020304" pitchFamily="18" charset="0"/>
              </a:rPr>
              <a:t>Enhanced collaboration and communication within the team.</a:t>
            </a:r>
          </a:p>
          <a:p>
            <a:pPr lvl="1" algn="ctr"/>
            <a:r>
              <a:rPr lang="en-US" sz="4900" b="0" i="0" dirty="0">
                <a:solidFill>
                  <a:srgbClr val="374151"/>
                </a:solidFill>
                <a:effectLst/>
                <a:latin typeface="Times New Roman" panose="02020603050405020304" pitchFamily="18" charset="0"/>
                <a:cs typeface="Times New Roman" panose="02020603050405020304" pitchFamily="18" charset="0"/>
              </a:rPr>
              <a:t>Increased flexibility and adaptability to changing requirements.</a:t>
            </a:r>
          </a:p>
          <a:p>
            <a:pPr algn="ctr">
              <a:buFont typeface="Arial" panose="020B0604020202020204" pitchFamily="34" charset="0"/>
              <a:buChar char="•"/>
            </a:pPr>
            <a:r>
              <a:rPr lang="en-US" sz="4900" b="0" i="0" dirty="0">
                <a:solidFill>
                  <a:srgbClr val="374151"/>
                </a:solidFill>
                <a:effectLst/>
                <a:latin typeface="Times New Roman" panose="02020603050405020304" pitchFamily="18" charset="0"/>
                <a:cs typeface="Times New Roman" panose="02020603050405020304" pitchFamily="18" charset="0"/>
              </a:rPr>
              <a:t>Improved transparency and visibility into project progress.</a:t>
            </a:r>
          </a:p>
          <a:p>
            <a:pPr algn="ctr">
              <a:buFont typeface="Arial" panose="020B0604020202020204" pitchFamily="34" charset="0"/>
              <a:buChar char="•"/>
            </a:pPr>
            <a:r>
              <a:rPr lang="en-US" sz="4900" b="0" i="0" dirty="0">
                <a:solidFill>
                  <a:srgbClr val="374151"/>
                </a:solidFill>
                <a:effectLst/>
                <a:latin typeface="Times New Roman" panose="02020603050405020304" pitchFamily="18" charset="0"/>
                <a:cs typeface="Times New Roman" panose="02020603050405020304" pitchFamily="18" charset="0"/>
              </a:rPr>
              <a:t>Increased customer satisfaction through continuous feedback and involvement.</a:t>
            </a:r>
          </a:p>
          <a:p>
            <a:pPr marL="457200" lvl="1" indent="0" algn="ctr">
              <a:buNone/>
            </a:pPr>
            <a:endParaRPr lang="en-US" sz="3200" b="0" i="0" dirty="0">
              <a:solidFill>
                <a:srgbClr val="374151"/>
              </a:solidFill>
              <a:effectLst/>
              <a:latin typeface="Times New Roman" panose="02020603050405020304" pitchFamily="18" charset="0"/>
              <a:cs typeface="Times New Roman" panose="02020603050405020304" pitchFamily="18" charset="0"/>
            </a:endParaRPr>
          </a:p>
          <a:p>
            <a:pPr lvl="1" algn="ctr"/>
            <a:endParaRPr lang="en-US" dirty="0">
              <a:solidFill>
                <a:srgbClr val="374151"/>
              </a:solidFill>
              <a:latin typeface="Times New Roman" panose="02020603050405020304" pitchFamily="18" charset="0"/>
              <a:cs typeface="Times New Roman" panose="02020603050405020304" pitchFamily="18" charset="0"/>
            </a:endParaRPr>
          </a:p>
          <a:p>
            <a:pPr lvl="1" algn="ctr"/>
            <a:endParaRPr lang="en-US" b="0" i="0" dirty="0">
              <a:solidFill>
                <a:srgbClr val="374151"/>
              </a:solidFill>
              <a:effectLst/>
              <a:latin typeface="Times New Roman" panose="02020603050405020304" pitchFamily="18" charset="0"/>
              <a:cs typeface="Times New Roman" panose="02020603050405020304" pitchFamily="18" charset="0"/>
            </a:endParaRPr>
          </a:p>
          <a:p>
            <a:pPr marL="457200" lvl="1" indent="0">
              <a:buNone/>
            </a:pPr>
            <a:endParaRPr lang="en-US" dirty="0"/>
          </a:p>
        </p:txBody>
      </p:sp>
      <p:sp>
        <p:nvSpPr>
          <p:cNvPr id="7" name="Content Placeholder 8">
            <a:extLst>
              <a:ext uri="{FF2B5EF4-FFF2-40B4-BE49-F238E27FC236}">
                <a16:creationId xmlns:a16="http://schemas.microsoft.com/office/drawing/2014/main" id="{8ED9D877-EB11-D6C7-2D63-B825E9BD191F}"/>
              </a:ext>
            </a:extLst>
          </p:cNvPr>
          <p:cNvSpPr txBox="1">
            <a:spLocks/>
          </p:cNvSpPr>
          <p:nvPr/>
        </p:nvSpPr>
        <p:spPr>
          <a:xfrm>
            <a:off x="3446213" y="3393477"/>
            <a:ext cx="4896562" cy="3257388"/>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Tree>
    <p:extLst>
      <p:ext uri="{BB962C8B-B14F-4D97-AF65-F5344CB8AC3E}">
        <p14:creationId xmlns:p14="http://schemas.microsoft.com/office/powerpoint/2010/main" val="388933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4038528" y="24572"/>
            <a:ext cx="7510741" cy="605933"/>
          </a:xfrm>
        </p:spPr>
        <p:txBody>
          <a:bodyPr>
            <a:noAutofit/>
          </a:bodyPr>
          <a:lstStyle/>
          <a:p>
            <a:r>
              <a:rPr lang="en-US" sz="3200" dirty="0"/>
              <a:t>Software Development Lifecyle</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a:xfrm>
            <a:off x="0" y="0"/>
            <a:ext cx="3761295" cy="6867922"/>
          </a:xfrm>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6237962" y="630505"/>
            <a:ext cx="2834640" cy="365125"/>
          </a:xfrm>
        </p:spPr>
        <p:txBody>
          <a:bodyPr/>
          <a:lstStyle/>
          <a:p>
            <a:r>
              <a:rPr lang="en-US" dirty="0"/>
              <a:t>Phases of Agile</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8</a:t>
            </a:fld>
            <a:endParaRPr lang="en-US" dirty="0"/>
          </a:p>
        </p:txBody>
      </p:sp>
      <p:sp>
        <p:nvSpPr>
          <p:cNvPr id="4" name="TextBox 3">
            <a:extLst>
              <a:ext uri="{FF2B5EF4-FFF2-40B4-BE49-F238E27FC236}">
                <a16:creationId xmlns:a16="http://schemas.microsoft.com/office/drawing/2014/main" id="{E8EDF116-2320-524F-B0BE-1B7563722B94}"/>
              </a:ext>
            </a:extLst>
          </p:cNvPr>
          <p:cNvSpPr txBox="1"/>
          <p:nvPr/>
        </p:nvSpPr>
        <p:spPr>
          <a:xfrm>
            <a:off x="3685881" y="1102935"/>
            <a:ext cx="8059917" cy="4370427"/>
          </a:xfrm>
          <a:prstGeom prst="rect">
            <a:avLst/>
          </a:prstGeom>
          <a:noFill/>
        </p:spPr>
        <p:txBody>
          <a:bodyPr wrap="square" rtlCol="0">
            <a:spAutoFit/>
          </a:bodyPr>
          <a:lstStyle/>
          <a:p>
            <a:pPr algn="l"/>
            <a:r>
              <a:rPr lang="en-US" sz="1600" b="1" i="0" dirty="0">
                <a:solidFill>
                  <a:srgbClr val="374151"/>
                </a:solidFill>
                <a:effectLst/>
                <a:latin typeface="Times New Roman" panose="02020603050405020304" pitchFamily="18" charset="0"/>
                <a:cs typeface="Times New Roman" panose="02020603050405020304" pitchFamily="18" charset="0"/>
              </a:rPr>
              <a:t>Defining the Requirements:</a:t>
            </a:r>
          </a:p>
          <a:p>
            <a:pPr marL="742950" lvl="1" indent="-285750" algn="l">
              <a:buFont typeface="+mj-lt"/>
              <a:buAutoNum type="arabicPeriod"/>
            </a:pPr>
            <a:r>
              <a:rPr lang="en-US" sz="1400" b="0" i="0" dirty="0">
                <a:solidFill>
                  <a:srgbClr val="374151"/>
                </a:solidFill>
                <a:effectLst/>
                <a:latin typeface="Times New Roman" panose="02020603050405020304" pitchFamily="18" charset="0"/>
                <a:cs typeface="Times New Roman" panose="02020603050405020304" pitchFamily="18" charset="0"/>
              </a:rPr>
              <a:t>Continuous collection, refinement, and prioritization of requirements.</a:t>
            </a:r>
          </a:p>
          <a:p>
            <a:pPr marL="742950" lvl="1" indent="-285750" algn="l">
              <a:buFont typeface="+mj-lt"/>
              <a:buAutoNum type="arabicPeriod"/>
            </a:pPr>
            <a:r>
              <a:rPr lang="en-US" sz="1400" b="0" i="0" dirty="0">
                <a:solidFill>
                  <a:srgbClr val="374151"/>
                </a:solidFill>
                <a:effectLst/>
                <a:latin typeface="Times New Roman" panose="02020603050405020304" pitchFamily="18" charset="0"/>
                <a:cs typeface="Times New Roman" panose="02020603050405020304" pitchFamily="18" charset="0"/>
              </a:rPr>
              <a:t>Customer involvement and feedback throughout the project.</a:t>
            </a:r>
          </a:p>
          <a:p>
            <a:pPr algn="l"/>
            <a:r>
              <a:rPr lang="en-US" sz="1600" b="1" i="0" dirty="0">
                <a:solidFill>
                  <a:srgbClr val="374151"/>
                </a:solidFill>
                <a:effectLst/>
                <a:latin typeface="Times New Roman" panose="02020603050405020304" pitchFamily="18" charset="0"/>
                <a:cs typeface="Times New Roman" panose="02020603050405020304" pitchFamily="18" charset="0"/>
              </a:rPr>
              <a:t>Design:</a:t>
            </a:r>
          </a:p>
          <a:p>
            <a:pPr marL="742950" lvl="1" indent="-285750" algn="l">
              <a:buFont typeface="+mj-lt"/>
              <a:buAutoNum type="arabicPeriod"/>
            </a:pPr>
            <a:r>
              <a:rPr lang="en-US" sz="1400" b="0" i="0" dirty="0">
                <a:solidFill>
                  <a:srgbClr val="374151"/>
                </a:solidFill>
                <a:effectLst/>
                <a:latin typeface="Times New Roman" panose="02020603050405020304" pitchFamily="18" charset="0"/>
                <a:cs typeface="Times New Roman" panose="02020603050405020304" pitchFamily="18" charset="0"/>
              </a:rPr>
              <a:t>Iterative and incremental solution design.</a:t>
            </a:r>
          </a:p>
          <a:p>
            <a:pPr marL="742950" lvl="1" indent="-285750" algn="l">
              <a:buFont typeface="+mj-lt"/>
              <a:buAutoNum type="arabicPeriod"/>
            </a:pPr>
            <a:r>
              <a:rPr lang="en-US" sz="1400" b="0" i="0" dirty="0">
                <a:solidFill>
                  <a:srgbClr val="374151"/>
                </a:solidFill>
                <a:effectLst/>
                <a:latin typeface="Times New Roman" panose="02020603050405020304" pitchFamily="18" charset="0"/>
                <a:cs typeface="Times New Roman" panose="02020603050405020304" pitchFamily="18" charset="0"/>
              </a:rPr>
              <a:t>Collaborative design sessions with the development team.</a:t>
            </a:r>
          </a:p>
          <a:p>
            <a:pPr algn="l"/>
            <a:r>
              <a:rPr lang="en-US" sz="1600" b="1" i="0" dirty="0">
                <a:solidFill>
                  <a:srgbClr val="374151"/>
                </a:solidFill>
                <a:effectLst/>
                <a:latin typeface="Times New Roman" panose="02020603050405020304" pitchFamily="18" charset="0"/>
                <a:cs typeface="Times New Roman" panose="02020603050405020304" pitchFamily="18" charset="0"/>
              </a:rPr>
              <a:t>Implementing the Design:</a:t>
            </a:r>
          </a:p>
          <a:p>
            <a:pPr marL="742950" lvl="1" indent="-285750" algn="l">
              <a:buFont typeface="+mj-lt"/>
              <a:buAutoNum type="arabicPeriod"/>
            </a:pPr>
            <a:r>
              <a:rPr lang="en-US" sz="1400" b="0" i="0" dirty="0">
                <a:solidFill>
                  <a:srgbClr val="374151"/>
                </a:solidFill>
                <a:effectLst/>
                <a:latin typeface="Times New Roman" panose="02020603050405020304" pitchFamily="18" charset="0"/>
                <a:cs typeface="Times New Roman" panose="02020603050405020304" pitchFamily="18" charset="0"/>
              </a:rPr>
              <a:t>Short iterations (sprints) for development.</a:t>
            </a:r>
          </a:p>
          <a:p>
            <a:pPr marL="742950" lvl="1" indent="-285750" algn="l">
              <a:buFont typeface="+mj-lt"/>
              <a:buAutoNum type="arabicPeriod"/>
            </a:pPr>
            <a:r>
              <a:rPr lang="en-US" sz="1400" b="0" i="0" dirty="0">
                <a:solidFill>
                  <a:srgbClr val="374151"/>
                </a:solidFill>
                <a:effectLst/>
                <a:latin typeface="Times New Roman" panose="02020603050405020304" pitchFamily="18" charset="0"/>
                <a:cs typeface="Times New Roman" panose="02020603050405020304" pitchFamily="18" charset="0"/>
              </a:rPr>
              <a:t>Continuous communication and collaboration among developers, Scrum Master, and Product Owner.</a:t>
            </a:r>
          </a:p>
          <a:p>
            <a:pPr algn="l"/>
            <a:r>
              <a:rPr lang="en-US" sz="1600" b="1" i="0" dirty="0">
                <a:solidFill>
                  <a:srgbClr val="374151"/>
                </a:solidFill>
                <a:effectLst/>
                <a:latin typeface="Times New Roman" panose="02020603050405020304" pitchFamily="18" charset="0"/>
                <a:cs typeface="Times New Roman" panose="02020603050405020304" pitchFamily="18" charset="0"/>
              </a:rPr>
              <a:t>Testing:</a:t>
            </a:r>
          </a:p>
          <a:p>
            <a:pPr marL="742950" lvl="1" indent="-285750" algn="l">
              <a:buFont typeface="+mj-lt"/>
              <a:buAutoNum type="arabicPeriod"/>
            </a:pPr>
            <a:r>
              <a:rPr lang="en-US" sz="1400" b="0" i="0" dirty="0">
                <a:solidFill>
                  <a:srgbClr val="374151"/>
                </a:solidFill>
                <a:effectLst/>
                <a:latin typeface="Times New Roman" panose="02020603050405020304" pitchFamily="18" charset="0"/>
                <a:cs typeface="Times New Roman" panose="02020603050405020304" pitchFamily="18" charset="0"/>
              </a:rPr>
              <a:t>Integrated testing throughout the development process.</a:t>
            </a:r>
          </a:p>
          <a:p>
            <a:pPr marL="742950" lvl="1" indent="-285750" algn="l">
              <a:buFont typeface="+mj-lt"/>
              <a:buAutoNum type="arabicPeriod"/>
            </a:pPr>
            <a:r>
              <a:rPr lang="en-US" sz="1400" b="0" i="0" dirty="0">
                <a:solidFill>
                  <a:srgbClr val="374151"/>
                </a:solidFill>
                <a:effectLst/>
                <a:latin typeface="Times New Roman" panose="02020603050405020304" pitchFamily="18" charset="0"/>
                <a:cs typeface="Times New Roman" panose="02020603050405020304" pitchFamily="18" charset="0"/>
              </a:rPr>
              <a:t>Collaboration between developers and testers for quality assurance.</a:t>
            </a:r>
          </a:p>
          <a:p>
            <a:pPr algn="l"/>
            <a:r>
              <a:rPr lang="en-US" sz="1600" b="1" i="0" dirty="0">
                <a:solidFill>
                  <a:srgbClr val="374151"/>
                </a:solidFill>
                <a:effectLst/>
                <a:latin typeface="Times New Roman" panose="02020603050405020304" pitchFamily="18" charset="0"/>
                <a:cs typeface="Times New Roman" panose="02020603050405020304" pitchFamily="18" charset="0"/>
              </a:rPr>
              <a:t>Release:</a:t>
            </a:r>
          </a:p>
          <a:p>
            <a:pPr marL="742950" lvl="1" indent="-285750" algn="l">
              <a:buFont typeface="+mj-lt"/>
              <a:buAutoNum type="arabicPeriod"/>
            </a:pPr>
            <a:r>
              <a:rPr lang="en-US" sz="1400" b="0" i="0" dirty="0">
                <a:solidFill>
                  <a:srgbClr val="374151"/>
                </a:solidFill>
                <a:effectLst/>
                <a:latin typeface="Times New Roman" panose="02020603050405020304" pitchFamily="18" charset="0"/>
                <a:cs typeface="Times New Roman" panose="02020603050405020304" pitchFamily="18" charset="0"/>
              </a:rPr>
              <a:t>Regular releases of working software increments.</a:t>
            </a:r>
          </a:p>
          <a:p>
            <a:pPr marL="742950" lvl="1" indent="-285750" algn="l">
              <a:buFont typeface="+mj-lt"/>
              <a:buAutoNum type="arabicPeriod"/>
            </a:pPr>
            <a:r>
              <a:rPr lang="en-US" sz="1400" b="0" i="0" dirty="0">
                <a:solidFill>
                  <a:srgbClr val="374151"/>
                </a:solidFill>
                <a:effectLst/>
                <a:latin typeface="Times New Roman" panose="02020603050405020304" pitchFamily="18" charset="0"/>
                <a:cs typeface="Times New Roman" panose="02020603050405020304" pitchFamily="18" charset="0"/>
              </a:rPr>
              <a:t>Coordination between Scrum Master, Product Owner, and customers.</a:t>
            </a:r>
          </a:p>
          <a:p>
            <a:pPr algn="l"/>
            <a:r>
              <a:rPr lang="en-US" sz="1600" b="1" i="0" dirty="0">
                <a:solidFill>
                  <a:srgbClr val="374151"/>
                </a:solidFill>
                <a:effectLst/>
                <a:latin typeface="Times New Roman" panose="02020603050405020304" pitchFamily="18" charset="0"/>
                <a:cs typeface="Times New Roman" panose="02020603050405020304" pitchFamily="18" charset="0"/>
              </a:rPr>
              <a:t>Maintenance:</a:t>
            </a:r>
          </a:p>
          <a:p>
            <a:pPr marL="742950" lvl="1" indent="-285750" algn="l">
              <a:buFont typeface="+mj-lt"/>
              <a:buAutoNum type="arabicPeriod"/>
            </a:pPr>
            <a:r>
              <a:rPr lang="en-US" sz="1400" b="0" i="0" dirty="0">
                <a:solidFill>
                  <a:srgbClr val="374151"/>
                </a:solidFill>
                <a:effectLst/>
                <a:latin typeface="Times New Roman" panose="02020603050405020304" pitchFamily="18" charset="0"/>
                <a:cs typeface="Times New Roman" panose="02020603050405020304" pitchFamily="18" charset="0"/>
              </a:rPr>
              <a:t>Product Owner as a liaison between the team and customers for long-term maintenance.</a:t>
            </a:r>
          </a:p>
          <a:p>
            <a:pPr marL="742950" lvl="1" indent="-285750" algn="l">
              <a:buFont typeface="+mj-lt"/>
              <a:buAutoNum type="arabicPeriod"/>
            </a:pPr>
            <a:r>
              <a:rPr lang="en-US" sz="1400" b="0" i="0" dirty="0">
                <a:solidFill>
                  <a:srgbClr val="374151"/>
                </a:solidFill>
                <a:effectLst/>
                <a:latin typeface="Times New Roman" panose="02020603050405020304" pitchFamily="18" charset="0"/>
                <a:cs typeface="Times New Roman" panose="02020603050405020304" pitchFamily="18" charset="0"/>
              </a:rPr>
              <a:t>Prioritization of bug fixes, new features, and enhancements based on customer needs.</a:t>
            </a:r>
          </a:p>
        </p:txBody>
      </p:sp>
    </p:spTree>
    <p:extLst>
      <p:ext uri="{BB962C8B-B14F-4D97-AF65-F5344CB8AC3E}">
        <p14:creationId xmlns:p14="http://schemas.microsoft.com/office/powerpoint/2010/main" val="2944765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3">
            <a:alphaModFix amt="35000"/>
            <a:extLst>
              <a:ext uri="{BEBA8EAE-BF5A-486C-A8C5-ECC9F3942E4B}">
                <a14:imgProps xmlns:a14="http://schemas.microsoft.com/office/drawing/2010/main">
                  <a14:imgLayer r:embed="rId4">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4392891" y="0"/>
            <a:ext cx="3186260" cy="980388"/>
          </a:xfrm>
        </p:spPr>
        <p:txBody>
          <a:bodyPr>
            <a:normAutofit/>
          </a:bodyPr>
          <a:lstStyle/>
          <a:p>
            <a:r>
              <a:rPr lang="en-US" sz="2000" dirty="0"/>
              <a:t>Why Not Waterfall?</a:t>
            </a: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876693" y="1569719"/>
            <a:ext cx="9836551" cy="4714967"/>
          </a:xfrm>
        </p:spPr>
        <p:txBody>
          <a:bodyPr/>
          <a:lstStyle/>
          <a:p>
            <a:r>
              <a:rPr lang="en-US" sz="1800" dirty="0"/>
              <a:t>Lack of flexibility and adaptability in Waterfall</a:t>
            </a:r>
          </a:p>
          <a:p>
            <a:r>
              <a:rPr lang="en-US" sz="1800" dirty="0"/>
              <a:t>Limited customer involvement throughout the development process</a:t>
            </a:r>
          </a:p>
          <a:p>
            <a:r>
              <a:rPr lang="en-US" sz="1800" dirty="0"/>
              <a:t>Reduced collaboration and communication compared to Agile</a:t>
            </a:r>
          </a:p>
          <a:p>
            <a:r>
              <a:rPr lang="en-US" sz="1800" dirty="0"/>
              <a:t>Longer time-to-market due to sequential nature</a:t>
            </a:r>
          </a:p>
          <a:p>
            <a:r>
              <a:rPr lang="en-US" sz="1800" dirty="0"/>
              <a:t>Higher risk of delivering inaccurate solutions</a:t>
            </a:r>
          </a:p>
          <a:p>
            <a:r>
              <a:rPr lang="en-US" sz="1800" dirty="0"/>
              <a:t>Negative impact on client satisfaction, business growth, cost, and return on investment</a:t>
            </a:r>
          </a:p>
        </p:txBody>
      </p:sp>
    </p:spTree>
    <p:extLst>
      <p:ext uri="{BB962C8B-B14F-4D97-AF65-F5344CB8AC3E}">
        <p14:creationId xmlns:p14="http://schemas.microsoft.com/office/powerpoint/2010/main" val="839779156"/>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3.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presentation</Template>
  <TotalTime>524</TotalTime>
  <Words>2794</Words>
  <Application>Microsoft Office PowerPoint</Application>
  <PresentationFormat>Widescreen</PresentationFormat>
  <Paragraphs>229</Paragraphs>
  <Slides>15</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Söhne</vt:lpstr>
      <vt:lpstr>Times New Roman</vt:lpstr>
      <vt:lpstr>Wingdings</vt:lpstr>
      <vt:lpstr>Office Theme</vt:lpstr>
      <vt:lpstr>CS250 Agile Presentation</vt:lpstr>
      <vt:lpstr>Agenda</vt:lpstr>
      <vt:lpstr>The Scrum Agile Team</vt:lpstr>
      <vt:lpstr>The Scrum Agile Team</vt:lpstr>
      <vt:lpstr>The Scrum Agile Team</vt:lpstr>
      <vt:lpstr>The Scrum Agile Team</vt:lpstr>
      <vt:lpstr>Executive Support Maximizes Agile Benefits</vt:lpstr>
      <vt:lpstr>Software Development Lifecyle</vt:lpstr>
      <vt:lpstr>Why Not Waterfall?</vt:lpstr>
      <vt:lpstr>Agile vs. WaterFall</vt:lpstr>
      <vt:lpstr>SUMMARY</vt:lpstr>
      <vt:lpstr>Action Items</vt:lpstr>
      <vt:lpstr>Questions?</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CS250 Agile Presentation</dc:title>
  <dc:creator>Tony Fillmore</dc:creator>
  <cp:lastModifiedBy>Tony Fillmore</cp:lastModifiedBy>
  <cp:revision>1</cp:revision>
  <dcterms:created xsi:type="dcterms:W3CDTF">2023-06-18T20:35:47Z</dcterms:created>
  <dcterms:modified xsi:type="dcterms:W3CDTF">2023-06-19T05:20:04Z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