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7" r:id="rId4"/>
  </p:sldMasterIdLst>
  <p:notesMasterIdLst>
    <p:notesMasterId r:id="rId25"/>
  </p:notesMasterIdLst>
  <p:handoutMasterIdLst>
    <p:handoutMasterId r:id="rId26"/>
  </p:handoutMasterIdLst>
  <p:sldIdLst>
    <p:sldId id="335" r:id="rId5"/>
    <p:sldId id="348" r:id="rId6"/>
    <p:sldId id="349" r:id="rId7"/>
    <p:sldId id="334" r:id="rId8"/>
    <p:sldId id="336" r:id="rId9"/>
    <p:sldId id="337" r:id="rId10"/>
    <p:sldId id="339" r:id="rId11"/>
    <p:sldId id="343" r:id="rId12"/>
    <p:sldId id="345" r:id="rId13"/>
    <p:sldId id="341" r:id="rId14"/>
    <p:sldId id="258" r:id="rId15"/>
    <p:sldId id="342" r:id="rId16"/>
    <p:sldId id="346" r:id="rId17"/>
    <p:sldId id="353" r:id="rId18"/>
    <p:sldId id="355" r:id="rId19"/>
    <p:sldId id="350" r:id="rId20"/>
    <p:sldId id="351" r:id="rId21"/>
    <p:sldId id="354" r:id="rId22"/>
    <p:sldId id="352" r:id="rId23"/>
    <p:sldId id="347" r:id="rId24"/>
  </p:sldIdLst>
  <p:sldSz cx="9144000" cy="6858000" type="screen4x3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00"/>
    <a:srgbClr val="A5A5A5"/>
    <a:srgbClr val="FF0000"/>
    <a:srgbClr val="53565A"/>
    <a:srgbClr val="1D4F91"/>
    <a:srgbClr val="005BBB"/>
    <a:srgbClr val="666666"/>
    <a:srgbClr val="828383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6" autoAdjust="0"/>
    <p:restoredTop sz="93520"/>
  </p:normalViewPr>
  <p:slideViewPr>
    <p:cSldViewPr snapToGrid="0" snapToObjects="1">
      <p:cViewPr varScale="1">
        <p:scale>
          <a:sx n="110" d="100"/>
          <a:sy n="110" d="100"/>
        </p:scale>
        <p:origin x="13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CA079-A0C0-5443-8094-BABB628C552B}" type="doc">
      <dgm:prSet loTypeId="urn:microsoft.com/office/officeart/2005/8/layout/venn1" loCatId="" qsTypeId="urn:microsoft.com/office/officeart/2005/8/quickstyle/simple1" qsCatId="simple" csTypeId="urn:microsoft.com/office/officeart/2005/8/colors/colorful5" csCatId="colorful" phldr="1"/>
      <dgm:spPr/>
    </dgm:pt>
    <dgm:pt modelId="{4C346921-35DF-B44F-902F-5804E5386350}">
      <dgm:prSet phldrT="[Text]"/>
      <dgm:spPr/>
      <dgm:t>
        <a:bodyPr/>
        <a:lstStyle/>
        <a:p>
          <a:r>
            <a:rPr lang="en-GB" dirty="0"/>
            <a:t>HTML</a:t>
          </a:r>
        </a:p>
      </dgm:t>
    </dgm:pt>
    <dgm:pt modelId="{1C5C138C-BD80-1644-BEB8-669CB9561E3B}" type="parTrans" cxnId="{13600C93-7C7E-FC4E-BBC6-2E86D3F3D8C4}">
      <dgm:prSet/>
      <dgm:spPr/>
      <dgm:t>
        <a:bodyPr/>
        <a:lstStyle/>
        <a:p>
          <a:endParaRPr lang="en-GB"/>
        </a:p>
      </dgm:t>
    </dgm:pt>
    <dgm:pt modelId="{A72F0F2B-332E-1F4F-BDA9-2637E14F867D}" type="sibTrans" cxnId="{13600C93-7C7E-FC4E-BBC6-2E86D3F3D8C4}">
      <dgm:prSet/>
      <dgm:spPr/>
      <dgm:t>
        <a:bodyPr/>
        <a:lstStyle/>
        <a:p>
          <a:endParaRPr lang="en-GB"/>
        </a:p>
      </dgm:t>
    </dgm:pt>
    <dgm:pt modelId="{F3F30BF7-7C87-614D-9F71-63E8A0C9D0A2}">
      <dgm:prSet phldrT="[Text]"/>
      <dgm:spPr/>
      <dgm:t>
        <a:bodyPr/>
        <a:lstStyle/>
        <a:p>
          <a:r>
            <a:rPr lang="en-GB" dirty="0"/>
            <a:t>CSS</a:t>
          </a:r>
        </a:p>
      </dgm:t>
    </dgm:pt>
    <dgm:pt modelId="{36E97DBD-AB98-494A-9E69-F47DAE0E7CCA}" type="parTrans" cxnId="{2BE1CBC2-16DC-1B45-AD61-A4ACCB6F8327}">
      <dgm:prSet/>
      <dgm:spPr/>
      <dgm:t>
        <a:bodyPr/>
        <a:lstStyle/>
        <a:p>
          <a:endParaRPr lang="en-GB"/>
        </a:p>
      </dgm:t>
    </dgm:pt>
    <dgm:pt modelId="{666DBB05-F388-A24C-BBB5-1C2071674411}" type="sibTrans" cxnId="{2BE1CBC2-16DC-1B45-AD61-A4ACCB6F8327}">
      <dgm:prSet/>
      <dgm:spPr/>
      <dgm:t>
        <a:bodyPr/>
        <a:lstStyle/>
        <a:p>
          <a:endParaRPr lang="en-GB"/>
        </a:p>
      </dgm:t>
    </dgm:pt>
    <dgm:pt modelId="{0C0A756B-1264-FE4B-AC33-B3730FBDBCA8}">
      <dgm:prSet/>
      <dgm:spPr/>
      <dgm:t>
        <a:bodyPr/>
        <a:lstStyle/>
        <a:p>
          <a:r>
            <a:rPr lang="en-GB" dirty="0"/>
            <a:t>Hypertext Markup Language</a:t>
          </a:r>
        </a:p>
      </dgm:t>
    </dgm:pt>
    <dgm:pt modelId="{DD734D6A-AA9D-8446-B172-DD25577EECBE}" type="parTrans" cxnId="{B6C5733B-F039-954D-AF4D-7C4BD9426F15}">
      <dgm:prSet/>
      <dgm:spPr/>
      <dgm:t>
        <a:bodyPr/>
        <a:lstStyle/>
        <a:p>
          <a:endParaRPr lang="en-GB"/>
        </a:p>
      </dgm:t>
    </dgm:pt>
    <dgm:pt modelId="{E7C07D41-433C-AE42-A831-87454F6B8757}" type="sibTrans" cxnId="{B6C5733B-F039-954D-AF4D-7C4BD9426F15}">
      <dgm:prSet/>
      <dgm:spPr/>
      <dgm:t>
        <a:bodyPr/>
        <a:lstStyle/>
        <a:p>
          <a:endParaRPr lang="en-GB"/>
        </a:p>
      </dgm:t>
    </dgm:pt>
    <dgm:pt modelId="{4B11ED3B-DC3F-B942-8116-04FB3C1F7EF0}">
      <dgm:prSet/>
      <dgm:spPr/>
      <dgm:t>
        <a:bodyPr/>
        <a:lstStyle/>
        <a:p>
          <a:r>
            <a:rPr lang="en-GB" dirty="0"/>
            <a:t>Webpage content </a:t>
          </a:r>
          <a:br>
            <a:rPr lang="en-GB" dirty="0"/>
          </a:br>
          <a:r>
            <a:rPr lang="en-GB" dirty="0"/>
            <a:t>&amp; Metadata</a:t>
          </a:r>
        </a:p>
      </dgm:t>
    </dgm:pt>
    <dgm:pt modelId="{FF16B862-7E11-7849-AE90-EF5BDBBDE2C2}" type="parTrans" cxnId="{677C6048-9D17-BD43-8BEC-AA5F50CEEBFF}">
      <dgm:prSet/>
      <dgm:spPr/>
      <dgm:t>
        <a:bodyPr/>
        <a:lstStyle/>
        <a:p>
          <a:endParaRPr lang="en-GB"/>
        </a:p>
      </dgm:t>
    </dgm:pt>
    <dgm:pt modelId="{6E9F2256-D4E7-1F49-9CBD-E4AD9592E171}" type="sibTrans" cxnId="{677C6048-9D17-BD43-8BEC-AA5F50CEEBFF}">
      <dgm:prSet/>
      <dgm:spPr/>
      <dgm:t>
        <a:bodyPr/>
        <a:lstStyle/>
        <a:p>
          <a:endParaRPr lang="en-GB"/>
        </a:p>
      </dgm:t>
    </dgm:pt>
    <dgm:pt modelId="{FFFD0B2F-26F6-264E-9FAC-6A48AE34645C}">
      <dgm:prSet/>
      <dgm:spPr/>
      <dgm:t>
        <a:bodyPr/>
        <a:lstStyle/>
        <a:p>
          <a:r>
            <a:rPr lang="en-GB" dirty="0" err="1"/>
            <a:t>Javascript</a:t>
          </a:r>
          <a:endParaRPr lang="en-GB" dirty="0"/>
        </a:p>
      </dgm:t>
    </dgm:pt>
    <dgm:pt modelId="{90CFBDDD-567A-4D41-97E6-A8F1DEA64370}" type="parTrans" cxnId="{4682AEC8-99DF-824F-8509-CE028C87257C}">
      <dgm:prSet/>
      <dgm:spPr/>
      <dgm:t>
        <a:bodyPr/>
        <a:lstStyle/>
        <a:p>
          <a:endParaRPr lang="en-GB"/>
        </a:p>
      </dgm:t>
    </dgm:pt>
    <dgm:pt modelId="{7F45B250-8EFD-154F-B9D8-10811B9B6A7B}" type="sibTrans" cxnId="{4682AEC8-99DF-824F-8509-CE028C87257C}">
      <dgm:prSet/>
      <dgm:spPr/>
      <dgm:t>
        <a:bodyPr/>
        <a:lstStyle/>
        <a:p>
          <a:endParaRPr lang="en-GB"/>
        </a:p>
      </dgm:t>
    </dgm:pt>
    <dgm:pt modelId="{013FD7CF-CE3E-0B41-92A4-428AE94D6876}">
      <dgm:prSet/>
      <dgm:spPr/>
      <dgm:t>
        <a:bodyPr/>
        <a:lstStyle/>
        <a:p>
          <a:r>
            <a:rPr lang="en-GB" dirty="0"/>
            <a:t>Interactivity</a:t>
          </a:r>
        </a:p>
      </dgm:t>
    </dgm:pt>
    <dgm:pt modelId="{97902098-DCD9-8F40-A071-6920A61C1C84}" type="parTrans" cxnId="{3CE9FB13-2CA6-FC4F-895E-2DBF67EEF53F}">
      <dgm:prSet/>
      <dgm:spPr/>
      <dgm:t>
        <a:bodyPr/>
        <a:lstStyle/>
        <a:p>
          <a:endParaRPr lang="en-GB"/>
        </a:p>
      </dgm:t>
    </dgm:pt>
    <dgm:pt modelId="{B26745D0-6BF6-CC4F-BC5A-4F4CF07D062E}" type="sibTrans" cxnId="{3CE9FB13-2CA6-FC4F-895E-2DBF67EEF53F}">
      <dgm:prSet/>
      <dgm:spPr/>
      <dgm:t>
        <a:bodyPr/>
        <a:lstStyle/>
        <a:p>
          <a:endParaRPr lang="en-GB"/>
        </a:p>
      </dgm:t>
    </dgm:pt>
    <dgm:pt modelId="{C5F448C4-A531-C64E-A7B6-5E2C7AED2786}">
      <dgm:prSet/>
      <dgm:spPr/>
      <dgm:t>
        <a:bodyPr/>
        <a:lstStyle/>
        <a:p>
          <a:r>
            <a:rPr lang="en-GB" dirty="0"/>
            <a:t>Programming-like</a:t>
          </a:r>
          <a:br>
            <a:rPr lang="en-GB" dirty="0"/>
          </a:br>
          <a:r>
            <a:rPr lang="en-GB" dirty="0"/>
            <a:t>functions</a:t>
          </a:r>
        </a:p>
      </dgm:t>
    </dgm:pt>
    <dgm:pt modelId="{11019B3D-268D-9D44-B797-E5C698834183}" type="parTrans" cxnId="{DD367A7F-04DD-494F-AE6F-E43DA454064A}">
      <dgm:prSet/>
      <dgm:spPr/>
      <dgm:t>
        <a:bodyPr/>
        <a:lstStyle/>
        <a:p>
          <a:endParaRPr lang="en-GB"/>
        </a:p>
      </dgm:t>
    </dgm:pt>
    <dgm:pt modelId="{835DD014-6818-FA4E-AEC4-3E797E958CB8}" type="sibTrans" cxnId="{DD367A7F-04DD-494F-AE6F-E43DA454064A}">
      <dgm:prSet/>
      <dgm:spPr/>
      <dgm:t>
        <a:bodyPr/>
        <a:lstStyle/>
        <a:p>
          <a:endParaRPr lang="en-GB"/>
        </a:p>
      </dgm:t>
    </dgm:pt>
    <dgm:pt modelId="{75CA9A0E-00B5-ED4A-8C79-023D02C0177B}">
      <dgm:prSet phldrT="[Text]"/>
      <dgm:spPr/>
      <dgm:t>
        <a:bodyPr/>
        <a:lstStyle/>
        <a:p>
          <a:r>
            <a:rPr lang="en-GB" dirty="0"/>
            <a:t>Cascading Style Sheets</a:t>
          </a:r>
        </a:p>
      </dgm:t>
    </dgm:pt>
    <dgm:pt modelId="{E1F0E312-641C-3D44-A43F-BA527A507787}" type="parTrans" cxnId="{CB6D29CA-5FA1-E344-ABD6-091C85DFDB9E}">
      <dgm:prSet/>
      <dgm:spPr/>
      <dgm:t>
        <a:bodyPr/>
        <a:lstStyle/>
        <a:p>
          <a:endParaRPr lang="en-GB"/>
        </a:p>
      </dgm:t>
    </dgm:pt>
    <dgm:pt modelId="{710A3892-F76C-C148-B47B-D4FDC55D8C96}" type="sibTrans" cxnId="{CB6D29CA-5FA1-E344-ABD6-091C85DFDB9E}">
      <dgm:prSet/>
      <dgm:spPr/>
      <dgm:t>
        <a:bodyPr/>
        <a:lstStyle/>
        <a:p>
          <a:endParaRPr lang="en-GB"/>
        </a:p>
      </dgm:t>
    </dgm:pt>
    <dgm:pt modelId="{16A18AA9-3508-8C4D-8BEA-2DD0BFD4857E}">
      <dgm:prSet phldrT="[Text]"/>
      <dgm:spPr/>
      <dgm:t>
        <a:bodyPr/>
        <a:lstStyle/>
        <a:p>
          <a:r>
            <a:rPr lang="en-GB" dirty="0"/>
            <a:t>Style and organization</a:t>
          </a:r>
        </a:p>
      </dgm:t>
    </dgm:pt>
    <dgm:pt modelId="{9F5BEE44-D138-FC4E-9BD4-DD3FF948816A}" type="parTrans" cxnId="{450AA9B2-5969-534D-8F77-6ADB241C0B94}">
      <dgm:prSet/>
      <dgm:spPr/>
      <dgm:t>
        <a:bodyPr/>
        <a:lstStyle/>
        <a:p>
          <a:endParaRPr lang="en-GB"/>
        </a:p>
      </dgm:t>
    </dgm:pt>
    <dgm:pt modelId="{63BD9047-E953-FD46-A9D3-5052C60BEF32}" type="sibTrans" cxnId="{450AA9B2-5969-534D-8F77-6ADB241C0B94}">
      <dgm:prSet/>
      <dgm:spPr/>
      <dgm:t>
        <a:bodyPr/>
        <a:lstStyle/>
        <a:p>
          <a:endParaRPr lang="en-GB"/>
        </a:p>
      </dgm:t>
    </dgm:pt>
    <dgm:pt modelId="{3D53579F-D8A7-8B4C-A993-848F37A35B2D}" type="pres">
      <dgm:prSet presAssocID="{5D1CA079-A0C0-5443-8094-BABB628C552B}" presName="compositeShape" presStyleCnt="0">
        <dgm:presLayoutVars>
          <dgm:chMax val="7"/>
          <dgm:dir/>
          <dgm:resizeHandles val="exact"/>
        </dgm:presLayoutVars>
      </dgm:prSet>
      <dgm:spPr/>
    </dgm:pt>
    <dgm:pt modelId="{1A777DBF-EAA5-F942-A486-C3FE2FFB5DEF}" type="pres">
      <dgm:prSet presAssocID="{4C346921-35DF-B44F-902F-5804E5386350}" presName="circ1" presStyleLbl="vennNode1" presStyleIdx="0" presStyleCnt="3"/>
      <dgm:spPr/>
    </dgm:pt>
    <dgm:pt modelId="{990369FA-76A7-184A-A4D2-C4151024AF06}" type="pres">
      <dgm:prSet presAssocID="{4C346921-35DF-B44F-902F-5804E538635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F528511-69CC-3D46-9F40-09E53CF16D5D}" type="pres">
      <dgm:prSet presAssocID="{FFFD0B2F-26F6-264E-9FAC-6A48AE34645C}" presName="circ2" presStyleLbl="vennNode1" presStyleIdx="1" presStyleCnt="3"/>
      <dgm:spPr/>
    </dgm:pt>
    <dgm:pt modelId="{76EEBF97-004A-CA4E-9DD5-FF2864EA2617}" type="pres">
      <dgm:prSet presAssocID="{FFFD0B2F-26F6-264E-9FAC-6A48AE34645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E0E9D20-66CF-5349-86BE-58CF1745017D}" type="pres">
      <dgm:prSet presAssocID="{F3F30BF7-7C87-614D-9F71-63E8A0C9D0A2}" presName="circ3" presStyleLbl="vennNode1" presStyleIdx="2" presStyleCnt="3"/>
      <dgm:spPr/>
    </dgm:pt>
    <dgm:pt modelId="{0853FABC-9EB6-2342-A6A3-D99F546A9C3D}" type="pres">
      <dgm:prSet presAssocID="{F3F30BF7-7C87-614D-9F71-63E8A0C9D0A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CE9FB13-2CA6-FC4F-895E-2DBF67EEF53F}" srcId="{FFFD0B2F-26F6-264E-9FAC-6A48AE34645C}" destId="{013FD7CF-CE3E-0B41-92A4-428AE94D6876}" srcOrd="0" destOrd="0" parTransId="{97902098-DCD9-8F40-A071-6920A61C1C84}" sibTransId="{B26745D0-6BF6-CC4F-BC5A-4F4CF07D062E}"/>
    <dgm:cxn modelId="{09CC8D18-FC7A-C540-A122-1A1505F76AAC}" type="presOf" srcId="{5D1CA079-A0C0-5443-8094-BABB628C552B}" destId="{3D53579F-D8A7-8B4C-A993-848F37A35B2D}" srcOrd="0" destOrd="0" presId="urn:microsoft.com/office/officeart/2005/8/layout/venn1"/>
    <dgm:cxn modelId="{B039CD30-BC47-FD49-B7E0-5FC606576142}" type="presOf" srcId="{75CA9A0E-00B5-ED4A-8C79-023D02C0177B}" destId="{0853FABC-9EB6-2342-A6A3-D99F546A9C3D}" srcOrd="1" destOrd="1" presId="urn:microsoft.com/office/officeart/2005/8/layout/venn1"/>
    <dgm:cxn modelId="{F5721834-01C3-EF42-877B-0B01D595A3BC}" type="presOf" srcId="{4C346921-35DF-B44F-902F-5804E5386350}" destId="{990369FA-76A7-184A-A4D2-C4151024AF06}" srcOrd="1" destOrd="0" presId="urn:microsoft.com/office/officeart/2005/8/layout/venn1"/>
    <dgm:cxn modelId="{D2BF553A-1784-0B49-9DED-F0836E04A9A5}" type="presOf" srcId="{4C346921-35DF-B44F-902F-5804E5386350}" destId="{1A777DBF-EAA5-F942-A486-C3FE2FFB5DEF}" srcOrd="0" destOrd="0" presId="urn:microsoft.com/office/officeart/2005/8/layout/venn1"/>
    <dgm:cxn modelId="{B6C5733B-F039-954D-AF4D-7C4BD9426F15}" srcId="{4C346921-35DF-B44F-902F-5804E5386350}" destId="{0C0A756B-1264-FE4B-AC33-B3730FBDBCA8}" srcOrd="0" destOrd="0" parTransId="{DD734D6A-AA9D-8446-B172-DD25577EECBE}" sibTransId="{E7C07D41-433C-AE42-A831-87454F6B8757}"/>
    <dgm:cxn modelId="{1D1CF440-1576-644D-8D3E-0DAD5B2BC1CA}" type="presOf" srcId="{4B11ED3B-DC3F-B942-8116-04FB3C1F7EF0}" destId="{1A777DBF-EAA5-F942-A486-C3FE2FFB5DEF}" srcOrd="0" destOrd="2" presId="urn:microsoft.com/office/officeart/2005/8/layout/venn1"/>
    <dgm:cxn modelId="{DE177543-D5CF-394B-86EE-2791D2D9D46E}" type="presOf" srcId="{C5F448C4-A531-C64E-A7B6-5E2C7AED2786}" destId="{EF528511-69CC-3D46-9F40-09E53CF16D5D}" srcOrd="0" destOrd="2" presId="urn:microsoft.com/office/officeart/2005/8/layout/venn1"/>
    <dgm:cxn modelId="{1F9BD445-7D29-E043-AA74-D98CB8C2EE4A}" type="presOf" srcId="{FFFD0B2F-26F6-264E-9FAC-6A48AE34645C}" destId="{EF528511-69CC-3D46-9F40-09E53CF16D5D}" srcOrd="0" destOrd="0" presId="urn:microsoft.com/office/officeart/2005/8/layout/venn1"/>
    <dgm:cxn modelId="{677C6048-9D17-BD43-8BEC-AA5F50CEEBFF}" srcId="{4C346921-35DF-B44F-902F-5804E5386350}" destId="{4B11ED3B-DC3F-B942-8116-04FB3C1F7EF0}" srcOrd="1" destOrd="0" parTransId="{FF16B862-7E11-7849-AE90-EF5BDBBDE2C2}" sibTransId="{6E9F2256-D4E7-1F49-9CBD-E4AD9592E171}"/>
    <dgm:cxn modelId="{2509D17A-A75D-9041-AE08-76F387134689}" type="presOf" srcId="{4B11ED3B-DC3F-B942-8116-04FB3C1F7EF0}" destId="{990369FA-76A7-184A-A4D2-C4151024AF06}" srcOrd="1" destOrd="2" presId="urn:microsoft.com/office/officeart/2005/8/layout/venn1"/>
    <dgm:cxn modelId="{DD367A7F-04DD-494F-AE6F-E43DA454064A}" srcId="{FFFD0B2F-26F6-264E-9FAC-6A48AE34645C}" destId="{C5F448C4-A531-C64E-A7B6-5E2C7AED2786}" srcOrd="1" destOrd="0" parTransId="{11019B3D-268D-9D44-B797-E5C698834183}" sibTransId="{835DD014-6818-FA4E-AEC4-3E797E958CB8}"/>
    <dgm:cxn modelId="{9950AE86-6C20-4149-B1D4-9F0890D2F0FC}" type="presOf" srcId="{C5F448C4-A531-C64E-A7B6-5E2C7AED2786}" destId="{76EEBF97-004A-CA4E-9DD5-FF2864EA2617}" srcOrd="1" destOrd="2" presId="urn:microsoft.com/office/officeart/2005/8/layout/venn1"/>
    <dgm:cxn modelId="{94BDAD8D-E3D0-7C40-8980-4D1E3C3AA5D6}" type="presOf" srcId="{013FD7CF-CE3E-0B41-92A4-428AE94D6876}" destId="{76EEBF97-004A-CA4E-9DD5-FF2864EA2617}" srcOrd="1" destOrd="1" presId="urn:microsoft.com/office/officeart/2005/8/layout/venn1"/>
    <dgm:cxn modelId="{13600C93-7C7E-FC4E-BBC6-2E86D3F3D8C4}" srcId="{5D1CA079-A0C0-5443-8094-BABB628C552B}" destId="{4C346921-35DF-B44F-902F-5804E5386350}" srcOrd="0" destOrd="0" parTransId="{1C5C138C-BD80-1644-BEB8-669CB9561E3B}" sibTransId="{A72F0F2B-332E-1F4F-BDA9-2637E14F867D}"/>
    <dgm:cxn modelId="{837F17A1-394B-3C4B-99EE-046F8AF2C7D0}" type="presOf" srcId="{F3F30BF7-7C87-614D-9F71-63E8A0C9D0A2}" destId="{0853FABC-9EB6-2342-A6A3-D99F546A9C3D}" srcOrd="1" destOrd="0" presId="urn:microsoft.com/office/officeart/2005/8/layout/venn1"/>
    <dgm:cxn modelId="{FCED4AA8-A014-DD40-9C99-BD06D3DEE592}" type="presOf" srcId="{0C0A756B-1264-FE4B-AC33-B3730FBDBCA8}" destId="{990369FA-76A7-184A-A4D2-C4151024AF06}" srcOrd="1" destOrd="1" presId="urn:microsoft.com/office/officeart/2005/8/layout/venn1"/>
    <dgm:cxn modelId="{450AA9B2-5969-534D-8F77-6ADB241C0B94}" srcId="{F3F30BF7-7C87-614D-9F71-63E8A0C9D0A2}" destId="{16A18AA9-3508-8C4D-8BEA-2DD0BFD4857E}" srcOrd="1" destOrd="0" parTransId="{9F5BEE44-D138-FC4E-9BD4-DD3FF948816A}" sibTransId="{63BD9047-E953-FD46-A9D3-5052C60BEF32}"/>
    <dgm:cxn modelId="{0583B8BA-7598-0A40-82F3-486C783975E7}" type="presOf" srcId="{16A18AA9-3508-8C4D-8BEA-2DD0BFD4857E}" destId="{DE0E9D20-66CF-5349-86BE-58CF1745017D}" srcOrd="0" destOrd="2" presId="urn:microsoft.com/office/officeart/2005/8/layout/venn1"/>
    <dgm:cxn modelId="{7A30DFBC-87C3-E045-A7B4-A0F30016B3CF}" type="presOf" srcId="{FFFD0B2F-26F6-264E-9FAC-6A48AE34645C}" destId="{76EEBF97-004A-CA4E-9DD5-FF2864EA2617}" srcOrd="1" destOrd="0" presId="urn:microsoft.com/office/officeart/2005/8/layout/venn1"/>
    <dgm:cxn modelId="{476303C0-1A01-9A4E-9D3C-395C927E9B15}" type="presOf" srcId="{F3F30BF7-7C87-614D-9F71-63E8A0C9D0A2}" destId="{DE0E9D20-66CF-5349-86BE-58CF1745017D}" srcOrd="0" destOrd="0" presId="urn:microsoft.com/office/officeart/2005/8/layout/venn1"/>
    <dgm:cxn modelId="{2BE1CBC2-16DC-1B45-AD61-A4ACCB6F8327}" srcId="{5D1CA079-A0C0-5443-8094-BABB628C552B}" destId="{F3F30BF7-7C87-614D-9F71-63E8A0C9D0A2}" srcOrd="2" destOrd="0" parTransId="{36E97DBD-AB98-494A-9E69-F47DAE0E7CCA}" sibTransId="{666DBB05-F388-A24C-BBB5-1C2071674411}"/>
    <dgm:cxn modelId="{4682AEC8-99DF-824F-8509-CE028C87257C}" srcId="{5D1CA079-A0C0-5443-8094-BABB628C552B}" destId="{FFFD0B2F-26F6-264E-9FAC-6A48AE34645C}" srcOrd="1" destOrd="0" parTransId="{90CFBDDD-567A-4D41-97E6-A8F1DEA64370}" sibTransId="{7F45B250-8EFD-154F-B9D8-10811B9B6A7B}"/>
    <dgm:cxn modelId="{CB6D29CA-5FA1-E344-ABD6-091C85DFDB9E}" srcId="{F3F30BF7-7C87-614D-9F71-63E8A0C9D0A2}" destId="{75CA9A0E-00B5-ED4A-8C79-023D02C0177B}" srcOrd="0" destOrd="0" parTransId="{E1F0E312-641C-3D44-A43F-BA527A507787}" sibTransId="{710A3892-F76C-C148-B47B-D4FDC55D8C96}"/>
    <dgm:cxn modelId="{52FDABF6-5A06-D44E-A2F7-36AD6AA4318F}" type="presOf" srcId="{0C0A756B-1264-FE4B-AC33-B3730FBDBCA8}" destId="{1A777DBF-EAA5-F942-A486-C3FE2FFB5DEF}" srcOrd="0" destOrd="1" presId="urn:microsoft.com/office/officeart/2005/8/layout/venn1"/>
    <dgm:cxn modelId="{940057F9-5776-9145-8C4E-C564F8826CAF}" type="presOf" srcId="{16A18AA9-3508-8C4D-8BEA-2DD0BFD4857E}" destId="{0853FABC-9EB6-2342-A6A3-D99F546A9C3D}" srcOrd="1" destOrd="2" presId="urn:microsoft.com/office/officeart/2005/8/layout/venn1"/>
    <dgm:cxn modelId="{C55115FD-86BF-C643-ABB3-E507D7F11780}" type="presOf" srcId="{013FD7CF-CE3E-0B41-92A4-428AE94D6876}" destId="{EF528511-69CC-3D46-9F40-09E53CF16D5D}" srcOrd="0" destOrd="1" presId="urn:microsoft.com/office/officeart/2005/8/layout/venn1"/>
    <dgm:cxn modelId="{154A55FE-2B34-124A-B794-C8CB38FF183B}" type="presOf" srcId="{75CA9A0E-00B5-ED4A-8C79-023D02C0177B}" destId="{DE0E9D20-66CF-5349-86BE-58CF1745017D}" srcOrd="0" destOrd="1" presId="urn:microsoft.com/office/officeart/2005/8/layout/venn1"/>
    <dgm:cxn modelId="{9FF3FEC9-B16E-6E4E-A294-8D2AB5E5F766}" type="presParOf" srcId="{3D53579F-D8A7-8B4C-A993-848F37A35B2D}" destId="{1A777DBF-EAA5-F942-A486-C3FE2FFB5DEF}" srcOrd="0" destOrd="0" presId="urn:microsoft.com/office/officeart/2005/8/layout/venn1"/>
    <dgm:cxn modelId="{03032D54-0B4D-304E-B18A-4CEFCC7163D6}" type="presParOf" srcId="{3D53579F-D8A7-8B4C-A993-848F37A35B2D}" destId="{990369FA-76A7-184A-A4D2-C4151024AF06}" srcOrd="1" destOrd="0" presId="urn:microsoft.com/office/officeart/2005/8/layout/venn1"/>
    <dgm:cxn modelId="{7F558901-282B-A547-A9E0-15A9D38E5966}" type="presParOf" srcId="{3D53579F-D8A7-8B4C-A993-848F37A35B2D}" destId="{EF528511-69CC-3D46-9F40-09E53CF16D5D}" srcOrd="2" destOrd="0" presId="urn:microsoft.com/office/officeart/2005/8/layout/venn1"/>
    <dgm:cxn modelId="{91A91BCD-6793-6D43-85B4-21D034CBFC68}" type="presParOf" srcId="{3D53579F-D8A7-8B4C-A993-848F37A35B2D}" destId="{76EEBF97-004A-CA4E-9DD5-FF2864EA2617}" srcOrd="3" destOrd="0" presId="urn:microsoft.com/office/officeart/2005/8/layout/venn1"/>
    <dgm:cxn modelId="{3CEE5867-AD85-1B4E-8C45-A4618C329AC2}" type="presParOf" srcId="{3D53579F-D8A7-8B4C-A993-848F37A35B2D}" destId="{DE0E9D20-66CF-5349-86BE-58CF1745017D}" srcOrd="4" destOrd="0" presId="urn:microsoft.com/office/officeart/2005/8/layout/venn1"/>
    <dgm:cxn modelId="{92606932-0F1D-C148-84AD-749273222CDF}" type="presParOf" srcId="{3D53579F-D8A7-8B4C-A993-848F37A35B2D}" destId="{0853FABC-9EB6-2342-A6A3-D99F546A9C3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77DBF-EAA5-F942-A486-C3FE2FFB5DEF}">
      <dsp:nvSpPr>
        <dsp:cNvPr id="0" name=""/>
        <dsp:cNvSpPr/>
      </dsp:nvSpPr>
      <dsp:spPr>
        <a:xfrm>
          <a:off x="2009434" y="55003"/>
          <a:ext cx="2640155" cy="264015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HTML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Hypertext Markup Language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Webpage content </a:t>
          </a:r>
          <a:br>
            <a:rPr lang="en-GB" sz="1400" kern="1200" dirty="0"/>
          </a:br>
          <a:r>
            <a:rPr lang="en-GB" sz="1400" kern="1200" dirty="0"/>
            <a:t>&amp; Metadata</a:t>
          </a:r>
        </a:p>
      </dsp:txBody>
      <dsp:txXfrm>
        <a:off x="2361455" y="517030"/>
        <a:ext cx="1936113" cy="1188069"/>
      </dsp:txXfrm>
    </dsp:sp>
    <dsp:sp modelId="{EF528511-69CC-3D46-9F40-09E53CF16D5D}">
      <dsp:nvSpPr>
        <dsp:cNvPr id="0" name=""/>
        <dsp:cNvSpPr/>
      </dsp:nvSpPr>
      <dsp:spPr>
        <a:xfrm>
          <a:off x="2962090" y="1705100"/>
          <a:ext cx="2640155" cy="2640155"/>
        </a:xfrm>
        <a:prstGeom prst="ellipse">
          <a:avLst/>
        </a:prstGeom>
        <a:solidFill>
          <a:schemeClr val="accent5">
            <a:alpha val="50000"/>
            <a:hueOff val="8624604"/>
            <a:satOff val="-17535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Javascript</a:t>
          </a:r>
          <a:endParaRPr lang="en-GB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Interactivity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Programming-like</a:t>
          </a:r>
          <a:br>
            <a:rPr lang="en-GB" sz="1400" kern="1200" dirty="0"/>
          </a:br>
          <a:r>
            <a:rPr lang="en-GB" sz="1400" kern="1200" dirty="0"/>
            <a:t>functions</a:t>
          </a:r>
        </a:p>
      </dsp:txBody>
      <dsp:txXfrm>
        <a:off x="3769538" y="2387140"/>
        <a:ext cx="1584093" cy="1452085"/>
      </dsp:txXfrm>
    </dsp:sp>
    <dsp:sp modelId="{DE0E9D20-66CF-5349-86BE-58CF1745017D}">
      <dsp:nvSpPr>
        <dsp:cNvPr id="0" name=""/>
        <dsp:cNvSpPr/>
      </dsp:nvSpPr>
      <dsp:spPr>
        <a:xfrm>
          <a:off x="1056778" y="1705100"/>
          <a:ext cx="2640155" cy="2640155"/>
        </a:xfrm>
        <a:prstGeom prst="ellipse">
          <a:avLst/>
        </a:prstGeom>
        <a:solidFill>
          <a:schemeClr val="accent5">
            <a:alpha val="50000"/>
            <a:hueOff val="17249209"/>
            <a:satOff val="-35071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Cascading Style Sheets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Style and organization</a:t>
          </a:r>
        </a:p>
      </dsp:txBody>
      <dsp:txXfrm>
        <a:off x="1305393" y="2387140"/>
        <a:ext cx="1584093" cy="1452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2/10/25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2/10/25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9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01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1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7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E9B71-D560-8A18-F0C2-2C7B6BB07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D36DA0-EB5D-2C60-4268-B66BA8166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47DD62-96AA-B3AF-6AAD-5986B43F0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94F6-2A62-3C27-292D-0FB104AFB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C2530-3207-434D-8DBA-C5ED8866B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B6311-6DC7-C246-8BE9-FF15F2097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23924" y="-1"/>
            <a:ext cx="5320075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3029533" cy="4258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3291108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CD81E1C-E7C0-5643-856D-74D7A6D1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3863701" y="692544"/>
            <a:ext cx="5290360" cy="5318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7"/>
            <a:ext cx="3029533" cy="4275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7"/>
            <a:ext cx="3292385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550263E-EA9E-6F4F-B2E4-BD35FF9F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49C74-E4F5-8D41-B244-08047CAAE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0A15519-F1A8-6947-A9DF-B0F701FC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9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98AA-91D1-DB52-B281-9ABAFC33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896A-1825-3D44-1770-8F9EC2A7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9195-3957-57FF-4EEB-F31F45B2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3903-DCDA-7747-AAED-5B61DC06115E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0C356-B8F5-C1CB-D5DC-4478EC30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20BC-4991-ECE4-0A44-F85F7206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E8C-6C4B-DA40-B1EC-F6A04FA7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9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B2476-02A5-5B47-B943-E201EA9FE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AE654-F18D-6245-8848-994732D3C2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4ADAF-A181-264F-84DF-653B02262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67E50-EC2C-2049-BACB-03C002CFE0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ADDDE2-C548-8E44-A41D-D09937D0272F}"/>
              </a:ext>
            </a:extLst>
          </p:cNvPr>
          <p:cNvSpPr/>
          <p:nvPr userDrawn="1"/>
        </p:nvSpPr>
        <p:spPr>
          <a:xfrm>
            <a:off x="1" y="3438846"/>
            <a:ext cx="9144000" cy="3425951"/>
          </a:xfrm>
          <a:prstGeom prst="rect">
            <a:avLst/>
          </a:prstGeom>
          <a:solidFill>
            <a:srgbClr val="1D4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7F930EF-C716-2345-8E9C-8700FA42A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2C2000-A5F7-6248-8664-29E8E7221D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B6AA4F-0200-D14D-92C9-2D415866AC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5EDBB07-1433-AE46-93BA-02179E2A6B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715F73-74DA-7740-A195-94D09A9A2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7EBF4-8F35-6244-A3B1-F577249F6E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6" y="1735998"/>
            <a:ext cx="6043003" cy="43092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D83F124-31E4-B24A-A2AE-EF8C4ADFB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916179" y="1751872"/>
            <a:ext cx="4541837" cy="4276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71317" y="1735998"/>
            <a:ext cx="3126394" cy="4293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1994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7886700" cy="4258402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600"/>
              </a:spcBef>
              <a:buClr>
                <a:srgbClr val="1D4F91"/>
              </a:buClr>
              <a:buFont typeface="Arial"/>
              <a:buChar char="•"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</a:p>
          <a:p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</a:p>
          <a:p>
            <a:r>
              <a:rPr lang="en-US" dirty="0"/>
              <a:t>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5519"/>
            <a:ext cx="7886700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B4CCC98-1928-6840-B7FC-BA09DF3C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1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1316" y="1735411"/>
            <a:ext cx="7886699" cy="4275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Clr>
                <a:srgbClr val="005BBB"/>
              </a:buClr>
              <a:buFontTx/>
              <a:buNone/>
              <a:defRPr sz="1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2450" indent="-209550">
              <a:lnSpc>
                <a:spcPct val="120000"/>
              </a:lnSpc>
              <a:buClr>
                <a:srgbClr val="005BBB"/>
              </a:buClr>
              <a:buFont typeface="Arial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marR="0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E5F231E-627F-D347-813F-24EE8B027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D9A12F-7DD7-0E4A-B2BC-79A20AD6969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313" y="10409"/>
            <a:ext cx="9144000" cy="68519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idx="1"/>
          </p:nvPr>
        </p:nvSpPr>
        <p:spPr>
          <a:xfrm>
            <a:off x="571316" y="1740185"/>
            <a:ext cx="7886700" cy="349129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Placeholder 12"/>
          <p:cNvSpPr>
            <a:spLocks noGrp="1"/>
          </p:cNvSpPr>
          <p:nvPr>
            <p:ph type="title"/>
          </p:nvPr>
        </p:nvSpPr>
        <p:spPr>
          <a:xfrm>
            <a:off x="571316" y="736810"/>
            <a:ext cx="7886700" cy="86843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33B6E-AD8D-7B45-8C8F-B1A2A8D7C16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74682" y="6435813"/>
            <a:ext cx="2244903" cy="3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1" r:id="rId2"/>
    <p:sldLayoutId id="2147483932" r:id="rId3"/>
    <p:sldLayoutId id="2147483930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33" r:id="rId1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1D4F9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marR="0" indent="0" algn="l" defTabSz="685800" rtl="0" eaLnBrk="1" fontAlgn="auto" latinLnBrk="0" hangingPunct="1">
        <a:lnSpc>
          <a:spcPct val="110000"/>
        </a:lnSpc>
        <a:spcBef>
          <a:spcPts val="75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None/>
        <a:tabLst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LucidaGrande" charset="0"/>
        <a:buChar char="-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4C80-E757-188E-AE2F-89942225D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09" y="1031555"/>
            <a:ext cx="7175069" cy="2387600"/>
          </a:xfrm>
        </p:spPr>
        <p:txBody>
          <a:bodyPr/>
          <a:lstStyle/>
          <a:p>
            <a:r>
              <a:rPr lang="en-US" dirty="0"/>
              <a:t>HTML &amp; CSS for the Data Scientist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AF52-859A-919F-2751-5D771846FA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110" y="3505737"/>
            <a:ext cx="7005734" cy="1258173"/>
          </a:xfrm>
        </p:spPr>
        <p:txBody>
          <a:bodyPr>
            <a:normAutofit/>
          </a:bodyPr>
          <a:lstStyle/>
          <a:p>
            <a:r>
              <a:rPr lang="en-US" sz="2000" dirty="0"/>
              <a:t>Derek Lamb, Columbia University Department of Biostatistics</a:t>
            </a:r>
          </a:p>
          <a:p>
            <a:r>
              <a:rPr lang="en-US" sz="2000" dirty="0"/>
              <a:t>February 10</a:t>
            </a:r>
            <a:r>
              <a:rPr lang="en-US" sz="2000" baseline="30000" dirty="0"/>
              <a:t>th</a:t>
            </a:r>
            <a:r>
              <a:rPr lang="en-US" sz="2000" dirty="0"/>
              <a:t>, 2025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24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0B1CA2-97EC-CDDF-E772-176C4538E1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Hexadecimal has 16 unique digits</a:t>
            </a:r>
          </a:p>
          <a:p>
            <a:pPr lvl="1"/>
            <a:r>
              <a:rPr lang="en-US" dirty="0"/>
              <a:t>Instead of [0:9], hex numbers go [0, 1, 2, 3, 4, 5, 6, 7, 8, 9, </a:t>
            </a:r>
            <a:r>
              <a:rPr lang="en-US" dirty="0">
                <a:solidFill>
                  <a:srgbClr val="FF0000"/>
                </a:solidFill>
              </a:rPr>
              <a:t>A, B, C, D, E, F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 two-digit hex number has 256 values: [00, …, 9A, …, FF]</a:t>
            </a:r>
          </a:p>
          <a:p>
            <a:r>
              <a:rPr lang="en-US" dirty="0"/>
              <a:t>A hexadecimal color is a six-digit* hex code, e.g. #</a:t>
            </a:r>
            <a:r>
              <a:rPr lang="en-US" dirty="0">
                <a:solidFill>
                  <a:srgbClr val="FF0000"/>
                </a:solidFill>
              </a:rPr>
              <a:t>DA</a:t>
            </a:r>
            <a:r>
              <a:rPr lang="en-US" dirty="0">
                <a:solidFill>
                  <a:srgbClr val="002300"/>
                </a:solidFill>
              </a:rPr>
              <a:t>23</a:t>
            </a:r>
            <a:r>
              <a:rPr lang="en-US" dirty="0">
                <a:solidFill>
                  <a:schemeClr val="accent1"/>
                </a:solidFill>
              </a:rPr>
              <a:t>74</a:t>
            </a:r>
          </a:p>
          <a:p>
            <a:pPr lvl="1"/>
            <a:r>
              <a:rPr lang="en-US" dirty="0"/>
              <a:t>The first two digits specify the red value (</a:t>
            </a:r>
            <a:r>
              <a:rPr lang="en-US" dirty="0">
                <a:solidFill>
                  <a:srgbClr val="DA0000"/>
                </a:solidFill>
              </a:rPr>
              <a:t>DA: 218/256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second two digits specify the green value (</a:t>
            </a:r>
            <a:r>
              <a:rPr lang="en-US" dirty="0">
                <a:solidFill>
                  <a:srgbClr val="002300"/>
                </a:solidFill>
              </a:rPr>
              <a:t>23: 35/256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third two digits specify the blue value (</a:t>
            </a:r>
            <a:r>
              <a:rPr lang="en-US" dirty="0">
                <a:solidFill>
                  <a:srgbClr val="000074"/>
                </a:solidFill>
              </a:rPr>
              <a:t>74: 128/256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Together, this makes a new color (</a:t>
            </a:r>
            <a:r>
              <a:rPr lang="en-US" dirty="0">
                <a:solidFill>
                  <a:srgbClr val="DA2374"/>
                </a:solidFill>
              </a:rPr>
              <a:t>#DA2374</a:t>
            </a:r>
            <a:r>
              <a:rPr lang="en-US" dirty="0"/>
              <a:t>)</a:t>
            </a:r>
          </a:p>
          <a:p>
            <a:r>
              <a:rPr lang="en-US" dirty="0"/>
              <a:t>There are 2</a:t>
            </a:r>
            <a:r>
              <a:rPr lang="en-US" baseline="30000" dirty="0"/>
              <a:t>24</a:t>
            </a:r>
            <a:r>
              <a:rPr lang="en-US" dirty="0"/>
              <a:t> hex colors (~16.8 million)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B7CB4F-A1F1-D216-DF13-54F8F83D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5CA2E-D304-C67D-86F1-3414B6D44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872F274C-AC87-DAFE-F0D9-B968DF6D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35" y="2820712"/>
            <a:ext cx="2133599" cy="330176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342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BF189-A192-E296-F905-33DB096520E2}"/>
              </a:ext>
            </a:extLst>
          </p:cNvPr>
          <p:cNvCxnSpPr>
            <a:cxnSpLocks/>
          </p:cNvCxnSpPr>
          <p:nvPr/>
        </p:nvCxnSpPr>
        <p:spPr>
          <a:xfrm>
            <a:off x="2663456" y="2615177"/>
            <a:ext cx="1706526" cy="0"/>
          </a:xfrm>
          <a:prstGeom prst="straightConnector1">
            <a:avLst/>
          </a:prstGeom>
          <a:ln w="28575">
            <a:solidFill>
              <a:srgbClr val="A5A5A5">
                <a:alpha val="50196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C75164-EE55-CF7E-F50F-69FC3711CBFB}"/>
              </a:ext>
            </a:extLst>
          </p:cNvPr>
          <p:cNvCxnSpPr>
            <a:cxnSpLocks/>
          </p:cNvCxnSpPr>
          <p:nvPr/>
        </p:nvCxnSpPr>
        <p:spPr>
          <a:xfrm>
            <a:off x="2663456" y="2615177"/>
            <a:ext cx="1706526" cy="571500"/>
          </a:xfrm>
          <a:prstGeom prst="straightConnector1">
            <a:avLst/>
          </a:prstGeom>
          <a:ln w="28575">
            <a:solidFill>
              <a:srgbClr val="A5A5A5">
                <a:alpha val="50196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950C8A-00FF-7840-F380-24B53F7EC752}"/>
              </a:ext>
            </a:extLst>
          </p:cNvPr>
          <p:cNvCxnSpPr>
            <a:cxnSpLocks/>
          </p:cNvCxnSpPr>
          <p:nvPr/>
        </p:nvCxnSpPr>
        <p:spPr>
          <a:xfrm>
            <a:off x="2663456" y="2615176"/>
            <a:ext cx="1706526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2164CF-D83E-DB38-3A8B-B946AC35E053}"/>
              </a:ext>
            </a:extLst>
          </p:cNvPr>
          <p:cNvCxnSpPr>
            <a:cxnSpLocks/>
          </p:cNvCxnSpPr>
          <p:nvPr/>
        </p:nvCxnSpPr>
        <p:spPr>
          <a:xfrm>
            <a:off x="2663456" y="2615176"/>
            <a:ext cx="170652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D1FDF-DF50-1DDD-4770-E051D0B8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colors should you know?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colors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#FF0000 – red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#00FF00 – green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#0000FF – blue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also:</a:t>
            </a:r>
          </a:p>
          <a:p>
            <a:pPr lvl="1"/>
            <a:r>
              <a:rPr lang="en-US" dirty="0"/>
              <a:t>#000000 – black </a:t>
            </a:r>
          </a:p>
          <a:p>
            <a:pPr lvl="1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#FFFFFF – white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DB06AE-81B8-2F04-6805-12C762CAE6A5}"/>
              </a:ext>
            </a:extLst>
          </p:cNvPr>
          <p:cNvCxnSpPr>
            <a:cxnSpLocks/>
          </p:cNvCxnSpPr>
          <p:nvPr/>
        </p:nvCxnSpPr>
        <p:spPr>
          <a:xfrm>
            <a:off x="2663456" y="3186677"/>
            <a:ext cx="1706526" cy="0"/>
          </a:xfrm>
          <a:prstGeom prst="straightConnector1">
            <a:avLst/>
          </a:prstGeom>
          <a:ln w="28575">
            <a:solidFill>
              <a:srgbClr val="A5A5A5">
                <a:alpha val="49804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CABD00-6A61-FFC7-A0A8-19F406A6D0E1}"/>
              </a:ext>
            </a:extLst>
          </p:cNvPr>
          <p:cNvCxnSpPr>
            <a:cxnSpLocks/>
          </p:cNvCxnSpPr>
          <p:nvPr/>
        </p:nvCxnSpPr>
        <p:spPr>
          <a:xfrm flipV="1">
            <a:off x="2663456" y="2883649"/>
            <a:ext cx="1706526" cy="303028"/>
          </a:xfrm>
          <a:prstGeom prst="straightConnector1">
            <a:avLst/>
          </a:prstGeom>
          <a:ln w="28575">
            <a:solidFill>
              <a:srgbClr val="A5A5A5">
                <a:alpha val="49804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B089B2-387A-6C76-293B-CCD785E9CFF2}"/>
              </a:ext>
            </a:extLst>
          </p:cNvPr>
          <p:cNvCxnSpPr/>
          <p:nvPr/>
        </p:nvCxnSpPr>
        <p:spPr>
          <a:xfrm>
            <a:off x="2775098" y="2883649"/>
            <a:ext cx="1594884" cy="0"/>
          </a:xfrm>
          <a:prstGeom prst="straightConnector1">
            <a:avLst/>
          </a:prstGeom>
          <a:ln w="28575">
            <a:solidFill>
              <a:srgbClr val="A5A5A5">
                <a:alpha val="49804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DEE072-2EBE-6CDB-BE28-17CB9DFE3B58}"/>
              </a:ext>
            </a:extLst>
          </p:cNvPr>
          <p:cNvCxnSpPr>
            <a:cxnSpLocks/>
          </p:cNvCxnSpPr>
          <p:nvPr/>
        </p:nvCxnSpPr>
        <p:spPr>
          <a:xfrm flipV="1">
            <a:off x="2775098" y="2615177"/>
            <a:ext cx="1594884" cy="268472"/>
          </a:xfrm>
          <a:prstGeom prst="straightConnector1">
            <a:avLst/>
          </a:prstGeom>
          <a:ln w="28575">
            <a:solidFill>
              <a:srgbClr val="A5A5A5">
                <a:alpha val="49804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F42538-80C7-E39A-0BE3-B96C70740912}"/>
              </a:ext>
            </a:extLst>
          </p:cNvPr>
          <p:cNvCxnSpPr>
            <a:cxnSpLocks/>
          </p:cNvCxnSpPr>
          <p:nvPr/>
        </p:nvCxnSpPr>
        <p:spPr>
          <a:xfrm>
            <a:off x="2663456" y="3186676"/>
            <a:ext cx="1706526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64B43A-6C56-0ADB-C0F2-503CDE399710}"/>
              </a:ext>
            </a:extLst>
          </p:cNvPr>
          <p:cNvCxnSpPr>
            <a:cxnSpLocks/>
          </p:cNvCxnSpPr>
          <p:nvPr/>
        </p:nvCxnSpPr>
        <p:spPr>
          <a:xfrm flipV="1">
            <a:off x="2663456" y="2883649"/>
            <a:ext cx="1706526" cy="30302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D0E5AD-A893-3EB7-B27F-6617095E4F41}"/>
              </a:ext>
            </a:extLst>
          </p:cNvPr>
          <p:cNvCxnSpPr/>
          <p:nvPr/>
        </p:nvCxnSpPr>
        <p:spPr>
          <a:xfrm>
            <a:off x="2775098" y="2883648"/>
            <a:ext cx="1594884" cy="0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26749E-C36D-986B-5024-5848F2495AE5}"/>
              </a:ext>
            </a:extLst>
          </p:cNvPr>
          <p:cNvCxnSpPr>
            <a:cxnSpLocks/>
          </p:cNvCxnSpPr>
          <p:nvPr/>
        </p:nvCxnSpPr>
        <p:spPr>
          <a:xfrm flipV="1">
            <a:off x="2775098" y="2615177"/>
            <a:ext cx="1594884" cy="268472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BC7256-704B-772D-88C3-14A68C12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Color 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004011-6423-8AAA-D6BA-AA767ED95632}"/>
              </a:ext>
            </a:extLst>
          </p:cNvPr>
          <p:cNvSpPr txBox="1">
            <a:spLocks/>
          </p:cNvSpPr>
          <p:nvPr/>
        </p:nvSpPr>
        <p:spPr>
          <a:xfrm>
            <a:off x="3965242" y="1797248"/>
            <a:ext cx="3815758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secondary colors: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#FFFF00 – yellow</a:t>
            </a:r>
          </a:p>
          <a:p>
            <a:pPr lvl="1"/>
            <a:r>
              <a:rPr lang="en-US" sz="16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#00FFFF – cyan</a:t>
            </a:r>
          </a:p>
          <a:p>
            <a:pPr lvl="1"/>
            <a:r>
              <a:rPr lang="en-US" sz="16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#FF00FF – magenta</a:t>
            </a:r>
          </a:p>
        </p:txBody>
      </p:sp>
    </p:spTree>
    <p:extLst>
      <p:ext uri="{BB962C8B-B14F-4D97-AF65-F5344CB8AC3E}">
        <p14:creationId xmlns:p14="http://schemas.microsoft.com/office/powerpoint/2010/main" val="226993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32366-1AAE-155C-9ED9-2A9D4FE426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selector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property: value;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property: value;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text-align: center;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color: #00FF00;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font-family: arial;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EDE6FD-381F-E0F6-B8AC-F36598BF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54007-5727-F468-0977-2E9F90C9D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35983-D0CF-B328-8A46-A50EED0FFCC6}"/>
              </a:ext>
            </a:extLst>
          </p:cNvPr>
          <p:cNvSpPr txBox="1"/>
          <p:nvPr/>
        </p:nvSpPr>
        <p:spPr>
          <a:xfrm>
            <a:off x="5770234" y="1629869"/>
            <a:ext cx="3241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The selector is the element(s) or subsets of elements that you want your style to apply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4F248-ED99-22B7-1ED6-C2FFC9CBB719}"/>
              </a:ext>
            </a:extLst>
          </p:cNvPr>
          <p:cNvSpPr txBox="1"/>
          <p:nvPr/>
        </p:nvSpPr>
        <p:spPr>
          <a:xfrm>
            <a:off x="5770234" y="2542721"/>
            <a:ext cx="32419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Every selector has multiple properties, that you assign certain values. Some properties require numeric, color, or specific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D7A39-401B-AE87-6465-9DA5F3E1747C}"/>
              </a:ext>
            </a:extLst>
          </p:cNvPr>
          <p:cNvSpPr/>
          <p:nvPr/>
        </p:nvSpPr>
        <p:spPr>
          <a:xfrm>
            <a:off x="562308" y="1798020"/>
            <a:ext cx="1009740" cy="256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2DFF50-E961-E233-737D-6982E740F231}"/>
              </a:ext>
            </a:extLst>
          </p:cNvPr>
          <p:cNvSpPr/>
          <p:nvPr/>
        </p:nvSpPr>
        <p:spPr>
          <a:xfrm>
            <a:off x="1156142" y="2135102"/>
            <a:ext cx="2073537" cy="256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5B9E6-E305-2475-027E-FD7382EAF9FD}"/>
              </a:ext>
            </a:extLst>
          </p:cNvPr>
          <p:cNvSpPr/>
          <p:nvPr/>
        </p:nvSpPr>
        <p:spPr>
          <a:xfrm>
            <a:off x="562308" y="3533814"/>
            <a:ext cx="152400" cy="256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A7AA6-41F7-1D74-AB2A-4BD3F78AFE1B}"/>
              </a:ext>
            </a:extLst>
          </p:cNvPr>
          <p:cNvSpPr/>
          <p:nvPr/>
        </p:nvSpPr>
        <p:spPr>
          <a:xfrm>
            <a:off x="1232718" y="3865199"/>
            <a:ext cx="2361820" cy="256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0" grpId="1" animBg="1"/>
      <p:bldP spid="11" grpId="0" animBg="1"/>
      <p:bldP spid="14" grpId="0" animBg="1"/>
      <p:bldP spid="14" grpId="1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34B5A-F26C-A28E-8B8F-2650F9F9F8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There are three ways of including CSS in a document.</a:t>
            </a:r>
          </a:p>
          <a:p>
            <a:r>
              <a:rPr lang="en-US" dirty="0"/>
              <a:t>At the tag level, using the </a:t>
            </a:r>
            <a:r>
              <a:rPr lang="en-US" dirty="0">
                <a:latin typeface="Andale Mono" panose="020B0509000000000004" pitchFamily="49" charset="0"/>
              </a:rPr>
              <a:t>style</a:t>
            </a:r>
            <a:r>
              <a:rPr lang="en-US" dirty="0"/>
              <a:t> attribute.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&lt;p style=“</a:t>
            </a:r>
            <a:r>
              <a:rPr lang="en-US" dirty="0" err="1">
                <a:latin typeface="Andale Mono" panose="020B0509000000000004" pitchFamily="49" charset="0"/>
              </a:rPr>
              <a:t>color:red</a:t>
            </a:r>
            <a:r>
              <a:rPr lang="en-US" dirty="0">
                <a:latin typeface="Andale Mono" panose="020B0509000000000004" pitchFamily="49" charset="0"/>
              </a:rPr>
              <a:t>;”&gt;</a:t>
            </a:r>
          </a:p>
          <a:p>
            <a:r>
              <a:rPr lang="en-US" dirty="0"/>
              <a:t>At the page level, using the </a:t>
            </a:r>
            <a:r>
              <a:rPr lang="en-US" dirty="0">
                <a:latin typeface="Andale Mono" panose="020B0509000000000004" pitchFamily="49" charset="0"/>
              </a:rPr>
              <a:t>&lt;style&gt; </a:t>
            </a:r>
            <a:r>
              <a:rPr lang="en-US" dirty="0"/>
              <a:t>tag.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&lt;style&gt;p{</a:t>
            </a:r>
            <a:r>
              <a:rPr lang="en-US" dirty="0" err="1">
                <a:latin typeface="Andale Mono" panose="020B0509000000000004" pitchFamily="49" charset="0"/>
              </a:rPr>
              <a:t>color:red</a:t>
            </a:r>
            <a:r>
              <a:rPr lang="en-US" dirty="0">
                <a:latin typeface="Andale Mono" panose="020B0509000000000004" pitchFamily="49" charset="0"/>
              </a:rPr>
              <a:t>;}&lt;/style&gt;</a:t>
            </a:r>
          </a:p>
          <a:p>
            <a:r>
              <a:rPr lang="en-US" dirty="0"/>
              <a:t>At the site level, using a .</a:t>
            </a:r>
            <a:r>
              <a:rPr lang="en-US" dirty="0" err="1"/>
              <a:t>css</a:t>
            </a:r>
            <a:r>
              <a:rPr lang="en-US" dirty="0"/>
              <a:t> document linked to the page.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&lt;link </a:t>
            </a:r>
            <a:r>
              <a:rPr lang="en-US" dirty="0" err="1">
                <a:latin typeface="Andale Mono" panose="020B0509000000000004" pitchFamily="49" charset="0"/>
              </a:rPr>
              <a:t>rel</a:t>
            </a:r>
            <a:r>
              <a:rPr lang="en-US" dirty="0">
                <a:latin typeface="Andale Mono" panose="020B0509000000000004" pitchFamily="49" charset="0"/>
              </a:rPr>
              <a:t>=“stylesheet” </a:t>
            </a:r>
            <a:r>
              <a:rPr lang="en-US" dirty="0" err="1">
                <a:latin typeface="Andale Mono" panose="020B0509000000000004" pitchFamily="49" charset="0"/>
              </a:rPr>
              <a:t>href</a:t>
            </a:r>
            <a:r>
              <a:rPr lang="en-US" dirty="0">
                <a:latin typeface="Andale Mono" panose="020B0509000000000004" pitchFamily="49" charset="0"/>
              </a:rPr>
              <a:t>=“</a:t>
            </a:r>
            <a:r>
              <a:rPr lang="en-US" dirty="0" err="1">
                <a:latin typeface="Andale Mono" panose="020B0509000000000004" pitchFamily="49" charset="0"/>
              </a:rPr>
              <a:t>mystyle.css</a:t>
            </a:r>
            <a:r>
              <a:rPr lang="en-US" dirty="0">
                <a:latin typeface="Andale Mono" panose="020B0509000000000004" pitchFamily="49" charset="0"/>
              </a:rPr>
              <a:t>”&gt;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79E22-0C54-1547-F1FC-46646C89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E3DB0-7313-188A-AD74-77FC15B7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6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E704B5-EE66-5999-1D46-FEC7D93743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316" y="1735997"/>
            <a:ext cx="7886700" cy="5382433"/>
          </a:xfrm>
        </p:spPr>
        <p:txBody>
          <a:bodyPr>
            <a:normAutofit/>
          </a:bodyPr>
          <a:lstStyle/>
          <a:p>
            <a:r>
              <a:rPr lang="en-US" dirty="0"/>
              <a:t>What if you want to only select some of a certain tag? Example: I want certain links to be red!</a:t>
            </a:r>
          </a:p>
          <a:p>
            <a:pPr lvl="1"/>
            <a:r>
              <a:rPr lang="en-US" dirty="0"/>
              <a:t>Give the links of interest the </a:t>
            </a:r>
            <a:r>
              <a:rPr lang="en-US" dirty="0">
                <a:latin typeface="Andale Mono" panose="020B0509000000000004" pitchFamily="49" charset="0"/>
              </a:rPr>
              <a:t>class</a:t>
            </a:r>
            <a:r>
              <a:rPr lang="en-US" dirty="0"/>
              <a:t> attribute: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&lt;a class=“</a:t>
            </a:r>
            <a:r>
              <a:rPr lang="en-US" dirty="0" err="1">
                <a:latin typeface="Andale Mono" panose="020B0509000000000004" pitchFamily="49" charset="0"/>
              </a:rPr>
              <a:t>redlink</a:t>
            </a:r>
            <a:r>
              <a:rPr lang="en-US" dirty="0">
                <a:latin typeface="Andale Mono" panose="020B0509000000000004" pitchFamily="49" charset="0"/>
              </a:rPr>
              <a:t>” </a:t>
            </a:r>
            <a:r>
              <a:rPr lang="en-US" dirty="0" err="1">
                <a:latin typeface="Andale Mono" panose="020B0509000000000004" pitchFamily="49" charset="0"/>
              </a:rPr>
              <a:t>href</a:t>
            </a:r>
            <a:r>
              <a:rPr lang="en-US" dirty="0">
                <a:latin typeface="Andale Mono" panose="020B0509000000000004" pitchFamily="49" charset="0"/>
              </a:rPr>
              <a:t>=“https://</a:t>
            </a:r>
            <a:r>
              <a:rPr lang="en-US" dirty="0" err="1">
                <a:latin typeface="Andale Mono" panose="020B0509000000000004" pitchFamily="49" charset="0"/>
              </a:rPr>
              <a:t>www.columbia.edu</a:t>
            </a:r>
            <a:r>
              <a:rPr lang="en-US" dirty="0">
                <a:latin typeface="Andale Mono" panose="020B0509000000000004" pitchFamily="49" charset="0"/>
              </a:rPr>
              <a:t>”&gt;</a:t>
            </a:r>
            <a:endParaRPr lang="en-US" dirty="0"/>
          </a:p>
          <a:p>
            <a:pPr lvl="1"/>
            <a:r>
              <a:rPr lang="en-US" dirty="0"/>
              <a:t>Then use a period after the element in the CSS to denote the class: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</a:t>
            </a:r>
            <a:r>
              <a:rPr lang="en-US" dirty="0" err="1">
                <a:latin typeface="Andale Mono" panose="020B0509000000000004" pitchFamily="49" charset="0"/>
              </a:rPr>
              <a:t>a.redlink</a:t>
            </a:r>
            <a:r>
              <a:rPr lang="en-US" dirty="0">
                <a:latin typeface="Andale Mono" panose="020B05090000000000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	color: #DB2374;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}</a:t>
            </a:r>
            <a:endParaRPr lang="en-US" dirty="0"/>
          </a:p>
          <a:p>
            <a:pPr lvl="1"/>
            <a:r>
              <a:rPr lang="en-US" dirty="0"/>
              <a:t>You could also apply the CSS to all elements with a given class, regardless of type: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.fancy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	font-family: Lato;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	font-style: italic;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}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32D60-2DB5-591D-2B02-5A5E3166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Selectors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32783-E858-AC15-FC23-22B63EE90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827C0A-EB88-8495-BBAE-F945E4808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Alternatively, if I only want to style links within a </a:t>
            </a:r>
            <a:r>
              <a:rPr lang="en-US" dirty="0">
                <a:latin typeface="Andale Mono" panose="020B0509000000000004" pitchFamily="49" charset="0"/>
              </a:rPr>
              <a:t>&lt;p&gt; </a:t>
            </a:r>
            <a:r>
              <a:rPr lang="en-US" dirty="0"/>
              <a:t>element, I add p to the selector: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p a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	color: #DB2374;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}</a:t>
            </a:r>
            <a:endParaRPr lang="en-US" dirty="0"/>
          </a:p>
          <a:p>
            <a:r>
              <a:rPr lang="en-US" dirty="0"/>
              <a:t>You can select multiple elements using a comma: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p, h3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	font-family: monospace;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	color: #DB2374;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}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DC96F8-BE0F-174E-6831-DCF7C1B4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Selectors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5F74A-2653-2404-6DB0-A6D973D6B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8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CD6638-4A6B-2971-EE88-D805054161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316" y="1735998"/>
            <a:ext cx="8013884" cy="4258402"/>
          </a:xfrm>
        </p:spPr>
        <p:txBody>
          <a:bodyPr/>
          <a:lstStyle/>
          <a:p>
            <a:r>
              <a:rPr lang="en-US" dirty="0"/>
              <a:t>What’s the same?</a:t>
            </a:r>
          </a:p>
          <a:p>
            <a:pPr lvl="1"/>
            <a:r>
              <a:rPr lang="en-US" dirty="0"/>
              <a:t>All of the components that we have discussed are still there! Content still needs to be in HTML elements, such as </a:t>
            </a:r>
            <a:r>
              <a:rPr lang="en-US" dirty="0">
                <a:latin typeface="Andale Mono" panose="020B0509000000000004" pitchFamily="49" charset="0"/>
              </a:rPr>
              <a:t>&lt;p&gt;</a:t>
            </a:r>
            <a:r>
              <a:rPr lang="en-US" dirty="0"/>
              <a:t>, </a:t>
            </a:r>
            <a:r>
              <a:rPr lang="en-US" dirty="0">
                <a:latin typeface="Andale Mono" panose="020B0509000000000004" pitchFamily="49" charset="0"/>
              </a:rPr>
              <a:t>&lt;a&gt;</a:t>
            </a:r>
            <a:r>
              <a:rPr lang="en-US" dirty="0"/>
              <a:t>, or </a:t>
            </a: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img</a:t>
            </a:r>
            <a:r>
              <a:rPr lang="en-US" dirty="0">
                <a:latin typeface="Andale Mono" panose="020B0509000000000004" pitchFamily="49" charset="0"/>
              </a:rPr>
              <a:t>&gt; </a:t>
            </a:r>
            <a:r>
              <a:rPr lang="en-US" dirty="0"/>
              <a:t>tags</a:t>
            </a:r>
          </a:p>
          <a:p>
            <a:r>
              <a:rPr lang="en-US" dirty="0"/>
              <a:t>So, what’s different?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&lt;div&gt; </a:t>
            </a:r>
            <a:r>
              <a:rPr lang="en-US" dirty="0"/>
              <a:t>tags. It’s </a:t>
            </a:r>
            <a:r>
              <a:rPr lang="en-US" dirty="0">
                <a:latin typeface="Andale Mono" panose="020B0509000000000004" pitchFamily="49" charset="0"/>
              </a:rPr>
              <a:t>&lt;div&gt; </a:t>
            </a:r>
            <a:r>
              <a:rPr lang="en-US" dirty="0"/>
              <a:t>tags all the way down.</a:t>
            </a:r>
          </a:p>
          <a:p>
            <a:pPr lvl="1"/>
            <a:r>
              <a:rPr lang="en-US" dirty="0"/>
              <a:t>(and sometimes </a:t>
            </a:r>
            <a:r>
              <a:rPr lang="en-US" dirty="0">
                <a:latin typeface="Andale Mono" panose="020B0509000000000004" pitchFamily="49" charset="0"/>
              </a:rPr>
              <a:t>&lt;span&gt; </a:t>
            </a:r>
            <a:r>
              <a:rPr lang="en-US" dirty="0"/>
              <a:t>tags too)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9F8CF-405E-C221-FCD4-7180ED22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Web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F0F0C-1058-3C00-6D65-6D752159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8DBB9C3B-BE2A-5D03-108E-53E066E73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60"/>
          <a:stretch/>
        </p:blipFill>
        <p:spPr>
          <a:xfrm>
            <a:off x="2035998" y="3665500"/>
            <a:ext cx="5072004" cy="2520481"/>
          </a:xfrm>
          <a:prstGeom prst="rect">
            <a:avLst/>
          </a:prstGeom>
          <a:ln w="28575">
            <a:solidFill>
              <a:srgbClr val="002300"/>
            </a:solidFill>
          </a:ln>
        </p:spPr>
      </p:pic>
    </p:spTree>
    <p:extLst>
      <p:ext uri="{BB962C8B-B14F-4D97-AF65-F5344CB8AC3E}">
        <p14:creationId xmlns:p14="http://schemas.microsoft.com/office/powerpoint/2010/main" val="15232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61A2F4-9C12-ABEA-DDE4-FB293EC8E5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While every tag discussed so far has a clear function, with </a:t>
            </a:r>
            <a:r>
              <a:rPr lang="en-US" dirty="0">
                <a:latin typeface="Andale Mono" panose="020B0509000000000004" pitchFamily="49" charset="0"/>
              </a:rPr>
              <a:t>&lt;div&gt; </a:t>
            </a:r>
            <a:r>
              <a:rPr lang="en-US" dirty="0"/>
              <a:t>tags it’s a bit more complex.</a:t>
            </a:r>
          </a:p>
          <a:p>
            <a:r>
              <a:rPr lang="en-US" dirty="0"/>
              <a:t>A </a:t>
            </a:r>
            <a:r>
              <a:rPr lang="en-US" dirty="0">
                <a:latin typeface="Andale Mono" panose="020B0509000000000004" pitchFamily="49" charset="0"/>
              </a:rPr>
              <a:t>&lt;div&gt; </a:t>
            </a:r>
            <a:r>
              <a:rPr lang="en-US" dirty="0"/>
              <a:t>tag does nothing on its own, it serves as a bucket that you can style however you want.</a:t>
            </a:r>
          </a:p>
          <a:p>
            <a:r>
              <a:rPr lang="en-US" dirty="0"/>
              <a:t>Example: A text block with a special background</a:t>
            </a:r>
          </a:p>
          <a:p>
            <a:pPr marL="3429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&lt;div class=“block-</a:t>
            </a:r>
            <a:r>
              <a:rPr lang="en-US" dirty="0" err="1">
                <a:latin typeface="Andale Mono" panose="020B0509000000000004" pitchFamily="49" charset="0"/>
              </a:rPr>
              <a:t>bgd</a:t>
            </a:r>
            <a:r>
              <a:rPr lang="en-US" dirty="0">
                <a:latin typeface="Andale Mono" panose="020B0509000000000004" pitchFamily="49" charset="0"/>
              </a:rPr>
              <a:t>”&gt; </a:t>
            </a:r>
          </a:p>
          <a:p>
            <a:pPr marL="342900" lvl="1" indent="0">
              <a:buNone/>
            </a:pPr>
            <a:r>
              <a:rPr lang="en-US">
                <a:latin typeface="Andale Mono" panose="020B0509000000000004" pitchFamily="49" charset="0"/>
              </a:rPr>
              <a:t>	&lt;h3</a:t>
            </a:r>
            <a:r>
              <a:rPr lang="en-US" dirty="0">
                <a:latin typeface="Andale Mono" panose="020B0509000000000004" pitchFamily="49" charset="0"/>
              </a:rPr>
              <a:t>&gt;Block Header&lt;/h3&gt;</a:t>
            </a:r>
          </a:p>
          <a:p>
            <a:pPr marL="3429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	&lt;p&gt;Block content&lt;/p&gt;</a:t>
            </a:r>
          </a:p>
          <a:p>
            <a:pPr marL="342900" lvl="1" indent="0">
              <a:buNone/>
            </a:pPr>
            <a:r>
              <a:rPr lang="en-US" sz="1600" dirty="0">
                <a:latin typeface="Andale Mono" panose="020B0509000000000004" pitchFamily="49" charset="0"/>
                <a:cs typeface="Arial" panose="020B0604020202020204" pitchFamily="34" charset="0"/>
              </a:rPr>
              <a:t>&lt;/div&gt;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ndale Mono" panose="020B0509000000000004" pitchFamily="49" charset="0"/>
            </a:endParaRPr>
          </a:p>
          <a:p>
            <a:pPr lvl="4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0CEE65-C48F-98DF-A5DC-1C585584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Web Design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FED1F-2907-836A-BC7C-7EA9C1EA5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4CA28-5FA0-4F16-3BDD-4D3595B03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927921-38E5-9654-A76D-2D29B429B4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While every tag discussed so far has a clear function, with </a:t>
            </a:r>
            <a:r>
              <a:rPr lang="en-US" dirty="0">
                <a:latin typeface="Andale Mono" panose="020B0509000000000004" pitchFamily="49" charset="0"/>
              </a:rPr>
              <a:t>&lt;div&gt; </a:t>
            </a:r>
            <a:r>
              <a:rPr lang="en-US" dirty="0"/>
              <a:t>tags it’s a bit more complex.</a:t>
            </a:r>
          </a:p>
          <a:p>
            <a:r>
              <a:rPr lang="en-US" dirty="0"/>
              <a:t>A </a:t>
            </a:r>
            <a:r>
              <a:rPr lang="en-US" dirty="0">
                <a:latin typeface="Andale Mono" panose="020B0509000000000004" pitchFamily="49" charset="0"/>
              </a:rPr>
              <a:t>&lt;div&gt; </a:t>
            </a:r>
            <a:r>
              <a:rPr lang="en-US" dirty="0"/>
              <a:t>tag does nothing on its own, it serves as a bucket that you can style however you want.</a:t>
            </a:r>
          </a:p>
          <a:p>
            <a:r>
              <a:rPr lang="en-US" dirty="0"/>
              <a:t>Example: A website navbar</a:t>
            </a:r>
          </a:p>
          <a:p>
            <a:pPr marL="3429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&lt;div class=“1”&gt; </a:t>
            </a:r>
            <a:r>
              <a:rPr lang="en-US" dirty="0"/>
              <a:t>First division: background color</a:t>
            </a:r>
          </a:p>
          <a:p>
            <a:pPr marL="6858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&lt;div class=“2”&gt; </a:t>
            </a:r>
            <a:r>
              <a:rPr lang="en-US" dirty="0"/>
              <a:t>Second division: font and text formatting</a:t>
            </a:r>
          </a:p>
          <a:p>
            <a:pPr marL="1028700" lvl="3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&lt;div class=“3”&gt; </a:t>
            </a:r>
            <a:r>
              <a:rPr lang="en-US" sz="1600" dirty="0"/>
              <a:t>Third division: padding </a:t>
            </a:r>
          </a:p>
          <a:p>
            <a:pPr marL="1371600" lvl="4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&lt;div class=“4”&gt; </a:t>
            </a:r>
            <a:r>
              <a:rPr lang="en-US" sz="1600" dirty="0"/>
              <a:t>First division: list alignment</a:t>
            </a:r>
          </a:p>
          <a:p>
            <a:pPr marL="1714500" lvl="5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&lt;</a:t>
            </a:r>
            <a:r>
              <a:rPr lang="en-US" sz="1600" dirty="0" err="1">
                <a:latin typeface="Andale Mono" panose="020B0509000000000004" pitchFamily="49" charset="0"/>
              </a:rPr>
              <a:t>ul</a:t>
            </a:r>
            <a:r>
              <a:rPr lang="en-US" sz="1600" dirty="0">
                <a:latin typeface="Andale Mono" panose="020B0509000000000004" pitchFamily="49" charset="0"/>
              </a:rPr>
              <a:t>&gt;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Content (list)</a:t>
            </a:r>
          </a:p>
          <a:p>
            <a:pPr marL="1714500" lvl="5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You might think about this as the difference between one function that does five things, and five functions that do one thing each.</a:t>
            </a:r>
          </a:p>
          <a:p>
            <a:pPr lvl="4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66FCF-0AA5-B3EE-7625-A0B4D28F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Web Design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5CD0C-01B2-E450-F581-2E053D3ED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9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2CBE0E-5862-FE0C-8E89-81FE126120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At its core, every webpage is an HTML document, and all of the content in webpages is contained within HTML elements</a:t>
            </a:r>
          </a:p>
          <a:p>
            <a:r>
              <a:rPr lang="en-US" dirty="0"/>
              <a:t>Current web design (HTML 5) makes heavy use of CSS in combination with </a:t>
            </a:r>
            <a:r>
              <a:rPr lang="en-US" dirty="0">
                <a:latin typeface="Andale Mono" panose="020B0509000000000004" pitchFamily="49" charset="0"/>
              </a:rPr>
              <a:t>&lt;div&gt; </a:t>
            </a:r>
            <a:r>
              <a:rPr lang="en-US" dirty="0"/>
              <a:t>tags to create the feel of the modern website</a:t>
            </a:r>
          </a:p>
          <a:p>
            <a:r>
              <a:rPr lang="en-US" dirty="0"/>
              <a:t>Raw HTML and CSS can often be used to supplement websites made through other platforms such as R Markdown, </a:t>
            </a:r>
            <a:r>
              <a:rPr lang="en-US" dirty="0" err="1"/>
              <a:t>Wix</a:t>
            </a:r>
            <a:r>
              <a:rPr lang="en-US" dirty="0"/>
              <a:t>, or Blogger</a:t>
            </a:r>
          </a:p>
          <a:p>
            <a:r>
              <a:rPr lang="en-US" dirty="0"/>
              <a:t>A little knowledge of HTML goes a long way in understanding the organization and information stored within webpages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31BB5B-6895-6C6D-DAA1-4B19036A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BC67F-34CA-BDC7-B1A7-35BB0C600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8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3666A-F003-9917-98AD-C04EC43A90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Brief overview of HTML syntax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Live coding a webpage, building upon HTML and introducing CSS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Introduce connections to more complicated websites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HTML and CSS in R Markdown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0FD76D-02F7-9D9D-A0A8-4B6F2E76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 will cover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0545F-9715-205A-7008-51ED48E1B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2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0F52A7-5A30-041C-301B-43FEFDB6C4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316" y="1735998"/>
            <a:ext cx="8356784" cy="4258402"/>
          </a:xfrm>
        </p:spPr>
        <p:txBody>
          <a:bodyPr/>
          <a:lstStyle/>
          <a:p>
            <a:r>
              <a:rPr lang="en-US" b="1" dirty="0"/>
              <a:t>Tables </a:t>
            </a:r>
            <a:r>
              <a:rPr lang="en-US" dirty="0"/>
              <a:t>are an element defined with </a:t>
            </a:r>
            <a:r>
              <a:rPr lang="en-US" dirty="0">
                <a:latin typeface="Andale Mono" panose="020B0509000000000004" pitchFamily="49" charset="0"/>
              </a:rPr>
              <a:t>&lt;table&gt;…&lt;/table&gt;</a:t>
            </a:r>
          </a:p>
          <a:p>
            <a:pPr lvl="1"/>
            <a:r>
              <a:rPr lang="en-US" dirty="0"/>
              <a:t>Tables have three elements, the header, body, and footer</a:t>
            </a:r>
          </a:p>
          <a:p>
            <a:pPr lvl="2"/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thead</a:t>
            </a:r>
            <a:r>
              <a:rPr lang="en-US" dirty="0">
                <a:latin typeface="Andale Mono" panose="020B0509000000000004" pitchFamily="49" charset="0"/>
              </a:rPr>
              <a:t>&gt;…&lt;/</a:t>
            </a:r>
            <a:r>
              <a:rPr lang="en-US" dirty="0" err="1">
                <a:latin typeface="Andale Mono" panose="020B0509000000000004" pitchFamily="49" charset="0"/>
              </a:rPr>
              <a:t>thead</a:t>
            </a:r>
            <a:r>
              <a:rPr lang="en-US" dirty="0">
                <a:latin typeface="Andale Mono" panose="020B0509000000000004" pitchFamily="49" charset="0"/>
              </a:rPr>
              <a:t>&gt;, &lt;</a:t>
            </a:r>
            <a:r>
              <a:rPr lang="en-US" dirty="0" err="1">
                <a:latin typeface="Andale Mono" panose="020B0509000000000004" pitchFamily="49" charset="0"/>
              </a:rPr>
              <a:t>tbody</a:t>
            </a:r>
            <a:r>
              <a:rPr lang="en-US" dirty="0">
                <a:latin typeface="Andale Mono" panose="020B0509000000000004" pitchFamily="49" charset="0"/>
              </a:rPr>
              <a:t>&gt;…&lt;/</a:t>
            </a:r>
            <a:r>
              <a:rPr lang="en-US" dirty="0" err="1">
                <a:latin typeface="Andale Mono" panose="020B0509000000000004" pitchFamily="49" charset="0"/>
              </a:rPr>
              <a:t>tbody</a:t>
            </a:r>
            <a:r>
              <a:rPr lang="en-US" dirty="0">
                <a:latin typeface="Andale Mono" panose="020B0509000000000004" pitchFamily="49" charset="0"/>
              </a:rPr>
              <a:t>&gt;, &lt;</a:t>
            </a:r>
            <a:r>
              <a:rPr lang="en-US" dirty="0" err="1">
                <a:latin typeface="Andale Mono" panose="020B0509000000000004" pitchFamily="49" charset="0"/>
              </a:rPr>
              <a:t>tfoot</a:t>
            </a:r>
            <a:r>
              <a:rPr lang="en-US" dirty="0">
                <a:latin typeface="Andale Mono" panose="020B0509000000000004" pitchFamily="49" charset="0"/>
              </a:rPr>
              <a:t>&gt;…&lt;/</a:t>
            </a:r>
            <a:r>
              <a:rPr lang="en-US" dirty="0" err="1">
                <a:latin typeface="Andale Mono" panose="020B0509000000000004" pitchFamily="49" charset="0"/>
              </a:rPr>
              <a:t>tfoot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pPr lvl="1"/>
            <a:r>
              <a:rPr lang="en-US" dirty="0"/>
              <a:t>Each row is its own element defined with </a:t>
            </a:r>
            <a:r>
              <a:rPr lang="en-US" dirty="0">
                <a:latin typeface="Andale Mono" panose="020B0509000000000004" pitchFamily="49" charset="0"/>
              </a:rPr>
              <a:t>&lt;tr&gt;…&lt;/tr&gt;</a:t>
            </a:r>
          </a:p>
          <a:p>
            <a:pPr lvl="2"/>
            <a:r>
              <a:rPr lang="en-US" dirty="0"/>
              <a:t>The cells of a header </a:t>
            </a: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th</a:t>
            </a:r>
            <a:r>
              <a:rPr lang="en-US" dirty="0">
                <a:latin typeface="Andale Mono" panose="020B0509000000000004" pitchFamily="49" charset="0"/>
              </a:rPr>
              <a:t>&gt;…&lt;/</a:t>
            </a:r>
            <a:r>
              <a:rPr lang="en-US" dirty="0" err="1">
                <a:latin typeface="Andale Mono" panose="020B0509000000000004" pitchFamily="49" charset="0"/>
              </a:rPr>
              <a:t>th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pPr lvl="2"/>
            <a:r>
              <a:rPr lang="en-US" dirty="0"/>
              <a:t>All other cells are defined with </a:t>
            </a:r>
            <a:r>
              <a:rPr lang="en-US" dirty="0">
                <a:latin typeface="Andale Mono" panose="020B0509000000000004" pitchFamily="49" charset="0"/>
              </a:rPr>
              <a:t>&lt;td&gt;…&lt;/td&gt;</a:t>
            </a:r>
          </a:p>
          <a:p>
            <a:r>
              <a:rPr lang="en-US" b="1" dirty="0"/>
              <a:t>Lists</a:t>
            </a:r>
            <a:r>
              <a:rPr lang="en-US" dirty="0"/>
              <a:t> are either ordered (numbers, letters) or unordered (bullet points, dashes)</a:t>
            </a:r>
          </a:p>
          <a:p>
            <a:pPr lvl="1"/>
            <a:r>
              <a:rPr lang="en-US" dirty="0"/>
              <a:t>Each list has a parent element </a:t>
            </a: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ol</a:t>
            </a:r>
            <a:r>
              <a:rPr lang="en-US" dirty="0">
                <a:latin typeface="Andale Mono" panose="020B0509000000000004" pitchFamily="49" charset="0"/>
              </a:rPr>
              <a:t>&gt;…&lt;/</a:t>
            </a:r>
            <a:r>
              <a:rPr lang="en-US" dirty="0" err="1">
                <a:latin typeface="Andale Mono" panose="020B0509000000000004" pitchFamily="49" charset="0"/>
              </a:rPr>
              <a:t>ol</a:t>
            </a:r>
            <a:r>
              <a:rPr lang="en-US" dirty="0">
                <a:latin typeface="Andale Mono" panose="020B0509000000000004" pitchFamily="49" charset="0"/>
              </a:rPr>
              <a:t>&gt; </a:t>
            </a:r>
            <a:r>
              <a:rPr lang="en-US" dirty="0"/>
              <a:t>or </a:t>
            </a: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ul</a:t>
            </a:r>
            <a:r>
              <a:rPr lang="en-US" dirty="0">
                <a:latin typeface="Andale Mono" panose="020B0509000000000004" pitchFamily="49" charset="0"/>
              </a:rPr>
              <a:t>&gt;…&lt;/</a:t>
            </a:r>
            <a:r>
              <a:rPr lang="en-US" dirty="0" err="1">
                <a:latin typeface="Andale Mono" panose="020B0509000000000004" pitchFamily="49" charset="0"/>
              </a:rPr>
              <a:t>ul</a:t>
            </a:r>
            <a:r>
              <a:rPr lang="en-US" dirty="0">
                <a:latin typeface="Andale Mono" panose="020B0509000000000004" pitchFamily="49" charset="0"/>
              </a:rPr>
              <a:t>&gt;	</a:t>
            </a:r>
          </a:p>
          <a:p>
            <a:pPr lvl="1"/>
            <a:r>
              <a:rPr lang="en-US" dirty="0"/>
              <a:t>Each list item is its own element </a:t>
            </a:r>
            <a:r>
              <a:rPr lang="en-US" dirty="0">
                <a:latin typeface="Andale Mono" panose="020B0509000000000004" pitchFamily="49" charset="0"/>
              </a:rPr>
              <a:t>&lt;li&gt;…&lt;/li&gt;</a:t>
            </a:r>
          </a:p>
          <a:p>
            <a:r>
              <a:rPr lang="en-US" dirty="0"/>
              <a:t>Special characters are </a:t>
            </a:r>
            <a:r>
              <a:rPr lang="en-US" b="1" dirty="0"/>
              <a:t>entities</a:t>
            </a:r>
            <a:r>
              <a:rPr lang="en-US" dirty="0"/>
              <a:t> and are defined </a:t>
            </a:r>
            <a:r>
              <a:rPr lang="en-US" dirty="0">
                <a:latin typeface="Andale Mono" panose="020B0509000000000004" pitchFamily="49" charset="0"/>
              </a:rPr>
              <a:t>&amp;entity; </a:t>
            </a:r>
            <a:r>
              <a:rPr lang="en-US" dirty="0"/>
              <a:t>or </a:t>
            </a:r>
            <a:r>
              <a:rPr lang="en-US" dirty="0">
                <a:latin typeface="Andale Mono" panose="020B0509000000000004" pitchFamily="49" charset="0"/>
              </a:rPr>
              <a:t>&amp;#entity;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Andale Mono" panose="020B0509000000000004" pitchFamily="49" charset="0"/>
              </a:rPr>
              <a:t>&amp;</a:t>
            </a:r>
            <a:r>
              <a:rPr lang="en-US" dirty="0" err="1">
                <a:latin typeface="Andale Mono" panose="020B0509000000000004" pitchFamily="49" charset="0"/>
              </a:rPr>
              <a:t>lt</a:t>
            </a:r>
            <a:r>
              <a:rPr lang="en-US" dirty="0">
                <a:latin typeface="Andale Mono" panose="020B0509000000000004" pitchFamily="49" charset="0"/>
              </a:rPr>
              <a:t>;, &amp;</a:t>
            </a:r>
            <a:r>
              <a:rPr lang="en-US" dirty="0" err="1">
                <a:latin typeface="Andale Mono" panose="020B0509000000000004" pitchFamily="49" charset="0"/>
              </a:rPr>
              <a:t>nbsp</a:t>
            </a:r>
            <a:r>
              <a:rPr lang="en-US" dirty="0">
                <a:latin typeface="Andale Mono" panose="020B0509000000000004" pitchFamily="49" charset="0"/>
              </a:rPr>
              <a:t>;, &amp;#163;</a:t>
            </a:r>
          </a:p>
          <a:p>
            <a:r>
              <a:rPr lang="en-US" b="1" dirty="0"/>
              <a:t>Comments</a:t>
            </a:r>
            <a:r>
              <a:rPr lang="en-US" dirty="0"/>
              <a:t> in HTML are written </a:t>
            </a:r>
            <a:r>
              <a:rPr lang="en-US" dirty="0">
                <a:latin typeface="Andale Mono" panose="020B0509000000000004" pitchFamily="49" charset="0"/>
              </a:rPr>
              <a:t>&lt;!-- comment goes here --&gt;</a:t>
            </a:r>
          </a:p>
          <a:p>
            <a:pPr lvl="1"/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099A5-1214-6C18-A6EE-F64325DA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07251-5146-F18F-9887-2F548FE99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B3685-5119-397E-A95E-26F7B87634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316" y="1735998"/>
            <a:ext cx="8369484" cy="42584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“Of course not, this isn’t 1997 and you’re not putting a website on </a:t>
            </a:r>
            <a:r>
              <a:rPr lang="en-US" sz="1800" dirty="0" err="1"/>
              <a:t>geocities</a:t>
            </a:r>
            <a:r>
              <a:rPr lang="en-US" sz="1800" dirty="0"/>
              <a:t>” 	- Jeff Goldsmith (2023)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You know R Markdown, or you can use </a:t>
            </a:r>
            <a:r>
              <a:rPr lang="en-US" sz="1800" dirty="0" err="1"/>
              <a:t>Wix</a:t>
            </a:r>
            <a:r>
              <a:rPr lang="en-US" sz="1800" dirty="0"/>
              <a:t>, Weebly, Squarespace,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Why might you </a:t>
            </a:r>
            <a:r>
              <a:rPr lang="en-US" sz="1800" i="1" dirty="0"/>
              <a:t>want </a:t>
            </a:r>
            <a:r>
              <a:rPr lang="en-US" sz="1800" dirty="0"/>
              <a:t>to know HTML?</a:t>
            </a:r>
          </a:p>
          <a:p>
            <a:pPr marL="800100" lvl="1" indent="-285750"/>
            <a:r>
              <a:rPr lang="en-US" sz="1800" dirty="0"/>
              <a:t>HTML underlies the entire internet</a:t>
            </a:r>
          </a:p>
          <a:p>
            <a:pPr marL="800100" lvl="1" indent="-285750"/>
            <a:r>
              <a:rPr lang="en-US" sz="1800" dirty="0"/>
              <a:t>You like using the internet</a:t>
            </a:r>
          </a:p>
          <a:p>
            <a:pPr marL="800100" lvl="1" indent="-285750"/>
            <a:r>
              <a:rPr lang="en-US" sz="1800" dirty="0"/>
              <a:t>A little knowledge goes a long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A47734-C464-3739-5314-C3A3ADEB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to know HTML?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9474B-1090-BAAF-5870-7D302AB94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31DDBC-00AE-AA47-8CE8-918ACDA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websites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8B8D0-C4D5-044C-82F5-D03FE1776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4C939F5-EFA4-5E23-83DB-D8A4934ADD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669279"/>
              </p:ext>
            </p:extLst>
          </p:nvPr>
        </p:nvGraphicFramePr>
        <p:xfrm>
          <a:off x="1242487" y="1603949"/>
          <a:ext cx="6659025" cy="440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28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29027-BDE2-8C76-50AE-0648857D72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316" y="1735998"/>
            <a:ext cx="8801284" cy="4258402"/>
          </a:xfrm>
        </p:spPr>
        <p:txBody>
          <a:bodyPr/>
          <a:lstStyle/>
          <a:p>
            <a:r>
              <a:rPr lang="en-US" dirty="0"/>
              <a:t>The most basic component of HTML is the </a:t>
            </a:r>
            <a:r>
              <a:rPr lang="en-US" b="1" dirty="0"/>
              <a:t>element</a:t>
            </a:r>
            <a:r>
              <a:rPr lang="en-US" dirty="0"/>
              <a:t>.</a:t>
            </a:r>
          </a:p>
          <a:p>
            <a:r>
              <a:rPr lang="en-US" dirty="0"/>
              <a:t>An element is composed of three parts:</a:t>
            </a:r>
          </a:p>
          <a:p>
            <a:pPr lvl="1"/>
            <a:r>
              <a:rPr lang="en-US" dirty="0"/>
              <a:t>A starting tag, </a:t>
            </a:r>
            <a:r>
              <a:rPr lang="en-US" dirty="0">
                <a:latin typeface="Andale Mono" panose="020B0509000000000004" pitchFamily="49" charset="0"/>
              </a:rPr>
              <a:t>&lt;tag&gt;</a:t>
            </a:r>
          </a:p>
          <a:p>
            <a:pPr lvl="1"/>
            <a:r>
              <a:rPr lang="en-US" dirty="0"/>
              <a:t>Whatever content you want to include (this can be other elements)</a:t>
            </a:r>
          </a:p>
          <a:p>
            <a:pPr lvl="1"/>
            <a:r>
              <a:rPr lang="en-US" dirty="0"/>
              <a:t>An ending tag, </a:t>
            </a:r>
            <a:r>
              <a:rPr lang="en-US" dirty="0">
                <a:latin typeface="Andale Mono" panose="020B0509000000000004" pitchFamily="49" charset="0"/>
              </a:rPr>
              <a:t>&lt;/tag&gt;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&lt;title&gt;My Awesome Website&lt;/title&gt;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&lt;p&gt;The most basic component of HTML is the &lt;b&gt;element&lt;/b&gt;.&lt;/p&gt;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DA27D1-713F-3A9F-0FF7-2D9166A4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F082E-D61C-7355-76BA-04A8DF84E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1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25B826-CFF2-447B-42D8-48F9612A22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&lt;!DOCTYPE html&gt;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&lt;head&gt;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&lt;title&gt;Website Title&lt;/title&gt;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&lt;/head&gt;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&lt;body&gt;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&lt;h1&gt;First Heading&lt;/h1&gt;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&lt;p&gt;Additional content here…&lt;/p&gt;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&lt;/body&gt;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&lt;/html&gt;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B92AC-4661-FD38-B117-64AA0C05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 webpage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9CEE3-8C29-6224-2EEC-ABC9ACC8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F2010-59FF-805D-1D60-6156308157B3}"/>
              </a:ext>
            </a:extLst>
          </p:cNvPr>
          <p:cNvSpPr txBox="1"/>
          <p:nvPr/>
        </p:nvSpPr>
        <p:spPr>
          <a:xfrm>
            <a:off x="5770234" y="2987743"/>
            <a:ext cx="3241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The document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contains the “behind the scenes” info of a document, such as metadata, links to CSS files, or the document title, defined by the </a:t>
            </a:r>
            <a:r>
              <a:rPr lang="en-US" sz="1600" dirty="0">
                <a:solidFill>
                  <a:srgbClr val="FF00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&lt;title&gt;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4B2DE-8B8C-3B8B-D798-7B45FD4957C9}"/>
              </a:ext>
            </a:extLst>
          </p:cNvPr>
          <p:cNvSpPr txBox="1"/>
          <p:nvPr/>
        </p:nvSpPr>
        <p:spPr>
          <a:xfrm>
            <a:off x="5770234" y="4712853"/>
            <a:ext cx="3241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The document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contains the user-facing content of a document. Examples include text, such as paragraphs, defined with the </a:t>
            </a:r>
            <a:r>
              <a:rPr lang="en-US" sz="1600" dirty="0">
                <a:solidFill>
                  <a:srgbClr val="FF00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&lt;p&gt;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tag, and headers, defined with </a:t>
            </a:r>
            <a:r>
              <a:rPr lang="en-US" sz="1600" dirty="0">
                <a:solidFill>
                  <a:srgbClr val="FF00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&lt;h1&gt;…&lt;h6&gt;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32A10-4535-9D07-512F-FEBDCEACB250}"/>
              </a:ext>
            </a:extLst>
          </p:cNvPr>
          <p:cNvSpPr txBox="1"/>
          <p:nvPr/>
        </p:nvSpPr>
        <p:spPr>
          <a:xfrm>
            <a:off x="5770234" y="1629869"/>
            <a:ext cx="3241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The !DOCTYPE declaration tells your browser to read 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7924-6E64-3D8A-67D9-C78A715579DC}"/>
              </a:ext>
            </a:extLst>
          </p:cNvPr>
          <p:cNvSpPr txBox="1"/>
          <p:nvPr/>
        </p:nvSpPr>
        <p:spPr>
          <a:xfrm>
            <a:off x="5770234" y="2410733"/>
            <a:ext cx="3241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A root </a:t>
            </a:r>
            <a:r>
              <a:rPr lang="en-US" sz="1600" dirty="0">
                <a:solidFill>
                  <a:srgbClr val="FF00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&lt;html&gt;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E3F6CC-0834-5B48-C14F-2C19208317E8}"/>
              </a:ext>
            </a:extLst>
          </p:cNvPr>
          <p:cNvSpPr/>
          <p:nvPr/>
        </p:nvSpPr>
        <p:spPr>
          <a:xfrm>
            <a:off x="553300" y="1735998"/>
            <a:ext cx="1919636" cy="336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5865E9-0B3E-8963-87A7-5858DDD646D7}"/>
              </a:ext>
            </a:extLst>
          </p:cNvPr>
          <p:cNvSpPr/>
          <p:nvPr/>
        </p:nvSpPr>
        <p:spPr>
          <a:xfrm>
            <a:off x="553300" y="2455957"/>
            <a:ext cx="780012" cy="336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030740-692B-7897-EAD1-A2D41AD2666D}"/>
              </a:ext>
            </a:extLst>
          </p:cNvPr>
          <p:cNvSpPr/>
          <p:nvPr/>
        </p:nvSpPr>
        <p:spPr>
          <a:xfrm>
            <a:off x="891131" y="2820802"/>
            <a:ext cx="3861045" cy="944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37684A-4BA8-CAE2-37C2-A892B520B481}"/>
              </a:ext>
            </a:extLst>
          </p:cNvPr>
          <p:cNvSpPr/>
          <p:nvPr/>
        </p:nvSpPr>
        <p:spPr>
          <a:xfrm>
            <a:off x="891131" y="4193628"/>
            <a:ext cx="4270950" cy="1301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3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293D05-2601-6C67-F81F-60B7A407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website like it’s 1997!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858C4-B02B-D8AF-2486-351D59230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89F143-68D8-D285-6C5B-E3A9BEC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013E0-B69C-C173-92F6-9FAC92166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62EBF7D-4BEC-C711-BE48-FA8E33AD1F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995025"/>
              </p:ext>
            </p:extLst>
          </p:nvPr>
        </p:nvGraphicFramePr>
        <p:xfrm>
          <a:off x="1112605" y="2186141"/>
          <a:ext cx="691878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580">
                  <a:extLst>
                    <a:ext uri="{9D8B030D-6E8A-4147-A177-3AD203B41FA5}">
                      <a16:colId xmlns:a16="http://schemas.microsoft.com/office/drawing/2014/main" val="666627851"/>
                    </a:ext>
                  </a:extLst>
                </a:gridCol>
                <a:gridCol w="2137025">
                  <a:extLst>
                    <a:ext uri="{9D8B030D-6E8A-4147-A177-3AD203B41FA5}">
                      <a16:colId xmlns:a16="http://schemas.microsoft.com/office/drawing/2014/main" val="3876680072"/>
                    </a:ext>
                  </a:extLst>
                </a:gridCol>
                <a:gridCol w="2630184">
                  <a:extLst>
                    <a:ext uri="{9D8B030D-6E8A-4147-A177-3AD203B41FA5}">
                      <a16:colId xmlns:a16="http://schemas.microsoft.com/office/drawing/2014/main" val="613992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&lt;b&gt;…&lt;/b&gt;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&lt;strong&gt;…&lt;/strong&gt;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8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Italics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sz="1600" dirty="0" err="1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&gt;…&lt;/</a:t>
                      </a:r>
                      <a:r>
                        <a:rPr lang="en-US" sz="1600" dirty="0" err="1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sz="1600" dirty="0" err="1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em</a:t>
                      </a:r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&gt;…&lt;/</a:t>
                      </a:r>
                      <a:r>
                        <a:rPr lang="en-US" sz="1600" dirty="0" err="1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em</a:t>
                      </a:r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81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&lt;u&gt;…&lt;/u&gt;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&lt;ins&gt;…&lt;/ins&gt;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0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trike="sng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Strikethrough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&lt;del&gt;…&lt;/del&gt;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Andale Mono" panose="020B05090000000000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8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&lt;sup&gt;…&lt;/sup&gt;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ndale Mono" panose="020B05090000000000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3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&lt;sub&gt;…&lt;/sub&gt;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ndale Mono" panose="020B05090000000000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7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“Quotes”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ndale Mono" panose="020B0509000000000004" pitchFamily="49" charset="0"/>
                          <a:cs typeface="Arial" panose="020B0604020202020204" pitchFamily="34" charset="0"/>
                        </a:rPr>
                        <a:t>&lt;q&gt;…&lt;/q&gt;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ndale Mono" panose="020B05090000000000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29451"/>
                  </a:ext>
                </a:extLst>
              </a:tr>
            </a:tbl>
          </a:graphicData>
        </a:graphic>
      </p:graphicFrame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A969E0-34EE-84AD-2523-DAA7EE1E172A}"/>
              </a:ext>
            </a:extLst>
          </p:cNvPr>
          <p:cNvSpPr txBox="1">
            <a:spLocks/>
          </p:cNvSpPr>
          <p:nvPr/>
        </p:nvSpPr>
        <p:spPr>
          <a:xfrm>
            <a:off x="571316" y="1735998"/>
            <a:ext cx="8801284" cy="425840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6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rgbClr val="1D4F91"/>
              </a:buClr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rgbClr val="1D4F91"/>
              </a:buClr>
              <a:buFont typeface="LucidaGrande" charset="0"/>
              <a:buChar char="-"/>
              <a:defRPr sz="16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are some common elements used for text formatting:</a:t>
            </a:r>
          </a:p>
        </p:txBody>
      </p:sp>
    </p:spTree>
    <p:extLst>
      <p:ext uri="{BB962C8B-B14F-4D97-AF65-F5344CB8AC3E}">
        <p14:creationId xmlns:p14="http://schemas.microsoft.com/office/powerpoint/2010/main" val="417021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3F2506-8CF8-9B2D-5C3A-DAB67AC907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Some tags require additional information, or have additional features that are encoded with </a:t>
            </a:r>
            <a:r>
              <a:rPr lang="en-US" b="1" dirty="0"/>
              <a:t>attributes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general form is </a:t>
            </a:r>
            <a:r>
              <a:rPr lang="en-US" dirty="0">
                <a:latin typeface="Andale Mono" panose="020B0509000000000004" pitchFamily="49" charset="0"/>
              </a:rPr>
              <a:t>&lt;tag attribute=“value”&gt;…&lt;/tag&gt;</a:t>
            </a:r>
          </a:p>
          <a:p>
            <a:r>
              <a:rPr lang="en-US" dirty="0"/>
              <a:t>The anchor tag </a:t>
            </a:r>
            <a:r>
              <a:rPr lang="en-US" dirty="0">
                <a:latin typeface="Andale Mono" panose="020B0509000000000004" pitchFamily="49" charset="0"/>
              </a:rPr>
              <a:t>&lt;a&gt;</a:t>
            </a:r>
            <a:r>
              <a:rPr lang="en-US" dirty="0"/>
              <a:t> links content, but needs to know the destination of the link.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href</a:t>
            </a:r>
            <a:r>
              <a:rPr lang="en-US" dirty="0"/>
              <a:t>: link destination (value: web address)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target</a:t>
            </a:r>
            <a:r>
              <a:rPr lang="en-US" dirty="0"/>
              <a:t>: where to open page (value: _blank, _self)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&lt;a </a:t>
            </a:r>
            <a:r>
              <a:rPr lang="en-US" dirty="0" err="1">
                <a:latin typeface="Andale Mono" panose="020B0509000000000004" pitchFamily="49" charset="0"/>
              </a:rPr>
              <a:t>href</a:t>
            </a:r>
            <a:r>
              <a:rPr lang="en-US" dirty="0">
                <a:latin typeface="Andale Mono" panose="020B0509000000000004" pitchFamily="49" charset="0"/>
              </a:rPr>
              <a:t>=“</a:t>
            </a:r>
            <a:r>
              <a:rPr lang="en-US" dirty="0" err="1">
                <a:latin typeface="Andale Mono" panose="020B0509000000000004" pitchFamily="49" charset="0"/>
              </a:rPr>
              <a:t>google.com</a:t>
            </a:r>
            <a:r>
              <a:rPr lang="en-US" dirty="0">
                <a:latin typeface="Andale Mono" panose="020B0509000000000004" pitchFamily="49" charset="0"/>
              </a:rPr>
              <a:t>” target=“_blank”&gt;search Google&lt;/a&gt;</a:t>
            </a:r>
          </a:p>
          <a:p>
            <a:r>
              <a:rPr lang="en-US" dirty="0"/>
              <a:t>The image tag </a:t>
            </a: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img</a:t>
            </a:r>
            <a:r>
              <a:rPr lang="en-US" dirty="0">
                <a:latin typeface="Andale Mono" panose="020B0509000000000004" pitchFamily="49" charset="0"/>
              </a:rPr>
              <a:t>&gt; </a:t>
            </a:r>
            <a:r>
              <a:rPr lang="en-US" dirty="0"/>
              <a:t>embeds an image, but needs to know where the file is.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src</a:t>
            </a:r>
            <a:r>
              <a:rPr lang="en-US" dirty="0"/>
              <a:t>: image source (value: file location or web address)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height</a:t>
            </a:r>
            <a:r>
              <a:rPr lang="en-US" dirty="0"/>
              <a:t>, </a:t>
            </a:r>
            <a:r>
              <a:rPr lang="en-US" dirty="0">
                <a:latin typeface="Andale Mono" panose="020B0509000000000004" pitchFamily="49" charset="0"/>
              </a:rPr>
              <a:t>width</a:t>
            </a:r>
            <a:r>
              <a:rPr lang="en-US" dirty="0"/>
              <a:t>: image size (value: number in pixels)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alt</a:t>
            </a:r>
            <a:r>
              <a:rPr lang="en-US" dirty="0"/>
              <a:t>: alternate text (value: text)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img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src</a:t>
            </a:r>
            <a:r>
              <a:rPr lang="en-US" dirty="0">
                <a:latin typeface="Andale Mono" panose="020B0509000000000004" pitchFamily="49" charset="0"/>
              </a:rPr>
              <a:t>=“</a:t>
            </a:r>
            <a:r>
              <a:rPr lang="en-US" dirty="0" err="1">
                <a:latin typeface="Andale Mono" panose="020B0509000000000004" pitchFamily="49" charset="0"/>
              </a:rPr>
              <a:t>image.jpg</a:t>
            </a:r>
            <a:r>
              <a:rPr lang="en-US" dirty="0">
                <a:latin typeface="Andale Mono" panose="020B0509000000000004" pitchFamily="49" charset="0"/>
              </a:rPr>
              <a:t>” width=“200”, height=“200”&gt;</a:t>
            </a:r>
          </a:p>
          <a:p>
            <a:pPr lvl="1"/>
            <a:r>
              <a:rPr lang="en-US" b="1" dirty="0"/>
              <a:t>Note:</a:t>
            </a:r>
            <a:r>
              <a:rPr lang="en-US" dirty="0"/>
              <a:t> the </a:t>
            </a:r>
            <a:r>
              <a:rPr lang="en-US" dirty="0" err="1"/>
              <a:t>img</a:t>
            </a:r>
            <a:r>
              <a:rPr lang="en-US" dirty="0"/>
              <a:t> tag does not require an ending </a:t>
            </a:r>
            <a:r>
              <a:rPr lang="en-US" dirty="0">
                <a:latin typeface="Andale Mono" panose="020B0509000000000004" pitchFamily="49" charset="0"/>
              </a:rPr>
              <a:t>&lt;/</a:t>
            </a:r>
            <a:r>
              <a:rPr lang="en-US" dirty="0" err="1">
                <a:latin typeface="Andale Mono" panose="020B0509000000000004" pitchFamily="49" charset="0"/>
              </a:rPr>
              <a:t>img</a:t>
            </a:r>
            <a:r>
              <a:rPr lang="en-US" dirty="0">
                <a:latin typeface="Andale Mono" panose="020B0509000000000004" pitchFamily="49" charset="0"/>
              </a:rPr>
              <a:t>&gt; </a:t>
            </a:r>
            <a:r>
              <a:rPr lang="en-US" dirty="0"/>
              <a:t>tag!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A270F-1AB2-722C-44FB-9DDE95C8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with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1B166-DD14-58ED-C6FF-8D98A5BEB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6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UB Powerpoint Template">
  <a:themeElements>
    <a:clrScheme name="Custom 1">
      <a:dk1>
        <a:srgbClr val="53565A"/>
      </a:dk1>
      <a:lt1>
        <a:srgbClr val="FFFFFF"/>
      </a:lt1>
      <a:dk2>
        <a:srgbClr val="0077C8"/>
      </a:dk2>
      <a:lt2>
        <a:srgbClr val="FFFFFF"/>
      </a:lt2>
      <a:accent1>
        <a:srgbClr val="1D4F91"/>
      </a:accent1>
      <a:accent2>
        <a:srgbClr val="17802F"/>
      </a:accent2>
      <a:accent3>
        <a:srgbClr val="FC4C02"/>
      </a:accent3>
      <a:accent4>
        <a:srgbClr val="75787B"/>
      </a:accent4>
      <a:accent5>
        <a:srgbClr val="FFA300"/>
      </a:accent5>
      <a:accent6>
        <a:srgbClr val="AE2573"/>
      </a:accent6>
      <a:hlink>
        <a:srgbClr val="FF2500"/>
      </a:hlink>
      <a:folHlink>
        <a:srgbClr val="A632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ADF0D7730EC34EABE681400B72FC37" ma:contentTypeVersion="3" ma:contentTypeDescription="Create a new document." ma:contentTypeScope="" ma:versionID="f4412b14b0c0d02fac2560e06e62e306">
  <xsd:schema xmlns:xsd="http://www.w3.org/2001/XMLSchema" xmlns:xs="http://www.w3.org/2001/XMLSchema" xmlns:p="http://schemas.microsoft.com/office/2006/metadata/properties" xmlns:ns2="1f8e1645-2d05-482f-b51f-ff5836e5601f" targetNamespace="http://schemas.microsoft.com/office/2006/metadata/properties" ma:root="true" ma:fieldsID="6a18308d039433c7e21a5c33ae323e0c" ns2:_="">
    <xsd:import namespace="1f8e1645-2d05-482f-b51f-ff5836e560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8e1645-2d05-482f-b51f-ff5836e560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D2A133-A3B8-4131-9310-4A2FF985F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C4CFB7-82D7-4F5E-A33E-EE5CAE7C75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D7A775-D4E5-452B-AE39-31482F1093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8e1645-2d05-482f-b51f-ff5836e560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</TotalTime>
  <Words>1750</Words>
  <Application>Microsoft Macintosh PowerPoint</Application>
  <PresentationFormat>On-screen Show (4:3)</PresentationFormat>
  <Paragraphs>219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Andale Mono</vt:lpstr>
      <vt:lpstr>Arial</vt:lpstr>
      <vt:lpstr>LucidaGrande</vt:lpstr>
      <vt:lpstr>1_UB Powerpoint Template</vt:lpstr>
      <vt:lpstr>HTML &amp; CSS for the Data Scientist</vt:lpstr>
      <vt:lpstr>This presentation will cover</vt:lpstr>
      <vt:lpstr>Do I need to know HTML?</vt:lpstr>
      <vt:lpstr>How do websites work?</vt:lpstr>
      <vt:lpstr>HTML Elements</vt:lpstr>
      <vt:lpstr>Basic structure of a webpage</vt:lpstr>
      <vt:lpstr>Let’s make a website like it’s 1997!</vt:lpstr>
      <vt:lpstr>Text formatting</vt:lpstr>
      <vt:lpstr>Elements with attributes</vt:lpstr>
      <vt:lpstr>Hexadecimal Color</vt:lpstr>
      <vt:lpstr>Hexadecimal Color (cont’d)</vt:lpstr>
      <vt:lpstr>CSS</vt:lpstr>
      <vt:lpstr>CSS (cont’d)</vt:lpstr>
      <vt:lpstr>Advanced Selectors</vt:lpstr>
      <vt:lpstr>Advanced Selectors (cont’d)</vt:lpstr>
      <vt:lpstr>Current Web Design</vt:lpstr>
      <vt:lpstr>Current Web Design (cont’d)</vt:lpstr>
      <vt:lpstr>Current Web Design (cont’d)</vt:lpstr>
      <vt:lpstr>Conclusion</vt:lpstr>
      <vt:lpstr>Additional Elements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Lamb, Derek R.</cp:lastModifiedBy>
  <cp:revision>339</cp:revision>
  <cp:lastPrinted>2015-10-19T19:01:41Z</cp:lastPrinted>
  <dcterms:created xsi:type="dcterms:W3CDTF">2016-06-28T14:05:07Z</dcterms:created>
  <dcterms:modified xsi:type="dcterms:W3CDTF">2025-02-10T23:13:31Z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0x010100ACADF0D7730EC34EABE681400B72FC37</vt:lpwstr>
  </property>
</Properties>
</file>