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1" r:id="rId5"/>
    <p:sldId id="262" r:id="rId6"/>
    <p:sldId id="263" r:id="rId7"/>
    <p:sldId id="264" r:id="rId8"/>
    <p:sldId id="257" r:id="rId9"/>
    <p:sldId id="258" r:id="rId10"/>
    <p:sldId id="259" r:id="rId11"/>
    <p:sldId id="260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AAAC9-76F8-4AA6-B958-EA53905FC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3EFAA-695B-4A0C-924F-CE045745B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260515-6C14-44BD-A47C-65E3D41F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249E1-6FB2-45CA-AC6E-2A51A5F9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BF18C-6497-45F4-B3A3-768D27EB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12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8A277-FF94-4A9C-B145-E6F70A81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B4293D-D429-48B4-A377-1501C755D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99DFF-DF6E-479B-8158-3AC50309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CBCA3-53CF-47E8-8ED3-D5FA9A4C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4F5DC-9A00-435F-B6FC-A72440DF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52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84B0FD-B409-4765-9E90-998D2724E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329369-8FE1-4633-8798-9AC0E332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825881-AD6C-409E-9B7B-1ABD0484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0F7A5A-5750-4D41-8494-3D73DD05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2D6D3-8B4E-4F41-A483-61E259C6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31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F56C-A530-48A1-91D6-622AE339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D48F8-AFB0-4503-B974-16F5BB2CF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987F8-3ED0-4049-8FB7-D8288D3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1A59D0-CF8F-4313-90B6-FCC6E8B5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DAEF-A353-4B6F-B272-86F15C92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06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4E3CB-8319-4191-81D2-363ADD1C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5087A-C052-4288-874D-556F5471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F3555-B42F-4FBA-B1A5-EFC7E8FC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834DBC-7A4B-42AA-991A-57F4A5E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44038E-24A9-450F-99E7-B57B3C4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5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D0F62-D38E-4C36-B310-28D4E4D4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F890F-3262-4895-A597-37F0C137E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6FDE9C-7B92-4AD6-A93F-7306DABEA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77B10E-0109-424B-99E7-98319B046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AA129-80CA-4BB6-9B4A-5674F1A32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DA0EE-336A-4EA9-94AC-B72F9CAC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4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8DC68-EEB6-4780-A3C5-8AB32FE9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FD9DD3-E70C-494E-9DDA-582D18D9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888010-FBC3-4925-887F-61F274B0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57293A-6E12-4FA9-9725-6B520AEB3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AD9464-D5DC-44E8-A044-3CD6BAA07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0B9510-E316-4714-9187-1CC1B2FF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645442-F901-4B40-949D-B4704677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3E80B8-3F30-4262-AEB4-76F56C73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38C9C-1328-4B8F-AEE9-8A81ED2D1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90E074-2CF8-4535-A7B6-66CD4853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5BA5BF-8AE9-4DAA-895A-25622787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A05AC-951C-4F0F-9B62-77A0EB74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00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E23735-D186-4585-9EB1-05F65327C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C8213-8FB6-4DDE-B18D-72D05E80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1A0EE-5777-4E94-8E47-54A67F42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16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E385D-DA95-41FA-BB18-DF90AFEE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15060-4637-4860-83E1-DDA4F7834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28E60-8834-41AF-B76B-1CF5002E4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384AB-AEFA-4B38-85F4-BB31E423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E1C57-AE4A-4B27-AB6E-3FD3EF71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5B7443-5224-4AFE-8F4C-F866A41D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7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9EC48-8237-4C4C-94A9-8D8CCC94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833139-8BAB-479D-A15E-A078BB47D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9020F4-7794-4D84-9B02-0DE4C426D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739106-F73E-49CF-852C-80DB0992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BFCB4-5B0F-4102-9036-A55C669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1E29C-078A-43C5-86D2-5A954EC6A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60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BA4034-EBFC-4F0F-83EB-9D7A983A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016469-F823-4977-87B0-5280E290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1E89D-7308-4271-B936-2C5767AB9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49400-21C9-4022-AF10-8C4831E60CE1}" type="datetimeFigureOut">
              <a:rPr lang="zh-CN" altLang="en-US" smtClean="0"/>
              <a:t>2019/4/22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9DF44-9E48-49C7-B086-8E2DC9311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6B5E3-0268-4765-BAC0-7CAF313D5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C9DE4-AA50-42BA-94FF-F0B7D681A8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8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tophm.github.io/interpretable-ml-book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BCEB0-4356-42B7-B984-8906AE03F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050847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Interpretable Machine Learning!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F0A1464-8C0F-466F-AFCC-5665591889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1420"/>
            <a:ext cx="9144000" cy="1655762"/>
          </a:xfrm>
        </p:spPr>
        <p:txBody>
          <a:bodyPr/>
          <a:lstStyle/>
          <a:p>
            <a:r>
              <a:rPr lang="en-US" altLang="zh-CN" dirty="0"/>
              <a:t>Data Club Meeting</a:t>
            </a:r>
          </a:p>
          <a:p>
            <a:r>
              <a:rPr lang="en-US" altLang="zh-CN" dirty="0" err="1"/>
              <a:t>Yiming</a:t>
            </a:r>
            <a:r>
              <a:rPr lang="en-US" altLang="zh-CN" dirty="0"/>
              <a:t> Tan</a:t>
            </a:r>
          </a:p>
        </p:txBody>
      </p:sp>
    </p:spTree>
    <p:extLst>
      <p:ext uri="{BB962C8B-B14F-4D97-AF65-F5344CB8AC3E}">
        <p14:creationId xmlns:p14="http://schemas.microsoft.com/office/powerpoint/2010/main" val="322356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3B5EB0B-47C2-46DC-8ECB-3EFD3A973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310" y="1198270"/>
            <a:ext cx="6406199" cy="44614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8EA35E5-F2C0-4EDE-A422-54E988D2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9"/>
            <a:ext cx="10515600" cy="1325563"/>
          </a:xfrm>
        </p:spPr>
        <p:txBody>
          <a:bodyPr/>
          <a:lstStyle/>
          <a:p>
            <a:r>
              <a:rPr lang="en-US" altLang="zh-CN" dirty="0"/>
              <a:t>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20F1F-4257-4902-B8B7-F88D5CD4A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2581359"/>
            <a:ext cx="7984958" cy="2730333"/>
          </a:xfrm>
        </p:spPr>
        <p:txBody>
          <a:bodyPr/>
          <a:lstStyle/>
          <a:p>
            <a:r>
              <a:rPr lang="en-US" altLang="zh-CN" dirty="0"/>
              <a:t>Nice interpretation</a:t>
            </a:r>
          </a:p>
          <a:p>
            <a:r>
              <a:rPr lang="en-US" altLang="zh-CN" dirty="0"/>
              <a:t>Highly compressed, global insight</a:t>
            </a:r>
          </a:p>
          <a:p>
            <a:r>
              <a:rPr lang="en-US" altLang="zh-CN" dirty="0"/>
              <a:t>Comparable across problems</a:t>
            </a:r>
          </a:p>
          <a:p>
            <a:r>
              <a:rPr lang="en-US" altLang="zh-CN" dirty="0"/>
              <a:t>Retraining the model not required</a:t>
            </a:r>
          </a:p>
        </p:txBody>
      </p:sp>
    </p:spTree>
    <p:extLst>
      <p:ext uri="{BB962C8B-B14F-4D97-AF65-F5344CB8AC3E}">
        <p14:creationId xmlns:p14="http://schemas.microsoft.com/office/powerpoint/2010/main" val="217514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C789E-D1D1-4371-87FB-18FE690D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88"/>
            <a:ext cx="10515600" cy="1325563"/>
          </a:xfrm>
        </p:spPr>
        <p:txBody>
          <a:bodyPr/>
          <a:lstStyle/>
          <a:p>
            <a:r>
              <a:rPr lang="en-US" altLang="zh-CN" dirty="0"/>
              <a:t>Disadvantages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5F7BA-255B-4305-9F3C-86B0EFD1D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918"/>
            <a:ext cx="10515600" cy="2666164"/>
          </a:xfrm>
        </p:spPr>
        <p:txBody>
          <a:bodyPr/>
          <a:lstStyle/>
          <a:p>
            <a:r>
              <a:rPr lang="en-US" altLang="zh-CN" dirty="0"/>
              <a:t>Unclear whether training or test data?</a:t>
            </a:r>
          </a:p>
          <a:p>
            <a:r>
              <a:rPr lang="en-US" altLang="zh-CN" dirty="0"/>
              <a:t>Error/performance, do people care?</a:t>
            </a:r>
          </a:p>
          <a:p>
            <a:r>
              <a:rPr lang="en-US" altLang="zh-CN" dirty="0"/>
              <a:t>Access to the true outcomes?</a:t>
            </a:r>
          </a:p>
          <a:p>
            <a:r>
              <a:rPr lang="en-US" altLang="zh-CN" dirty="0"/>
              <a:t>Results might vary among different permutations</a:t>
            </a:r>
          </a:p>
        </p:txBody>
      </p:sp>
    </p:spTree>
    <p:extLst>
      <p:ext uri="{BB962C8B-B14F-4D97-AF65-F5344CB8AC3E}">
        <p14:creationId xmlns:p14="http://schemas.microsoft.com/office/powerpoint/2010/main" val="3188142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34ACC-0024-4210-B80D-229DDD55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Surrogate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5A0EA9-042D-4A9C-8A3F-0BF1F0B4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628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An interpretable model trained to approximate the predictions of a black box model (as accurate as possible and interpretable)</a:t>
            </a:r>
          </a:p>
          <a:p>
            <a:pPr lvl="1"/>
            <a:r>
              <a:rPr lang="en-US" altLang="zh-CN" sz="2000" dirty="0"/>
              <a:t>Linear models</a:t>
            </a:r>
          </a:p>
          <a:p>
            <a:pPr lvl="1"/>
            <a:r>
              <a:rPr lang="en-US" altLang="zh-CN" sz="2000" dirty="0"/>
              <a:t>Trees</a:t>
            </a:r>
          </a:p>
          <a:p>
            <a:pPr lvl="1"/>
            <a:r>
              <a:rPr lang="en-US" altLang="zh-CN" sz="2000" dirty="0"/>
              <a:t>Additive models</a:t>
            </a:r>
          </a:p>
          <a:p>
            <a:pPr lvl="1"/>
            <a:r>
              <a:rPr lang="en-US" altLang="zh-CN" sz="2000" dirty="0"/>
              <a:t>…</a:t>
            </a:r>
          </a:p>
          <a:p>
            <a:r>
              <a:rPr lang="en-US" altLang="zh-CN" sz="2400" dirty="0"/>
              <a:t>Also used in engineering: </a:t>
            </a:r>
          </a:p>
          <a:p>
            <a:pPr marL="0" indent="0">
              <a:buNone/>
            </a:pPr>
            <a:r>
              <a:rPr lang="en-US" altLang="zh-CN" sz="2400" dirty="0"/>
              <a:t>	Use a cheap and fast surrogate model of the outcome instead of an expensive, time-consuming one.</a:t>
            </a:r>
            <a:endParaRPr lang="en-US" altLang="zh-CN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874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704D706-363F-4090-AE10-423F69D4ABDF}"/>
              </a:ext>
            </a:extLst>
          </p:cNvPr>
          <p:cNvSpPr txBox="1">
            <a:spLocks/>
          </p:cNvSpPr>
          <p:nvPr/>
        </p:nvSpPr>
        <p:spPr>
          <a:xfrm>
            <a:off x="962487" y="1408375"/>
            <a:ext cx="10515600" cy="36962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Select a dataset X.  (Training or new)</a:t>
            </a:r>
          </a:p>
          <a:p>
            <a:r>
              <a:rPr lang="en-US" altLang="zh-CN" sz="2400" dirty="0"/>
              <a:t>For the selected dataset X, get the predictions of the black box model.</a:t>
            </a:r>
          </a:p>
          <a:p>
            <a:r>
              <a:rPr lang="en-US" altLang="zh-CN" sz="2400" dirty="0"/>
              <a:t>Select an interpretable model type (linear model, decision tree, …).</a:t>
            </a:r>
          </a:p>
          <a:p>
            <a:r>
              <a:rPr lang="en-US" altLang="zh-CN" sz="2400" dirty="0"/>
              <a:t>Train the interpretable model on the dataset X and its predictions.</a:t>
            </a:r>
          </a:p>
          <a:p>
            <a:r>
              <a:rPr lang="en-US" altLang="zh-CN" sz="2400" dirty="0"/>
              <a:t>Congratulations! You now have a surrogate model.</a:t>
            </a:r>
          </a:p>
          <a:p>
            <a:r>
              <a:rPr lang="en-US" altLang="zh-CN" sz="2400" dirty="0"/>
              <a:t>Measure how well the surrogate model replicates the predictions of the black box model.</a:t>
            </a:r>
          </a:p>
          <a:p>
            <a:r>
              <a:rPr lang="en-US" altLang="zh-CN" sz="2400" dirty="0"/>
              <a:t>Interpret the surrogate model.</a:t>
            </a:r>
          </a:p>
        </p:txBody>
      </p:sp>
    </p:spTree>
    <p:extLst>
      <p:ext uri="{BB962C8B-B14F-4D97-AF65-F5344CB8AC3E}">
        <p14:creationId xmlns:p14="http://schemas.microsoft.com/office/powerpoint/2010/main" val="2182928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5BAAB-9586-41FE-91A3-385A1AF7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5"/>
            <a:ext cx="10515600" cy="1325563"/>
          </a:xfrm>
        </p:spPr>
        <p:txBody>
          <a:bodyPr/>
          <a:lstStyle/>
          <a:p>
            <a:r>
              <a:rPr lang="en-US" altLang="zh-CN" dirty="0"/>
              <a:t>Advantages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F01C5-903C-43CE-9D06-38BFAE52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658"/>
            <a:ext cx="10515600" cy="1603375"/>
          </a:xfrm>
        </p:spPr>
        <p:txBody>
          <a:bodyPr/>
          <a:lstStyle/>
          <a:p>
            <a:r>
              <a:rPr lang="en-US" altLang="zh-CN" dirty="0"/>
              <a:t>Flexible (Any interpretable model)</a:t>
            </a:r>
          </a:p>
          <a:p>
            <a:r>
              <a:rPr lang="en-US" altLang="zh-CN" dirty="0"/>
              <a:t>Intuitive and straightforward</a:t>
            </a:r>
          </a:p>
          <a:p>
            <a:r>
              <a:rPr lang="en-US" altLang="zh-CN" dirty="0"/>
              <a:t>R-squared can be used to measure how good the fit is</a:t>
            </a:r>
          </a:p>
          <a:p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BCAB96A-1646-4C2E-A25F-90D24D1BFDE3}"/>
              </a:ext>
            </a:extLst>
          </p:cNvPr>
          <p:cNvSpPr txBox="1">
            <a:spLocks/>
          </p:cNvSpPr>
          <p:nvPr/>
        </p:nvSpPr>
        <p:spPr>
          <a:xfrm>
            <a:off x="838200" y="30790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Disadvantages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2A2C88C-408B-4E37-A43E-29C72E7EB5C8}"/>
              </a:ext>
            </a:extLst>
          </p:cNvPr>
          <p:cNvSpPr txBox="1">
            <a:spLocks/>
          </p:cNvSpPr>
          <p:nvPr/>
        </p:nvSpPr>
        <p:spPr>
          <a:xfrm>
            <a:off x="838200" y="4348781"/>
            <a:ext cx="10515600" cy="219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 information from data</a:t>
            </a:r>
          </a:p>
          <a:p>
            <a:pPr marL="0" indent="0">
              <a:buNone/>
            </a:pPr>
            <a:r>
              <a:rPr lang="en-US" altLang="zh-CN" dirty="0"/>
              <a:t>	(the surrogate model never sees the real data)</a:t>
            </a:r>
          </a:p>
          <a:p>
            <a:r>
              <a:rPr lang="en-US" altLang="zh-CN" dirty="0"/>
              <a:t>Best cut-off for R-squared?</a:t>
            </a:r>
          </a:p>
          <a:p>
            <a:r>
              <a:rPr lang="en-US" altLang="zh-CN" dirty="0"/>
              <a:t>Dependence on the dataset 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15D46-B552-4B20-9D32-A32CFE82C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835"/>
            <a:ext cx="7267113" cy="83457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Other interpretable ML methods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92953-1F2D-486A-906B-73FDD1B0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417"/>
            <a:ext cx="10515600" cy="4351338"/>
          </a:xfrm>
        </p:spPr>
        <p:txBody>
          <a:bodyPr/>
          <a:lstStyle/>
          <a:p>
            <a:r>
              <a:rPr lang="en-US" altLang="zh-CN" dirty="0"/>
              <a:t>Lime (Local interpretable model-agnostic explanations)</a:t>
            </a:r>
          </a:p>
          <a:p>
            <a:pPr lvl="1"/>
            <a:r>
              <a:rPr lang="en-US" altLang="zh-CN" dirty="0"/>
              <a:t> Train local surrogate models to explain individual predictions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Shapley Values</a:t>
            </a:r>
          </a:p>
          <a:p>
            <a:pPr lvl="1"/>
            <a:r>
              <a:rPr lang="en-US" altLang="zh-CN" dirty="0"/>
              <a:t>The contribution of a feature value to the difference between the actual prediction and the mean prediction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For more information, check this!</a:t>
            </a:r>
          </a:p>
          <a:p>
            <a:pPr marL="457200" lvl="1" indent="0">
              <a:buNone/>
            </a:pPr>
            <a:r>
              <a:rPr lang="en-US" altLang="zh-CN" dirty="0">
                <a:hlinkClick r:id="rId2"/>
              </a:rPr>
              <a:t>https://christophm.github.io/interpretable-ml-book/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40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D2BF8-8167-4CAA-8249-76395011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interpretable ML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9C421-AD64-4594-9C50-0ED5123C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057"/>
            <a:ext cx="10515600" cy="2781886"/>
          </a:xfrm>
        </p:spPr>
        <p:txBody>
          <a:bodyPr/>
          <a:lstStyle/>
          <a:p>
            <a:r>
              <a:rPr lang="en-US" altLang="zh-CN" dirty="0"/>
              <a:t>Many interpretable ML methods give us approximations</a:t>
            </a:r>
          </a:p>
          <a:p>
            <a:endParaRPr lang="en-US" altLang="zh-CN" dirty="0"/>
          </a:p>
          <a:p>
            <a:r>
              <a:rPr lang="en-US" altLang="zh-CN" dirty="0"/>
              <a:t>How people interpret the results? (Misinterpretations)</a:t>
            </a:r>
          </a:p>
          <a:p>
            <a:endParaRPr lang="en-US" altLang="zh-CN" dirty="0"/>
          </a:p>
          <a:p>
            <a:r>
              <a:rPr lang="en-US" altLang="zh-CN" dirty="0"/>
              <a:t>Balance between interpretations and the model performance.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59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8D563-44A1-4EA5-B171-45269215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73" y="766177"/>
            <a:ext cx="10515600" cy="1325563"/>
          </a:xfrm>
        </p:spPr>
        <p:txBody>
          <a:bodyPr/>
          <a:lstStyle/>
          <a:p>
            <a:r>
              <a:rPr lang="en-US" altLang="zh-CN" dirty="0"/>
              <a:t>Why we need interpretability?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1D88B-278A-48A0-9A7A-841C8348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9183"/>
            <a:ext cx="10343147" cy="2762417"/>
          </a:xfrm>
        </p:spPr>
        <p:txBody>
          <a:bodyPr/>
          <a:lstStyle/>
          <a:p>
            <a:r>
              <a:rPr lang="en-US" altLang="zh-CN" dirty="0"/>
              <a:t>Human desire to find the meaning of the world</a:t>
            </a:r>
          </a:p>
          <a:p>
            <a:r>
              <a:rPr lang="en-US" altLang="zh-CN" dirty="0"/>
              <a:t>Safety measures</a:t>
            </a:r>
          </a:p>
          <a:p>
            <a:r>
              <a:rPr lang="en-US" altLang="zh-CN" dirty="0"/>
              <a:t>Detecting bias (Considering the protected social groups)</a:t>
            </a:r>
          </a:p>
          <a:p>
            <a:r>
              <a:rPr lang="en-US" altLang="zh-CN" dirty="0"/>
              <a:t>Social acceptance and interactions (trust and belief)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0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C43D0-4DCF-441E-A6A4-36E776FE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Interpretable ML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D8D24-968A-414B-981A-49B03634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Partial Dependence Plots</a:t>
            </a:r>
          </a:p>
          <a:p>
            <a:r>
              <a:rPr lang="en-US" altLang="zh-CN" dirty="0"/>
              <a:t>Accumulated Local Effects (ALE) Plot</a:t>
            </a:r>
          </a:p>
          <a:p>
            <a:r>
              <a:rPr lang="en-US" altLang="zh-CN" dirty="0"/>
              <a:t>Feature Importance</a:t>
            </a:r>
          </a:p>
          <a:p>
            <a:r>
              <a:rPr lang="en-US" altLang="zh-CN" dirty="0"/>
              <a:t>Global Surrogate Model</a:t>
            </a:r>
          </a:p>
          <a:p>
            <a:r>
              <a:rPr lang="en-US" altLang="zh-CN" dirty="0"/>
              <a:t>Lime (Local interpretable model-agnostic explanations)</a:t>
            </a:r>
          </a:p>
          <a:p>
            <a:r>
              <a:rPr lang="en-US" altLang="zh-CN" dirty="0"/>
              <a:t>Shapley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32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587EB-F240-442F-9C32-9AF2059D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Dependence Plot (PDP)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1649B4-D7C3-4C8E-A6BE-CDCD6DE8D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315" y="3086131"/>
            <a:ext cx="6241369" cy="685737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C0F272-ADA1-4482-BC62-0B1A34BF5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45" y="4187471"/>
            <a:ext cx="3598309" cy="908311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568DFA7-D8FC-46CD-8EC6-2C8026DE9F0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079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marginal effect one or two features have on the predicted outcome of a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107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B6A1CB-FC17-4EBE-BB9E-2A92918D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t="-310" r="46924" b="310"/>
          <a:stretch/>
        </p:blipFill>
        <p:spPr>
          <a:xfrm>
            <a:off x="632003" y="1012055"/>
            <a:ext cx="3608191" cy="477618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76FF0648-9626-47C6-95A7-E7E5F919E1D1}"/>
              </a:ext>
            </a:extLst>
          </p:cNvPr>
          <p:cNvSpPr txBox="1">
            <a:spLocks/>
          </p:cNvSpPr>
          <p:nvPr/>
        </p:nvSpPr>
        <p:spPr>
          <a:xfrm>
            <a:off x="5071155" y="476808"/>
            <a:ext cx="3790766" cy="754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Advantages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5C3C63D-D630-4CA5-9445-7F6BD4A8910E}"/>
              </a:ext>
            </a:extLst>
          </p:cNvPr>
          <p:cNvSpPr txBox="1">
            <a:spLocks/>
          </p:cNvSpPr>
          <p:nvPr/>
        </p:nvSpPr>
        <p:spPr>
          <a:xfrm>
            <a:off x="5071155" y="1325898"/>
            <a:ext cx="5259961" cy="17180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Intuitive computation</a:t>
            </a:r>
          </a:p>
          <a:p>
            <a:r>
              <a:rPr lang="en-US" altLang="zh-CN" dirty="0"/>
              <a:t>Clear interpretation</a:t>
            </a:r>
          </a:p>
          <a:p>
            <a:r>
              <a:rPr lang="en-US" altLang="zh-CN" dirty="0"/>
              <a:t>Easy implementation</a:t>
            </a:r>
          </a:p>
          <a:p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CD3B49-87B4-4ECF-8114-D48BB1219DCF}"/>
              </a:ext>
            </a:extLst>
          </p:cNvPr>
          <p:cNvSpPr txBox="1">
            <a:spLocks/>
          </p:cNvSpPr>
          <p:nvPr/>
        </p:nvSpPr>
        <p:spPr>
          <a:xfrm>
            <a:off x="5071155" y="3429000"/>
            <a:ext cx="3790766" cy="754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Disadvantages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E34A635-D5BB-440F-9BE1-1F09ACA28CDF}"/>
              </a:ext>
            </a:extLst>
          </p:cNvPr>
          <p:cNvSpPr txBox="1">
            <a:spLocks/>
          </p:cNvSpPr>
          <p:nvPr/>
        </p:nvSpPr>
        <p:spPr>
          <a:xfrm>
            <a:off x="5071155" y="4278090"/>
            <a:ext cx="6029983" cy="17180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Assumption of independence</a:t>
            </a:r>
          </a:p>
          <a:p>
            <a:r>
              <a:rPr lang="en-US" altLang="zh-CN" dirty="0"/>
              <a:t>Maximum #features: no more than 2</a:t>
            </a:r>
          </a:p>
          <a:p>
            <a:r>
              <a:rPr lang="en-US" altLang="zh-CN" dirty="0"/>
              <a:t>Without considering the distribution</a:t>
            </a:r>
          </a:p>
        </p:txBody>
      </p:sp>
    </p:spTree>
    <p:extLst>
      <p:ext uri="{BB962C8B-B14F-4D97-AF65-F5344CB8AC3E}">
        <p14:creationId xmlns:p14="http://schemas.microsoft.com/office/powerpoint/2010/main" val="73066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BE0DC-8742-4829-9914-88D0220B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913"/>
            <a:ext cx="10515600" cy="1325563"/>
          </a:xfrm>
        </p:spPr>
        <p:txBody>
          <a:bodyPr/>
          <a:lstStyle/>
          <a:p>
            <a:r>
              <a:rPr lang="en-US" altLang="zh-CN" dirty="0"/>
              <a:t>Accumulated Local Effects (ALE) Plot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9A86AA-73E4-43D2-BE12-B3458713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4499"/>
            <a:ext cx="10515600" cy="1479049"/>
          </a:xfrm>
        </p:spPr>
        <p:txBody>
          <a:bodyPr/>
          <a:lstStyle/>
          <a:p>
            <a:r>
              <a:rPr lang="en-US" altLang="zh-CN" dirty="0"/>
              <a:t>How features influence the prediction of a machine learning model on average</a:t>
            </a:r>
          </a:p>
          <a:p>
            <a:r>
              <a:rPr lang="en-US" altLang="zh-CN" dirty="0"/>
              <a:t>A faster and unbiased alternative to PDPs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1BB711-85D4-4C67-BEBC-1B7A8E160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910472"/>
            <a:ext cx="6781800" cy="1381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9A6E18-31D2-4352-B0D0-C167BF8F8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4398763"/>
            <a:ext cx="2790825" cy="7524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7FEBD9-E54D-4CDC-AF1A-D7D3B70BA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9" y="5373501"/>
            <a:ext cx="6686550" cy="1114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C897F2B-4B94-45AF-A5B7-B16AC8C612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578" y="2334559"/>
            <a:ext cx="3324221" cy="42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6FF0648-9626-47C6-95A7-E7E5F919E1D1}"/>
              </a:ext>
            </a:extLst>
          </p:cNvPr>
          <p:cNvSpPr txBox="1">
            <a:spLocks/>
          </p:cNvSpPr>
          <p:nvPr/>
        </p:nvSpPr>
        <p:spPr>
          <a:xfrm>
            <a:off x="1269176" y="492850"/>
            <a:ext cx="3790766" cy="754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Advantages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5C3C63D-D630-4CA5-9445-7F6BD4A8910E}"/>
              </a:ext>
            </a:extLst>
          </p:cNvPr>
          <p:cNvSpPr txBox="1">
            <a:spLocks/>
          </p:cNvSpPr>
          <p:nvPr/>
        </p:nvSpPr>
        <p:spPr>
          <a:xfrm>
            <a:off x="1269176" y="1341940"/>
            <a:ext cx="7842740" cy="171809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Unbiased, even with correlated features</a:t>
            </a:r>
          </a:p>
          <a:p>
            <a:r>
              <a:rPr lang="en-US" altLang="zh-CN" dirty="0"/>
              <a:t>O(n), faster than PDPs(#grid points * n)</a:t>
            </a:r>
          </a:p>
          <a:p>
            <a:r>
              <a:rPr lang="en-US" altLang="zh-CN" dirty="0"/>
              <a:t>Clear interpretations</a:t>
            </a:r>
          </a:p>
          <a:p>
            <a:endParaRPr lang="en-US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4CD3B49-87B4-4ECF-8114-D48BB1219DCF}"/>
              </a:ext>
            </a:extLst>
          </p:cNvPr>
          <p:cNvSpPr txBox="1">
            <a:spLocks/>
          </p:cNvSpPr>
          <p:nvPr/>
        </p:nvSpPr>
        <p:spPr>
          <a:xfrm>
            <a:off x="1269175" y="3343377"/>
            <a:ext cx="3790766" cy="7542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Disadvantages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E34A635-D5BB-440F-9BE1-1F09ACA28CDF}"/>
              </a:ext>
            </a:extLst>
          </p:cNvPr>
          <p:cNvSpPr txBox="1">
            <a:spLocks/>
          </p:cNvSpPr>
          <p:nvPr/>
        </p:nvSpPr>
        <p:spPr>
          <a:xfrm>
            <a:off x="1269175" y="4133711"/>
            <a:ext cx="9848003" cy="23793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 bit shaky, no perfect solution to decide the number of intervals</a:t>
            </a:r>
          </a:p>
          <a:p>
            <a:r>
              <a:rPr lang="en-US" altLang="zh-CN" dirty="0"/>
              <a:t>Complex implementation (compared to PDPs)</a:t>
            </a:r>
          </a:p>
          <a:p>
            <a:r>
              <a:rPr lang="en-US" altLang="zh-CN" dirty="0"/>
              <a:t>Still hard to interpret when features highly correlated</a:t>
            </a:r>
          </a:p>
          <a:p>
            <a:pPr marL="0" indent="0">
              <a:buNone/>
            </a:pPr>
            <a:r>
              <a:rPr lang="en-US" altLang="zh-CN" dirty="0"/>
              <a:t>(change together)</a:t>
            </a:r>
          </a:p>
        </p:txBody>
      </p:sp>
    </p:spTree>
    <p:extLst>
      <p:ext uri="{BB962C8B-B14F-4D97-AF65-F5344CB8AC3E}">
        <p14:creationId xmlns:p14="http://schemas.microsoft.com/office/powerpoint/2010/main" val="298455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944D8-0674-45AE-AE5E-93AC28DE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603"/>
            <a:ext cx="5257800" cy="1325563"/>
          </a:xfrm>
        </p:spPr>
        <p:txBody>
          <a:bodyPr/>
          <a:lstStyle/>
          <a:p>
            <a:r>
              <a:rPr lang="en-US" altLang="zh-CN" dirty="0"/>
              <a:t>Feature Importance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1DC60-1E49-4C98-8381-4B3498D4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814"/>
            <a:ext cx="10835936" cy="2217529"/>
          </a:xfrm>
        </p:spPr>
        <p:txBody>
          <a:bodyPr>
            <a:normAutofit/>
          </a:bodyPr>
          <a:lstStyle/>
          <a:p>
            <a:r>
              <a:rPr lang="en-US" altLang="zh-CN" dirty="0"/>
              <a:t>(Different from feature importance in tree-based models)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The increase in the prediction error of the model after permuting the feature’s values (feature’s information is destroyed)</a:t>
            </a:r>
          </a:p>
        </p:txBody>
      </p:sp>
    </p:spTree>
    <p:extLst>
      <p:ext uri="{BB962C8B-B14F-4D97-AF65-F5344CB8AC3E}">
        <p14:creationId xmlns:p14="http://schemas.microsoft.com/office/powerpoint/2010/main" val="124988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81A06-8F71-42A5-BB64-7123B7A3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43274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The permutation algorithm</a:t>
            </a:r>
            <a:br>
              <a:rPr lang="en-US" altLang="zh-CN" dirty="0"/>
            </a:br>
            <a:r>
              <a:rPr lang="en-US" altLang="zh-CN" sz="2000" dirty="0"/>
              <a:t>(Fisher, Rudin, and </a:t>
            </a:r>
            <a:r>
              <a:rPr lang="en-US" altLang="zh-CN" sz="2000" dirty="0" err="1"/>
              <a:t>Dominici</a:t>
            </a:r>
            <a:r>
              <a:rPr lang="en-US" altLang="zh-CN" sz="2000" dirty="0"/>
              <a:t> (2018))</a:t>
            </a:r>
            <a:endParaRPr lang="zh-CN" altLang="en-US" sz="2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11C2FA9-F4A9-4035-91F0-27CF71C7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68" y="1917577"/>
            <a:ext cx="10351305" cy="3388078"/>
          </a:xfrm>
        </p:spPr>
      </p:pic>
    </p:spTree>
    <p:extLst>
      <p:ext uri="{BB962C8B-B14F-4D97-AF65-F5344CB8AC3E}">
        <p14:creationId xmlns:p14="http://schemas.microsoft.com/office/powerpoint/2010/main" val="309885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497</Words>
  <Application>Microsoft Office PowerPoint</Application>
  <PresentationFormat>宽屏</PresentationFormat>
  <Paragraphs>92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Interpretable Machine Learning!</vt:lpstr>
      <vt:lpstr>Why we need interpretability?</vt:lpstr>
      <vt:lpstr>Interpretable ML Methods</vt:lpstr>
      <vt:lpstr>Partial Dependence Plot (PDP)</vt:lpstr>
      <vt:lpstr>PowerPoint 演示文稿</vt:lpstr>
      <vt:lpstr>Accumulated Local Effects (ALE) Plot</vt:lpstr>
      <vt:lpstr>PowerPoint 演示文稿</vt:lpstr>
      <vt:lpstr>Feature Importance</vt:lpstr>
      <vt:lpstr>The permutation algorithm (Fisher, Rudin, and Dominici (2018))</vt:lpstr>
      <vt:lpstr>Advantages</vt:lpstr>
      <vt:lpstr>Disadvantages</vt:lpstr>
      <vt:lpstr>Global Surrogate Model</vt:lpstr>
      <vt:lpstr>PowerPoint 演示文稿</vt:lpstr>
      <vt:lpstr>Advantages</vt:lpstr>
      <vt:lpstr>Other interpretable ML methods</vt:lpstr>
      <vt:lpstr>Problems with interpretable 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32</cp:revision>
  <dcterms:created xsi:type="dcterms:W3CDTF">2019-04-21T19:14:03Z</dcterms:created>
  <dcterms:modified xsi:type="dcterms:W3CDTF">2019-04-22T18:53:04Z</dcterms:modified>
</cp:coreProperties>
</file>