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8" r:id="rId2"/>
    <p:sldId id="275" r:id="rId3"/>
    <p:sldId id="296" r:id="rId4"/>
    <p:sldId id="299" r:id="rId5"/>
    <p:sldId id="298" r:id="rId6"/>
    <p:sldId id="300" r:id="rId7"/>
    <p:sldId id="274" r:id="rId8"/>
    <p:sldId id="278" r:id="rId9"/>
    <p:sldId id="258" r:id="rId10"/>
    <p:sldId id="259" r:id="rId11"/>
    <p:sldId id="257" r:id="rId12"/>
    <p:sldId id="260" r:id="rId13"/>
    <p:sldId id="302" r:id="rId14"/>
    <p:sldId id="303" r:id="rId15"/>
    <p:sldId id="304" r:id="rId16"/>
    <p:sldId id="305" r:id="rId17"/>
    <p:sldId id="286" r:id="rId18"/>
    <p:sldId id="282" r:id="rId19"/>
    <p:sldId id="284" r:id="rId20"/>
    <p:sldId id="285" r:id="rId21"/>
    <p:sldId id="276" r:id="rId22"/>
    <p:sldId id="263" r:id="rId23"/>
    <p:sldId id="265" r:id="rId24"/>
    <p:sldId id="264" r:id="rId25"/>
    <p:sldId id="266" r:id="rId26"/>
    <p:sldId id="306" r:id="rId27"/>
    <p:sldId id="301" r:id="rId28"/>
    <p:sldId id="267" r:id="rId29"/>
    <p:sldId id="268" r:id="rId30"/>
    <p:sldId id="269" r:id="rId31"/>
    <p:sldId id="270" r:id="rId32"/>
    <p:sldId id="271" r:id="rId33"/>
    <p:sldId id="297" r:id="rId34"/>
    <p:sldId id="272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9E649-DEDB-164B-8F55-67A480F2563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8A1C6-7C74-304C-8EFD-3361D5B5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4C7A-53BC-3643-AC4E-938ADFB3F38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CE24-4DC7-7C46-85B9-F9A53C0B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0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FD5E-C530-9A44-83F5-584E5697E44B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265C-63C8-E544-9555-9AEFE2C9B958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D1AD-62FD-4C4A-95FC-791EA4D1592F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E93-018D-0B4E-AB75-B0A579D8CBC9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361-30B5-CC45-A982-C09ADE532801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005A-7B25-6241-9477-43FB08906F59}" type="datetime1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018F-FF03-DD44-BB32-DA39FA6AE5BA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5220-C1E1-0F4E-BA5B-8DAFF5535DD2}" type="datetime1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858A-CB2A-0141-833F-F2FA6D37F51A}" type="datetime1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910C-F2F1-A64F-AAF6-914418085B1A}" type="datetime1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F5AC15F-FF3A-B940-BC6E-15DFB67A8579}" type="datetime1">
              <a:rPr lang="en-US" smtClean="0"/>
              <a:t>4/8/2016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5676A4-F42C-BD48-A132-1F82ACDF501A}" type="datetime1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Diversity to Harden Multithreaded Programs Against Exploitation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8077200" cy="1499616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David M. </a:t>
            </a:r>
            <a:r>
              <a:rPr lang="en-US" dirty="0" err="1" smtClean="0">
                <a:solidFill>
                  <a:schemeClr val="accent6"/>
                </a:solidFill>
              </a:rPr>
              <a:t>Tagatac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/>
              <a:t>Michalis</a:t>
            </a:r>
            <a:r>
              <a:rPr lang="en-US" dirty="0" smtClean="0"/>
              <a:t> </a:t>
            </a:r>
            <a:r>
              <a:rPr lang="en-US" dirty="0" err="1" smtClean="0"/>
              <a:t>Polychronakis</a:t>
            </a:r>
            <a:endParaRPr lang="en-US" dirty="0" smtClean="0"/>
          </a:p>
          <a:p>
            <a:r>
              <a:rPr lang="en-US" dirty="0" smtClean="0"/>
              <a:t>Salvatore J. </a:t>
            </a:r>
            <a:r>
              <a:rPr lang="en-US" dirty="0" err="1" smtClean="0"/>
              <a:t>Stolfo</a:t>
            </a:r>
            <a:endParaRPr lang="en-US" dirty="0" smtClean="0"/>
          </a:p>
          <a:p>
            <a:r>
              <a:rPr lang="en-US" dirty="0" smtClean="0"/>
              <a:t>HPSC 4/9/2016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two threads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6" y="1774825"/>
            <a:ext cx="7529107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attack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7920"/>
            <a:ext cx="8229600" cy="45997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thwarted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5775"/>
            <a:ext cx="8229600" cy="458407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Software Diversity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Diversity:</a:t>
            </a:r>
            <a:br>
              <a:rPr lang="en-US" dirty="0" smtClean="0"/>
            </a:br>
            <a:r>
              <a:rPr lang="en-US" dirty="0" smtClean="0"/>
              <a:t>dangers of a monoculture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000" dirty="0" smtClean="0"/>
              <a:t>[GEER </a:t>
            </a:r>
            <a:r>
              <a:rPr lang="en-US" sz="2000" dirty="0"/>
              <a:t>, D., </a:t>
            </a:r>
            <a:r>
              <a:rPr lang="en-US" sz="2000" dirty="0" smtClean="0"/>
              <a:t>BACE </a:t>
            </a:r>
            <a:r>
              <a:rPr lang="en-US" sz="2000" dirty="0"/>
              <a:t>, R., </a:t>
            </a:r>
            <a:r>
              <a:rPr lang="en-US" sz="2000" dirty="0" smtClean="0"/>
              <a:t>GUTMANN </a:t>
            </a:r>
            <a:r>
              <a:rPr lang="en-US" sz="2000" dirty="0"/>
              <a:t>, P., </a:t>
            </a:r>
            <a:r>
              <a:rPr lang="en-US" sz="2000" dirty="0" smtClean="0"/>
              <a:t>METZGER </a:t>
            </a:r>
            <a:r>
              <a:rPr lang="en-US" sz="2000" dirty="0"/>
              <a:t>, P</a:t>
            </a:r>
            <a:r>
              <a:rPr lang="en-US" sz="2000" dirty="0" smtClean="0"/>
              <a:t>., PFLEEGER </a:t>
            </a:r>
            <a:r>
              <a:rPr lang="en-US" sz="2000" dirty="0"/>
              <a:t>, C., </a:t>
            </a:r>
            <a:r>
              <a:rPr lang="en-US" sz="2000" dirty="0" smtClean="0"/>
              <a:t>QUARTERMAN </a:t>
            </a:r>
            <a:r>
              <a:rPr lang="en-US" sz="2000" dirty="0"/>
              <a:t>, J., AND </a:t>
            </a:r>
            <a:r>
              <a:rPr lang="en-US" sz="2000" dirty="0" smtClean="0"/>
              <a:t>SCHNEIER </a:t>
            </a:r>
            <a:r>
              <a:rPr lang="en-US" sz="2000" dirty="0"/>
              <a:t>, B. </a:t>
            </a:r>
            <a:r>
              <a:rPr lang="en-US" sz="2000" dirty="0" smtClean="0"/>
              <a:t>Cyber insecurity</a:t>
            </a:r>
            <a:r>
              <a:rPr lang="en-US" sz="2000" dirty="0"/>
              <a:t>: The cost of monopoly. </a:t>
            </a:r>
            <a:r>
              <a:rPr lang="en-US" sz="2000" dirty="0" smtClean="0"/>
              <a:t>CCIA’03.]</a:t>
            </a:r>
          </a:p>
          <a:p>
            <a:r>
              <a:rPr lang="en-US" dirty="0" smtClean="0"/>
              <a:t>“[Lack of software diversity is a threat to society.]”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Diversity:</a:t>
            </a:r>
            <a:br>
              <a:rPr lang="en-US" dirty="0" smtClean="0"/>
            </a:br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200" dirty="0" smtClean="0"/>
              <a:t>[LARSEN </a:t>
            </a:r>
            <a:r>
              <a:rPr lang="en-US" sz="2200" dirty="0"/>
              <a:t>, P., </a:t>
            </a:r>
            <a:r>
              <a:rPr lang="en-US" sz="2200" dirty="0" smtClean="0"/>
              <a:t>HOMESCU </a:t>
            </a:r>
            <a:r>
              <a:rPr lang="en-US" sz="2200" dirty="0"/>
              <a:t>, A., </a:t>
            </a:r>
            <a:r>
              <a:rPr lang="en-US" sz="2200" dirty="0" smtClean="0"/>
              <a:t>BRUNTHALER </a:t>
            </a:r>
            <a:r>
              <a:rPr lang="en-US" sz="2200" dirty="0"/>
              <a:t>, S., AND </a:t>
            </a:r>
            <a:r>
              <a:rPr lang="en-US" sz="2200" dirty="0" smtClean="0"/>
              <a:t>FRANZ</a:t>
            </a:r>
            <a:r>
              <a:rPr lang="en-US" sz="2200" dirty="0"/>
              <a:t>, M. </a:t>
            </a:r>
            <a:r>
              <a:rPr lang="en-US" sz="2200" dirty="0" err="1"/>
              <a:t>SoK</a:t>
            </a:r>
            <a:r>
              <a:rPr lang="en-US" sz="2200" dirty="0"/>
              <a:t> : Automated Software Diversity. </a:t>
            </a:r>
            <a:r>
              <a:rPr lang="en-US" sz="2200" dirty="0" smtClean="0"/>
              <a:t>IEEE </a:t>
            </a:r>
            <a:r>
              <a:rPr lang="en-US" sz="2200" dirty="0"/>
              <a:t>S&amp;P (2014</a:t>
            </a:r>
            <a:r>
              <a:rPr lang="en-US" sz="2200" dirty="0" smtClean="0"/>
              <a:t>).]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Instruction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Basic block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Loop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Function level</a:t>
            </a:r>
          </a:p>
          <a:p>
            <a:pPr lvl="1"/>
            <a:r>
              <a:rPr lang="en-US" dirty="0" smtClean="0"/>
              <a:t>e.g. stack layout randomization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Program level</a:t>
            </a:r>
          </a:p>
          <a:p>
            <a:pPr lvl="1"/>
            <a:r>
              <a:rPr lang="en-US" dirty="0" smtClean="0"/>
              <a:t>e.g. ASLR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System level</a:t>
            </a:r>
          </a:p>
          <a:p>
            <a:pPr lvl="1"/>
            <a:r>
              <a:rPr lang="en-US" dirty="0" smtClean="0"/>
              <a:t>e.g. system call mapping randomization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Diversity:</a:t>
            </a:r>
            <a:br>
              <a:rPr lang="en-US" dirty="0" smtClean="0"/>
            </a:br>
            <a:r>
              <a:rPr lang="en-US" dirty="0" smtClean="0"/>
              <a:t>taxonomy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delays to a thread or threads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Reorder something such that thread interleaving is 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Time Randomization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library interposition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foo()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9893" y="19812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734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foo()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95" y="1981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library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</p:cNvCxnSpPr>
          <p:nvPr/>
        </p:nvCxnSpPr>
        <p:spPr>
          <a:xfrm flipV="1">
            <a:off x="2819400" y="3276600"/>
            <a:ext cx="3291840" cy="99060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library interposition (continued)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foo()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9893" y="19812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734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foo()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95" y="1981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library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4951" y="4114800"/>
            <a:ext cx="1524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foo()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random-length NOP loop&gt;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real_foo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5930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interposition code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819400" y="4267200"/>
            <a:ext cx="9555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5330180" y="3276600"/>
            <a:ext cx="789556" cy="237744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Concurrency Bugs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Example Attack</a:t>
            </a:r>
          </a:p>
          <a:p>
            <a:pPr marL="690372" indent="-571500">
              <a:buFont typeface="+mj-lt"/>
              <a:buAutoNum type="romanUcPeriod"/>
            </a:pPr>
            <a:r>
              <a:rPr lang="en-US" smtClean="0"/>
              <a:t>Software Diversity</a:t>
            </a:r>
            <a:endParaRPr lang="en-US" dirty="0" smtClean="0"/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Time Randomization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three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T1: all dynamic library functions</a:t>
            </a:r>
          </a:p>
          <a:p>
            <a:r>
              <a:rPr lang="en-US" dirty="0" smtClean="0"/>
              <a:t>T2: library functions before syncs</a:t>
            </a:r>
          </a:p>
          <a:p>
            <a:r>
              <a:rPr lang="en-US" dirty="0" smtClean="0"/>
              <a:t>T3: library functions after syncs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/>
              <a:t>All three can be considered instruction-level transformations which add delays to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32860"/>
              </p:ext>
            </p:extLst>
          </p:nvPr>
        </p:nvGraphicFramePr>
        <p:xfrm>
          <a:off x="457200" y="1774825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Tranformation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Applied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Randomization Effective?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r>
                        <a:rPr lang="en-US" baseline="0" dirty="0" smtClean="0"/>
                        <a:t> (before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 (after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Libvirt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Libvirt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r>
                        <a:rPr lang="en-US" baseline="0" dirty="0" smtClean="0"/>
                        <a:t> (before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Libvirt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 (after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T1 applied to </a:t>
            </a:r>
            <a:r>
              <a:rPr lang="en-US" dirty="0" err="1"/>
              <a:t>Libsafe</a:t>
            </a:r>
            <a:r>
              <a:rPr lang="en-US" dirty="0"/>
              <a:t> bug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820"/>
            <a:ext cx="4038600" cy="345922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55820"/>
            <a:ext cx="4038600" cy="34592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T3 applied to </a:t>
            </a:r>
            <a:r>
              <a:rPr lang="en-US" dirty="0" err="1" smtClean="0"/>
              <a:t>Libsafe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53" y="1774825"/>
            <a:ext cx="5545093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</a:t>
            </a:r>
            <a:r>
              <a:rPr lang="en-US" dirty="0" smtClean="0"/>
              <a:t>T2 </a:t>
            </a:r>
            <a:r>
              <a:rPr lang="en-US" dirty="0"/>
              <a:t>applied to </a:t>
            </a:r>
            <a:r>
              <a:rPr lang="en-US" dirty="0" err="1"/>
              <a:t>Libsafe</a:t>
            </a:r>
            <a:r>
              <a:rPr lang="en-US" dirty="0"/>
              <a:t> bug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7" y="1774825"/>
            <a:ext cx="5712205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Randomization in the scheduler</a:t>
            </a:r>
          </a:p>
          <a:p>
            <a:r>
              <a:rPr lang="en-US" dirty="0" smtClean="0"/>
              <a:t>Use empirical results for NOP insertion decisions</a:t>
            </a:r>
          </a:p>
          <a:p>
            <a:pPr lvl="1"/>
            <a:r>
              <a:rPr lang="en-US" dirty="0" smtClean="0"/>
              <a:t>E.g. measure relative thread timing and/or runtime overhead after randomization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Concurrency bugs</a:t>
            </a:r>
          </a:p>
          <a:p>
            <a:r>
              <a:rPr lang="en-US" dirty="0" smtClean="0">
                <a:sym typeface="Wingdings"/>
              </a:rPr>
              <a:t>Example concurrency attack</a:t>
            </a:r>
          </a:p>
          <a:p>
            <a:r>
              <a:rPr lang="en-US" dirty="0" smtClean="0">
                <a:sym typeface="Wingdings"/>
              </a:rPr>
              <a:t>Automated Software Diversity</a:t>
            </a:r>
          </a:p>
          <a:p>
            <a:r>
              <a:rPr lang="en-US" dirty="0" smtClean="0"/>
              <a:t>Time randomization:</a:t>
            </a:r>
          </a:p>
          <a:p>
            <a:pPr lvl="1"/>
            <a:r>
              <a:rPr lang="en-US" dirty="0" smtClean="0"/>
              <a:t>Increase the cost of exploitation</a:t>
            </a:r>
          </a:p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Please ask questions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Concurrency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 applied to </a:t>
            </a:r>
            <a:r>
              <a:rPr lang="en-US" dirty="0" err="1" smtClean="0"/>
              <a:t>Libvirt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71" y="1752600"/>
            <a:ext cx="6207729" cy="4724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applied to </a:t>
            </a:r>
            <a:r>
              <a:rPr lang="en-US" dirty="0" err="1" smtClean="0"/>
              <a:t>Libvirt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1" y="1774825"/>
            <a:ext cx="5403258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applied to </a:t>
            </a:r>
            <a:r>
              <a:rPr lang="en-US" dirty="0" err="1" smtClean="0"/>
              <a:t>Libvirt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1" y="1774825"/>
            <a:ext cx="5403258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T3 applied to canonical atomicity violation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7" y="1774825"/>
            <a:ext cx="5388165" cy="46259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 Bugs: 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u="sng" dirty="0" smtClean="0"/>
              <a:t>Concurrency Bug</a:t>
            </a:r>
            <a:r>
              <a:rPr lang="en-US" dirty="0" smtClean="0"/>
              <a:t>: code which produces incorrect output </a:t>
            </a:r>
            <a:r>
              <a:rPr lang="en-US" dirty="0" err="1" smtClean="0"/>
              <a:t>nondeterministically</a:t>
            </a:r>
            <a:r>
              <a:rPr lang="en-US" dirty="0" smtClean="0"/>
              <a:t> as a result of an unexpected thread interleaving.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 Bugs: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2100" dirty="0" smtClean="0"/>
              <a:t>[Lu</a:t>
            </a:r>
            <a:r>
              <a:rPr lang="en-US" sz="2100" dirty="0"/>
              <a:t>, S., Park, S., </a:t>
            </a:r>
            <a:r>
              <a:rPr lang="en-US" sz="2100" dirty="0" err="1"/>
              <a:t>Seo</a:t>
            </a:r>
            <a:r>
              <a:rPr lang="en-US" sz="2100" dirty="0"/>
              <a:t>, E., &amp; Zhou, </a:t>
            </a:r>
            <a:r>
              <a:rPr lang="en-US" sz="2100" dirty="0" smtClean="0"/>
              <a:t>Y. </a:t>
            </a:r>
            <a:r>
              <a:rPr lang="en-US" sz="2100" dirty="0"/>
              <a:t>Learning from mistakes - A Comprehensive Study on Real World Concurrency Bug </a:t>
            </a:r>
            <a:r>
              <a:rPr lang="en-US" sz="2100" dirty="0" smtClean="0"/>
              <a:t>Characteristics. ASPLOS’08.]</a:t>
            </a:r>
          </a:p>
          <a:p>
            <a:pPr marL="118872" indent="0">
              <a:buNone/>
            </a:pPr>
            <a:r>
              <a:rPr lang="en-US" b="1" dirty="0"/>
              <a:t>Bug classification along three </a:t>
            </a:r>
            <a:r>
              <a:rPr lang="en-US" b="1" dirty="0" smtClean="0"/>
              <a:t>dimensions:</a:t>
            </a:r>
            <a:endParaRPr lang="en-US" b="1" dirty="0"/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Bug pattern</a:t>
            </a:r>
          </a:p>
          <a:p>
            <a:pPr marL="914400" lvl="1" indent="-442913"/>
            <a:r>
              <a:rPr lang="en-US" dirty="0"/>
              <a:t>Atomicity violation</a:t>
            </a:r>
          </a:p>
          <a:p>
            <a:pPr marL="914400" lvl="1" indent="-442913"/>
            <a:r>
              <a:rPr lang="en-US" dirty="0"/>
              <a:t>Order </a:t>
            </a:r>
            <a:r>
              <a:rPr lang="en-US" dirty="0" smtClean="0"/>
              <a:t>violation</a:t>
            </a:r>
          </a:p>
          <a:p>
            <a:pPr marL="914400" lvl="1" indent="-442913"/>
            <a:r>
              <a:rPr lang="en-US" dirty="0" smtClean="0"/>
              <a:t>Other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Bug manifestation</a:t>
            </a:r>
          </a:p>
          <a:p>
            <a:pPr marL="914400" lvl="1" indent="-457200"/>
            <a:r>
              <a:rPr lang="en-US" dirty="0"/>
              <a:t>Manifestation condition</a:t>
            </a:r>
          </a:p>
          <a:p>
            <a:pPr marL="914400" lvl="1" indent="-457200"/>
            <a:r>
              <a:rPr lang="en-US" dirty="0"/>
              <a:t># of threads involved</a:t>
            </a:r>
          </a:p>
          <a:p>
            <a:pPr marL="914400" lvl="1" indent="-457200"/>
            <a:r>
              <a:rPr lang="en-US" dirty="0"/>
              <a:t># of variables involved</a:t>
            </a:r>
          </a:p>
          <a:p>
            <a:pPr marL="914400" lvl="1" indent="-457200"/>
            <a:r>
              <a:rPr lang="en-US" dirty="0"/>
              <a:t># of accesses involved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Fix </a:t>
            </a:r>
            <a:r>
              <a:rPr lang="en-US" b="1" dirty="0" smtClean="0"/>
              <a:t>strategy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Bugs: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Lockset based </a:t>
            </a:r>
            <a:r>
              <a:rPr lang="en-US" sz="2000" dirty="0" smtClean="0"/>
              <a:t>[</a:t>
            </a:r>
            <a:r>
              <a:rPr lang="en-US" sz="2000" dirty="0" err="1" smtClean="0"/>
              <a:t>Serebryany</a:t>
            </a:r>
            <a:r>
              <a:rPr lang="en-US" sz="2000" dirty="0" smtClean="0"/>
              <a:t> WBIA’09][Savage TOCS’97]</a:t>
            </a:r>
          </a:p>
          <a:p>
            <a:pPr lvl="1"/>
            <a:r>
              <a:rPr lang="en-US" dirty="0" smtClean="0"/>
              <a:t>Happens-before based </a:t>
            </a:r>
            <a:r>
              <a:rPr lang="en-US" sz="2000" dirty="0" smtClean="0"/>
              <a:t>[</a:t>
            </a:r>
            <a:r>
              <a:rPr lang="en-US" sz="2000" dirty="0" err="1" smtClean="0"/>
              <a:t>O’Callahan</a:t>
            </a:r>
            <a:r>
              <a:rPr lang="en-US" sz="2000" dirty="0" smtClean="0"/>
              <a:t> PPoPP’03]</a:t>
            </a:r>
          </a:p>
          <a:p>
            <a:r>
              <a:rPr lang="en-US" dirty="0" smtClean="0"/>
              <a:t>Testing </a:t>
            </a:r>
            <a:r>
              <a:rPr lang="en-US" sz="2000" dirty="0" smtClean="0"/>
              <a:t>[Burckhardt ASPLOS’10][Fonseca OSDI’14]</a:t>
            </a:r>
          </a:p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Systems </a:t>
            </a:r>
            <a:r>
              <a:rPr lang="en-US" sz="2000" dirty="0" smtClean="0"/>
              <a:t>[Cui SOSP’13][Lu PPoPP’14]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Example Attack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scenario</a:t>
            </a:r>
            <a:endParaRPr lang="en-US" dirty="0"/>
          </a:p>
        </p:txBody>
      </p:sp>
      <p:pic>
        <p:nvPicPr>
          <p:cNvPr id="1027" name="Picture 3" descr="C:\Users\tag\AppData\Local\Microsoft\Windows\Temporary Internet Files\Content.IE5\FW0PYF1V\client-serve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698000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Attack: save operation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4100"/>
            <a:ext cx="8229600" cy="19474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1145</TotalTime>
  <Words>582</Words>
  <Application>Microsoft Office PowerPoint</Application>
  <PresentationFormat>On-screen Show 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Module</vt:lpstr>
      <vt:lpstr>Using Diversity to Harden Multithreaded Programs Against Exploitation </vt:lpstr>
      <vt:lpstr>Outline</vt:lpstr>
      <vt:lpstr>I. Concurrency Bugs</vt:lpstr>
      <vt:lpstr>Concurrency Bugs: What are they?</vt:lpstr>
      <vt:lpstr>Concurrency Bugs: Classifications</vt:lpstr>
      <vt:lpstr>Concurrency Bugs: Mitigations</vt:lpstr>
      <vt:lpstr>II. Example Attack</vt:lpstr>
      <vt:lpstr>Example Attack: scenario</vt:lpstr>
      <vt:lpstr>Example Attack: save operation</vt:lpstr>
      <vt:lpstr>Example Attack: two threads</vt:lpstr>
      <vt:lpstr>Example Attack: attack</vt:lpstr>
      <vt:lpstr>Example Attack: thwarted</vt:lpstr>
      <vt:lpstr>III. Software Diversity</vt:lpstr>
      <vt:lpstr>Software Diversity: dangers of a monoculture</vt:lpstr>
      <vt:lpstr>Software Diversity: taxonomy</vt:lpstr>
      <vt:lpstr>Software Diversity: taxonomy for concurrency</vt:lpstr>
      <vt:lpstr>IV. Time Randomization</vt:lpstr>
      <vt:lpstr>Time Randomization: library interposition</vt:lpstr>
      <vt:lpstr>Time Randomization: library interposition (continued)</vt:lpstr>
      <vt:lpstr>Time Randomization: three transformations</vt:lpstr>
      <vt:lpstr>V. Results</vt:lpstr>
      <vt:lpstr>Results: summary</vt:lpstr>
      <vt:lpstr>Results: T1 applied to Libsafe bug</vt:lpstr>
      <vt:lpstr>Results: T3 applied to Libsafe bug</vt:lpstr>
      <vt:lpstr>Results: T2 applied to Libsafe bug</vt:lpstr>
      <vt:lpstr>Future Directions</vt:lpstr>
      <vt:lpstr>Summary</vt:lpstr>
      <vt:lpstr>Please ask questions :)</vt:lpstr>
      <vt:lpstr>PowerPoint Presentation</vt:lpstr>
      <vt:lpstr>PowerPoint Presentation</vt:lpstr>
      <vt:lpstr>PowerPoint Presentation</vt:lpstr>
      <vt:lpstr>T1 applied to Libvirt bug</vt:lpstr>
      <vt:lpstr>T2 applied to Libvirt bug</vt:lpstr>
      <vt:lpstr>T3 applied to Libvirt bug</vt:lpstr>
      <vt:lpstr>T3 applied to canonical atomicity violation bug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Randomization to Thwart Concurrency Bug Exploitation</dc:title>
  <dc:creator>David Tagatac</dc:creator>
  <cp:lastModifiedBy>David Tagatac</cp:lastModifiedBy>
  <cp:revision>53</cp:revision>
  <dcterms:created xsi:type="dcterms:W3CDTF">2015-03-11T05:09:27Z</dcterms:created>
  <dcterms:modified xsi:type="dcterms:W3CDTF">2016-04-08T23:33:36Z</dcterms:modified>
</cp:coreProperties>
</file>