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4" r:id="rId4"/>
    <p:sldId id="278" r:id="rId5"/>
    <p:sldId id="258" r:id="rId6"/>
    <p:sldId id="259" r:id="rId7"/>
    <p:sldId id="257" r:id="rId8"/>
    <p:sldId id="260" r:id="rId9"/>
    <p:sldId id="277" r:id="rId10"/>
    <p:sldId id="280" r:id="rId11"/>
    <p:sldId id="279" r:id="rId12"/>
    <p:sldId id="281" r:id="rId13"/>
    <p:sldId id="286" r:id="rId14"/>
    <p:sldId id="282" r:id="rId15"/>
    <p:sldId id="284" r:id="rId16"/>
    <p:sldId id="285" r:id="rId17"/>
    <p:sldId id="276" r:id="rId18"/>
    <p:sldId id="263" r:id="rId19"/>
    <p:sldId id="265" r:id="rId20"/>
    <p:sldId id="26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476475-71C9-47E0-87B8-41CEBE379F69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8D5CEC-4061-440C-A67F-C78DC2CAEF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Randomization to Thwart Concurrency Bug Exploitation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David Tagatac</a:t>
            </a:r>
            <a:r>
              <a:rPr lang="en-US" dirty="0" smtClean="0"/>
              <a:t>, Michalis </a:t>
            </a:r>
            <a:r>
              <a:rPr lang="en-US" dirty="0" err="1" smtClean="0"/>
              <a:t>Polychronakis</a:t>
            </a:r>
            <a:r>
              <a:rPr lang="en-US" dirty="0" smtClean="0"/>
              <a:t>, Salvatore </a:t>
            </a:r>
            <a:r>
              <a:rPr lang="en-US" dirty="0" err="1" smtClean="0"/>
              <a:t>Stolfo</a:t>
            </a:r>
            <a:endParaRPr lang="en-US" dirty="0" smtClean="0"/>
          </a:p>
          <a:p>
            <a:r>
              <a:rPr lang="en-US" dirty="0" smtClean="0"/>
              <a:t>3/11/2015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Diversity:</a:t>
            </a:r>
            <a:br>
              <a:rPr lang="en-US" dirty="0" smtClean="0"/>
            </a:br>
            <a:r>
              <a:rPr lang="en-US" dirty="0" smtClean="0"/>
              <a:t>dangers of a monoculture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1800" dirty="0" smtClean="0"/>
              <a:t>GEER </a:t>
            </a:r>
            <a:r>
              <a:rPr lang="en-US" sz="1800" dirty="0"/>
              <a:t>, D., </a:t>
            </a:r>
            <a:r>
              <a:rPr lang="en-US" sz="1800" dirty="0" smtClean="0"/>
              <a:t>BACE </a:t>
            </a:r>
            <a:r>
              <a:rPr lang="en-US" sz="1800" dirty="0"/>
              <a:t>, R., </a:t>
            </a:r>
            <a:r>
              <a:rPr lang="en-US" sz="1800" dirty="0" smtClean="0"/>
              <a:t>GUTMANN </a:t>
            </a:r>
            <a:r>
              <a:rPr lang="en-US" sz="1800" dirty="0"/>
              <a:t>, P., </a:t>
            </a:r>
            <a:r>
              <a:rPr lang="en-US" sz="1800" dirty="0" smtClean="0"/>
              <a:t>METZGER </a:t>
            </a:r>
            <a:r>
              <a:rPr lang="en-US" sz="1800" dirty="0"/>
              <a:t>, P</a:t>
            </a:r>
            <a:r>
              <a:rPr lang="en-US" sz="1800" dirty="0" smtClean="0"/>
              <a:t>., PFLEEGER </a:t>
            </a:r>
            <a:r>
              <a:rPr lang="en-US" sz="1800" dirty="0"/>
              <a:t>, C., </a:t>
            </a:r>
            <a:r>
              <a:rPr lang="en-US" sz="1800" dirty="0" smtClean="0"/>
              <a:t>QUARTERMAN </a:t>
            </a:r>
            <a:r>
              <a:rPr lang="en-US" sz="1800" dirty="0"/>
              <a:t>, J., AND </a:t>
            </a:r>
            <a:r>
              <a:rPr lang="en-US" sz="1800" dirty="0" smtClean="0"/>
              <a:t>SCHNEIER </a:t>
            </a:r>
            <a:r>
              <a:rPr lang="en-US" sz="1800" dirty="0"/>
              <a:t>, B. </a:t>
            </a:r>
            <a:r>
              <a:rPr lang="en-US" sz="1800" dirty="0" smtClean="0"/>
              <a:t>Cyber insecurity</a:t>
            </a:r>
            <a:r>
              <a:rPr lang="en-US" sz="1800" dirty="0"/>
              <a:t>: The cost of monopoly. Computer and </a:t>
            </a:r>
            <a:r>
              <a:rPr lang="en-US" sz="1800" dirty="0" smtClean="0"/>
              <a:t>Communications </a:t>
            </a:r>
            <a:r>
              <a:rPr lang="en-US" sz="1800" dirty="0"/>
              <a:t>Industry Association (CCIA), Sep 24 (2003</a:t>
            </a:r>
            <a:r>
              <a:rPr lang="en-US" sz="1800" dirty="0" smtClean="0"/>
              <a:t>).</a:t>
            </a:r>
          </a:p>
          <a:p>
            <a:r>
              <a:rPr lang="en-US" dirty="0" smtClean="0"/>
              <a:t>“[Lack of software diversity is a threat to society.]”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Diversity:</a:t>
            </a:r>
            <a:br>
              <a:rPr lang="en-US" dirty="0" smtClean="0"/>
            </a:br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2100" dirty="0" smtClean="0"/>
              <a:t>LARSEN </a:t>
            </a:r>
            <a:r>
              <a:rPr lang="en-US" sz="2100" dirty="0"/>
              <a:t>, P., </a:t>
            </a:r>
            <a:r>
              <a:rPr lang="en-US" sz="2100" dirty="0" smtClean="0"/>
              <a:t>HOMESCU </a:t>
            </a:r>
            <a:r>
              <a:rPr lang="en-US" sz="2100" dirty="0"/>
              <a:t>, A., </a:t>
            </a:r>
            <a:r>
              <a:rPr lang="en-US" sz="2100" dirty="0" smtClean="0"/>
              <a:t>BRUNTHALER </a:t>
            </a:r>
            <a:r>
              <a:rPr lang="en-US" sz="2100" dirty="0"/>
              <a:t>, S., AND </a:t>
            </a:r>
            <a:r>
              <a:rPr lang="en-US" sz="2100" dirty="0" smtClean="0"/>
              <a:t>FRANZ</a:t>
            </a:r>
            <a:r>
              <a:rPr lang="en-US" sz="2100" dirty="0"/>
              <a:t>, M. </a:t>
            </a:r>
            <a:r>
              <a:rPr lang="en-US" sz="2100" dirty="0" err="1"/>
              <a:t>SoK</a:t>
            </a:r>
            <a:r>
              <a:rPr lang="en-US" sz="2100" dirty="0"/>
              <a:t> : Automated Software Diversity. </a:t>
            </a:r>
            <a:r>
              <a:rPr lang="en-US" sz="2100" dirty="0" smtClean="0"/>
              <a:t>IEEE </a:t>
            </a:r>
            <a:r>
              <a:rPr lang="en-US" sz="2100" dirty="0"/>
              <a:t>S&amp;P (2014</a:t>
            </a:r>
            <a:r>
              <a:rPr lang="en-US" sz="2100" dirty="0" smtClean="0"/>
              <a:t>).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Instruction level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Basic block level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Loop level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Function level</a:t>
            </a:r>
          </a:p>
          <a:p>
            <a:pPr lvl="1"/>
            <a:r>
              <a:rPr lang="en-US" dirty="0" smtClean="0"/>
              <a:t>e.g. stack layout randomization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Program level</a:t>
            </a:r>
          </a:p>
          <a:p>
            <a:pPr lvl="1"/>
            <a:r>
              <a:rPr lang="en-US" dirty="0" smtClean="0"/>
              <a:t>e.g. ASLR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System level</a:t>
            </a:r>
          </a:p>
          <a:p>
            <a:pPr lvl="1"/>
            <a:r>
              <a:rPr lang="en-US" dirty="0" smtClean="0"/>
              <a:t>e.g. system call mapping randomization</a:t>
            </a:r>
          </a:p>
        </p:txBody>
      </p:sp>
    </p:spTree>
    <p:extLst>
      <p:ext uri="{BB962C8B-B14F-4D97-AF65-F5344CB8AC3E}">
        <p14:creationId xmlns:p14="http://schemas.microsoft.com/office/powerpoint/2010/main" val="24563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Diversity:</a:t>
            </a:r>
            <a:br>
              <a:rPr lang="en-US" dirty="0" smtClean="0"/>
            </a:br>
            <a:r>
              <a:rPr lang="en-US" dirty="0" smtClean="0"/>
              <a:t>taxonomy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delays to a thread or threads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Reorder something such that thread interleaving is affected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Time Randomization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Randomization:</a:t>
            </a:r>
            <a:br>
              <a:rPr lang="en-US" dirty="0" smtClean="0"/>
            </a:br>
            <a:r>
              <a:rPr lang="en-US" dirty="0" smtClean="0"/>
              <a:t>library interposition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9893" y="19812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9734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595" y="1981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library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</p:cNvCxnSpPr>
          <p:nvPr/>
        </p:nvCxnSpPr>
        <p:spPr>
          <a:xfrm flipV="1">
            <a:off x="2819400" y="3276600"/>
            <a:ext cx="3291840" cy="99060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Randomization:</a:t>
            </a:r>
            <a:br>
              <a:rPr lang="en-US" dirty="0" smtClean="0"/>
            </a:br>
            <a:r>
              <a:rPr lang="en-US" dirty="0" smtClean="0"/>
              <a:t>library interposition (continued)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9893" y="19812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9734" y="2514600"/>
            <a:ext cx="1828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595" y="1981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library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4951" y="4114800"/>
            <a:ext cx="1524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foo()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&lt;</a:t>
            </a:r>
            <a:r>
              <a:rPr lang="en-US" dirty="0" smtClean="0"/>
              <a:t>random-length NOP loop&gt;</a:t>
            </a:r>
          </a:p>
          <a:p>
            <a:r>
              <a:rPr lang="en-US" dirty="0" err="1" smtClean="0"/>
              <a:t>real_foo</a:t>
            </a:r>
            <a:r>
              <a:rPr lang="en-US" dirty="0" smtClean="0"/>
              <a:t>()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359306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interposition code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819400" y="4267200"/>
            <a:ext cx="9555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5330180" y="3276600"/>
            <a:ext cx="789556" cy="237744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Randomization:</a:t>
            </a:r>
            <a:br>
              <a:rPr lang="en-US" dirty="0" smtClean="0"/>
            </a:br>
            <a:r>
              <a:rPr lang="en-US" dirty="0" smtClean="0"/>
              <a:t>three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T1: all dynamic library functions</a:t>
            </a:r>
          </a:p>
          <a:p>
            <a:r>
              <a:rPr lang="en-US" dirty="0" smtClean="0"/>
              <a:t>T2: library functions before syncs</a:t>
            </a:r>
          </a:p>
          <a:p>
            <a:r>
              <a:rPr lang="en-US" dirty="0" smtClean="0"/>
              <a:t>T3: library functions after syncs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 smtClean="0"/>
              <a:t>All three can be considered instruction-level transformations which add delays to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8993"/>
              </p:ext>
            </p:extLst>
          </p:nvPr>
        </p:nvGraphicFramePr>
        <p:xfrm>
          <a:off x="457200" y="1774825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Tranformation</a:t>
                      </a:r>
                      <a:r>
                        <a:rPr lang="en-US" dirty="0" smtClean="0"/>
                        <a:t> Applied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Randomization Effective?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r>
                        <a:rPr lang="en-US" baseline="0" dirty="0" smtClean="0"/>
                        <a:t> (before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 (after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Libvirt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r>
                        <a:rPr lang="en-US" baseline="0" dirty="0" smtClean="0"/>
                        <a:t> (before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Libvirt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 (after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Canonical Atomicity Violation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 (after syncs)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6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T1 applied to </a:t>
            </a:r>
            <a:r>
              <a:rPr lang="en-US" dirty="0" err="1"/>
              <a:t>Libsafe</a:t>
            </a:r>
            <a:r>
              <a:rPr lang="en-US" dirty="0"/>
              <a:t> bug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820"/>
            <a:ext cx="4038600" cy="345922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55820"/>
            <a:ext cx="4038600" cy="3459222"/>
          </a:xfrm>
        </p:spPr>
      </p:pic>
    </p:spTree>
    <p:extLst>
      <p:ext uri="{BB962C8B-B14F-4D97-AF65-F5344CB8AC3E}">
        <p14:creationId xmlns:p14="http://schemas.microsoft.com/office/powerpoint/2010/main" val="32927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Example Attack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Software Diversity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Time Randomization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T3 applied to </a:t>
            </a:r>
            <a:r>
              <a:rPr lang="en-US" dirty="0" err="1" smtClean="0"/>
              <a:t>Libsafe</a:t>
            </a:r>
            <a:r>
              <a:rPr lang="en-US" dirty="0" smtClean="0"/>
              <a:t>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53" y="1774825"/>
            <a:ext cx="5545093" cy="4625975"/>
          </a:xfrm>
        </p:spPr>
      </p:pic>
    </p:spTree>
    <p:extLst>
      <p:ext uri="{BB962C8B-B14F-4D97-AF65-F5344CB8AC3E}">
        <p14:creationId xmlns:p14="http://schemas.microsoft.com/office/powerpoint/2010/main" val="19120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</a:t>
            </a:r>
            <a:r>
              <a:rPr lang="en-US" dirty="0" smtClean="0"/>
              <a:t>T2 </a:t>
            </a:r>
            <a:r>
              <a:rPr lang="en-US" dirty="0"/>
              <a:t>applied to </a:t>
            </a:r>
            <a:r>
              <a:rPr lang="en-US" dirty="0" err="1"/>
              <a:t>Libsafe</a:t>
            </a:r>
            <a:r>
              <a:rPr lang="en-US" dirty="0"/>
              <a:t> bug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7" y="1774825"/>
            <a:ext cx="5712205" cy="4625975"/>
          </a:xfrm>
        </p:spPr>
      </p:pic>
    </p:spTree>
    <p:extLst>
      <p:ext uri="{BB962C8B-B14F-4D97-AF65-F5344CB8AC3E}">
        <p14:creationId xmlns:p14="http://schemas.microsoft.com/office/powerpoint/2010/main" val="12402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Ask me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 applied to </a:t>
            </a:r>
            <a:r>
              <a:rPr lang="en-US" dirty="0" err="1" smtClean="0"/>
              <a:t>Libvirt</a:t>
            </a:r>
            <a:r>
              <a:rPr lang="en-US" dirty="0" smtClean="0"/>
              <a:t>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1" y="1774825"/>
            <a:ext cx="5403258" cy="4625975"/>
          </a:xfrm>
        </p:spPr>
      </p:pic>
    </p:spTree>
    <p:extLst>
      <p:ext uri="{BB962C8B-B14F-4D97-AF65-F5344CB8AC3E}">
        <p14:creationId xmlns:p14="http://schemas.microsoft.com/office/powerpoint/2010/main" val="3331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 applied to </a:t>
            </a:r>
            <a:r>
              <a:rPr lang="en-US" dirty="0" err="1" smtClean="0"/>
              <a:t>Libvirt</a:t>
            </a:r>
            <a:r>
              <a:rPr lang="en-US" dirty="0" smtClean="0"/>
              <a:t>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1" y="1774825"/>
            <a:ext cx="5403258" cy="4625975"/>
          </a:xfrm>
        </p:spPr>
      </p:pic>
    </p:spTree>
    <p:extLst>
      <p:ext uri="{BB962C8B-B14F-4D97-AF65-F5344CB8AC3E}">
        <p14:creationId xmlns:p14="http://schemas.microsoft.com/office/powerpoint/2010/main" val="4000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T3 applied to canonical atomicity violation bug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7" y="1774825"/>
            <a:ext cx="5388165" cy="4625975"/>
          </a:xfrm>
        </p:spPr>
      </p:pic>
    </p:spTree>
    <p:extLst>
      <p:ext uri="{BB962C8B-B14F-4D97-AF65-F5344CB8AC3E}">
        <p14:creationId xmlns:p14="http://schemas.microsoft.com/office/powerpoint/2010/main" val="30932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Example Attack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scenario</a:t>
            </a:r>
            <a:endParaRPr lang="en-US" dirty="0"/>
          </a:p>
        </p:txBody>
      </p:sp>
      <p:pic>
        <p:nvPicPr>
          <p:cNvPr id="1027" name="Picture 3" descr="C:\Users\tag\AppData\Local\Microsoft\Windows\Temporary Internet Files\Content.IE5\FW0PYF1V\client-serve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698000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Attack: save operation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4100"/>
            <a:ext cx="8229600" cy="1947424"/>
          </a:xfrm>
        </p:spPr>
      </p:pic>
    </p:spTree>
    <p:extLst>
      <p:ext uri="{BB962C8B-B14F-4D97-AF65-F5344CB8AC3E}">
        <p14:creationId xmlns:p14="http://schemas.microsoft.com/office/powerpoint/2010/main" val="14424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two threads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6" y="1774825"/>
            <a:ext cx="7529107" cy="4625975"/>
          </a:xfrm>
        </p:spPr>
      </p:pic>
    </p:spTree>
    <p:extLst>
      <p:ext uri="{BB962C8B-B14F-4D97-AF65-F5344CB8AC3E}">
        <p14:creationId xmlns:p14="http://schemas.microsoft.com/office/powerpoint/2010/main" val="3718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attack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7920"/>
            <a:ext cx="8229600" cy="4599785"/>
          </a:xfrm>
        </p:spPr>
      </p:pic>
    </p:spTree>
    <p:extLst>
      <p:ext uri="{BB962C8B-B14F-4D97-AF65-F5344CB8AC3E}">
        <p14:creationId xmlns:p14="http://schemas.microsoft.com/office/powerpoint/2010/main" val="9679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Attack: thwarted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5775"/>
            <a:ext cx="8229600" cy="4584074"/>
          </a:xfrm>
        </p:spPr>
      </p:pic>
    </p:spTree>
    <p:extLst>
      <p:ext uri="{BB962C8B-B14F-4D97-AF65-F5344CB8AC3E}">
        <p14:creationId xmlns:p14="http://schemas.microsoft.com/office/powerpoint/2010/main" val="41789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Software Diversity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161</TotalTime>
  <Words>369</Words>
  <Application>Microsoft Office PowerPoint</Application>
  <PresentationFormat>On-screen Show (4:3)</PresentationFormat>
  <Paragraphs>96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Time Randomization to Thwart Concurrency Bug Exploitation</vt:lpstr>
      <vt:lpstr>Outline</vt:lpstr>
      <vt:lpstr>I. Example Attack</vt:lpstr>
      <vt:lpstr>Example Attack: scenario</vt:lpstr>
      <vt:lpstr>Example Attack: save operation</vt:lpstr>
      <vt:lpstr>Example Attack: two threads</vt:lpstr>
      <vt:lpstr>Example Attack: attack</vt:lpstr>
      <vt:lpstr>Example Attack: thwarted</vt:lpstr>
      <vt:lpstr>II. Software Diversity</vt:lpstr>
      <vt:lpstr>Software Diversity: dangers of a monoculture</vt:lpstr>
      <vt:lpstr>Software Diversity: taxonomy</vt:lpstr>
      <vt:lpstr>Software Diversity: taxonomy for concurrency</vt:lpstr>
      <vt:lpstr>III. Time Randomization</vt:lpstr>
      <vt:lpstr>Time Randomization: library interposition</vt:lpstr>
      <vt:lpstr>Time Randomization: library interposition (continued)</vt:lpstr>
      <vt:lpstr>Time Randomization: three transformations</vt:lpstr>
      <vt:lpstr>IV. Results</vt:lpstr>
      <vt:lpstr>Results: summary</vt:lpstr>
      <vt:lpstr>Results: T1 applied to Libsafe bug</vt:lpstr>
      <vt:lpstr>Results: T3 applied to Libsafe bug</vt:lpstr>
      <vt:lpstr>Results: T2 applied to Libsafe bug</vt:lpstr>
      <vt:lpstr>Ask me stuff</vt:lpstr>
      <vt:lpstr>PowerPoint Presentation</vt:lpstr>
      <vt:lpstr>PowerPoint Presentation</vt:lpstr>
      <vt:lpstr>PowerPoint Presentation</vt:lpstr>
      <vt:lpstr>T2 applied to Libvirt bug</vt:lpstr>
      <vt:lpstr>T3 applied to Libvirt bug</vt:lpstr>
      <vt:lpstr>T3 applied to canonical atomicity violation bug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Randomization to Thwart Concurrency Bug Exploitation</dc:title>
  <dc:creator>David Tagatac</dc:creator>
  <cp:lastModifiedBy>David Tagatac</cp:lastModifiedBy>
  <cp:revision>15</cp:revision>
  <dcterms:created xsi:type="dcterms:W3CDTF">2015-03-11T05:09:27Z</dcterms:created>
  <dcterms:modified xsi:type="dcterms:W3CDTF">2015-03-11T07:50:49Z</dcterms:modified>
</cp:coreProperties>
</file>