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2"/>
  </p:notesMasterIdLst>
  <p:sldIdLst>
    <p:sldId id="257" r:id="rId5"/>
    <p:sldId id="276" r:id="rId6"/>
    <p:sldId id="275" r:id="rId7"/>
    <p:sldId id="258" r:id="rId8"/>
    <p:sldId id="266" r:id="rId9"/>
    <p:sldId id="274" r:id="rId10"/>
    <p:sldId id="268" r:id="rId11"/>
    <p:sldId id="270" r:id="rId12"/>
    <p:sldId id="262" r:id="rId13"/>
    <p:sldId id="300" r:id="rId14"/>
    <p:sldId id="301" r:id="rId15"/>
    <p:sldId id="271" r:id="rId16"/>
    <p:sldId id="289" r:id="rId17"/>
    <p:sldId id="263" r:id="rId18"/>
    <p:sldId id="304" r:id="rId19"/>
    <p:sldId id="302" r:id="rId20"/>
    <p:sldId id="292" r:id="rId21"/>
    <p:sldId id="295" r:id="rId22"/>
    <p:sldId id="291" r:id="rId23"/>
    <p:sldId id="293" r:id="rId24"/>
    <p:sldId id="267" r:id="rId25"/>
    <p:sldId id="265" r:id="rId26"/>
    <p:sldId id="277" r:id="rId27"/>
    <p:sldId id="264" r:id="rId28"/>
    <p:sldId id="299" r:id="rId29"/>
    <p:sldId id="305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0D793-D500-44EE-AD62-FA57F73FF50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5452-379E-4DE2-A521-3B873D4C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umc.co1.qualtrics.com/jfe/form/SV_9HVYLAL5iXvjEmq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mc.co1.qualtrics.com/jfe/form/SV_9HVYLAL5iXvjEmq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BA, Temple University, 2014</a:t>
            </a:r>
          </a:p>
          <a:p>
            <a:pPr lvl="1">
              <a:spcBef>
                <a:spcPts val="0"/>
              </a:spcBef>
            </a:pPr>
            <a:r>
              <a:rPr lang="en-US" dirty="0"/>
              <a:t>Psychology and Jewish Studies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Photojournalism? Social Work? Clinical Psychology?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Thesis: Nightmares and </a:t>
            </a:r>
            <a:r>
              <a:rPr lang="en-US" dirty="0" err="1"/>
              <a:t>Socioaffective</a:t>
            </a:r>
            <a:r>
              <a:rPr lang="en-US" dirty="0"/>
              <a:t> Outcomes in Preadolescence  </a:t>
            </a:r>
          </a:p>
          <a:p>
            <a:pPr>
              <a:spcBef>
                <a:spcPts val="0"/>
              </a:spcBef>
            </a:pPr>
            <a:r>
              <a:rPr lang="en-US" dirty="0"/>
              <a:t>MA, Wake Forest University, 2016</a:t>
            </a:r>
          </a:p>
          <a:p>
            <a:pPr lvl="1">
              <a:spcBef>
                <a:spcPts val="0"/>
              </a:spcBef>
            </a:pPr>
            <a:r>
              <a:rPr lang="en-US" dirty="0"/>
              <a:t>General Psychology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Photojournalism? Clinical Psychology? Social Psychology?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Thesis: Regret as a Self-Regulatory System</a:t>
            </a:r>
          </a:p>
          <a:p>
            <a:pPr>
              <a:spcBef>
                <a:spcPts val="0"/>
              </a:spcBef>
            </a:pPr>
            <a:r>
              <a:rPr lang="en-US" dirty="0"/>
              <a:t>PhD, New York University, 2021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Social Psychology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Minor in Quantitative Methods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Internship: User Experience (UX) Research Intern at Facebook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Dissertation: Persistence in Romantic Relationship Pursuit</a:t>
            </a:r>
          </a:p>
          <a:p>
            <a:pPr>
              <a:spcBef>
                <a:spcPts val="0"/>
              </a:spcBef>
            </a:pPr>
            <a:r>
              <a:rPr lang="en-US" dirty="0"/>
              <a:t>Incoming Harvard College Fellow</a:t>
            </a:r>
          </a:p>
          <a:p>
            <a:pPr>
              <a:spcBef>
                <a:spcPts val="0"/>
              </a:spcBef>
            </a:pPr>
            <a:r>
              <a:rPr lang="en-US" dirty="0"/>
              <a:t>The Bottomline: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I was all over the place!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Some view this as a negative, I view it as a strength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E5452-379E-4DE2-A521-3B873D4C8F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https://www.psychologicalscience.org/observer/psychology-is-a-hub-science </a:t>
            </a:r>
          </a:p>
          <a:p>
            <a:r>
              <a:rPr lang="en-US" dirty="0"/>
              <a:t>https://www.psychologicalscience.org/observer/the-structure-of-psychology</a:t>
            </a:r>
          </a:p>
          <a:p>
            <a:r>
              <a:rPr lang="en-US" dirty="0"/>
              <a:t>https://www.psychologicalscience.org/observer/better-interdisciplinary-research-through-psychological-science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E5452-379E-4DE2-A521-3B873D4C8F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https://cumc.co1.qualtrics.com/jfe/form/SV_9HVYLAL5iXvjEmq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E5452-379E-4DE2-A521-3B873D4C8F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3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https://cumc.co1.qualtrics.com/jfe/form/SV_9HVYLAL5iXvjEmq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E5452-379E-4DE2-A521-3B873D4C8F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gradsearch.wikidot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n_3INaaLhdQKwWy5_2KKEurj2scn6efdb8CrC15cyk/edit#gid=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spsp.org/Careers/Job-Search" TargetMode="External"/><Relationship Id="rId4" Type="http://schemas.openxmlformats.org/officeDocument/2006/relationships/hyperlink" Target="http://psychjobsearch.wikidot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tch.web.unc.edu/wp-content/uploads/sites/4922/2017/02/MitchGradSchoolAdvice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OR0gSKMFeHm1ij8_SB1eGLxTx0c9OiKc" TargetMode="External"/><Relationship Id="rId4" Type="http://schemas.openxmlformats.org/officeDocument/2006/relationships/hyperlink" Target="https://www.psychresearchlist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icalscience.org/webinars" TargetMode="External"/><Relationship Id="rId7" Type="http://schemas.openxmlformats.org/officeDocument/2006/relationships/hyperlink" Target="https://socialsciences.nature.com/posts/55118-the-path-to-professorship-by-the-numbers-and-why-mentorship-matter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CC4ndQovtVw" TargetMode="External"/><Relationship Id="rId5" Type="http://schemas.openxmlformats.org/officeDocument/2006/relationships/hyperlink" Target="https://www.psychologicalscience.org/observer/the-many-shapes-of-applied-psychological-science" TargetMode="External"/><Relationship Id="rId4" Type="http://schemas.openxmlformats.org/officeDocument/2006/relationships/hyperlink" Target="https://www.psychologicalscience.org/observer/careers-outside-academia-webina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Careers Inside and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Outside of Academia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293270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SIPPS 2021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The Academic Path: A PhD in Psychology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21" y="2103120"/>
            <a:ext cx="9017542" cy="3849624"/>
          </a:xfrm>
        </p:spPr>
        <p:txBody>
          <a:bodyPr>
            <a:normAutofit/>
          </a:bodyPr>
          <a:lstStyle/>
          <a:p>
            <a:r>
              <a:rPr lang="en-US" dirty="0"/>
              <a:t>If you are interested in committing your life to RESEARCH for minimum 5 years (likely more)</a:t>
            </a:r>
          </a:p>
          <a:p>
            <a:r>
              <a:rPr lang="en-US" dirty="0"/>
              <a:t>To become a professor, you need a PhD</a:t>
            </a:r>
          </a:p>
          <a:p>
            <a:pPr lvl="1"/>
            <a:r>
              <a:rPr lang="en-US" dirty="0"/>
              <a:t>Some professors mostly teach (liberal arts and teaching colleges; like Williams College or Smith College)</a:t>
            </a:r>
          </a:p>
          <a:p>
            <a:pPr lvl="1"/>
            <a:r>
              <a:rPr lang="en-US" dirty="0"/>
              <a:t>Some professors mostly research (“R1”; like Columbia or NYU)</a:t>
            </a:r>
          </a:p>
          <a:p>
            <a:pPr lvl="1"/>
            <a:r>
              <a:rPr lang="en-US" dirty="0"/>
              <a:t>Some professors do both (“R2” or elite liberal arts colleges; like Williams College or Smith College)</a:t>
            </a:r>
          </a:p>
          <a:p>
            <a:pPr lvl="1"/>
            <a:r>
              <a:rPr lang="en-US" dirty="0"/>
              <a:t>And some professor are working clinical psychologists (Hospitals or large Research Institutions)</a:t>
            </a:r>
          </a:p>
          <a:p>
            <a:r>
              <a:rPr lang="en-US" dirty="0"/>
              <a:t>Some Clinical PhD programs require less research than others, but </a:t>
            </a:r>
            <a:r>
              <a:rPr lang="en-US" b="1" dirty="0"/>
              <a:t>PhD = Research. </a:t>
            </a:r>
          </a:p>
          <a:p>
            <a:pPr lvl="1"/>
            <a:r>
              <a:rPr lang="en-US" dirty="0"/>
              <a:t>More on this later!</a:t>
            </a:r>
          </a:p>
          <a:p>
            <a:r>
              <a:rPr lang="en-US" dirty="0"/>
              <a:t>These programs are usually funded: Stipend, Health Benefits, etc. </a:t>
            </a:r>
          </a:p>
          <a:p>
            <a:r>
              <a:rPr lang="en-US" dirty="0"/>
              <a:t>Don’t pay for a PhD program. </a:t>
            </a:r>
            <a:r>
              <a:rPr lang="en-US" b="1" dirty="0"/>
              <a:t>Ever. </a:t>
            </a:r>
          </a:p>
          <a:p>
            <a:r>
              <a:rPr lang="en-US" dirty="0"/>
              <a:t>Check out </a:t>
            </a:r>
            <a:r>
              <a:rPr lang="en-US" dirty="0">
                <a:hlinkClick r:id="rId3"/>
              </a:rPr>
              <a:t>this site</a:t>
            </a:r>
            <a:r>
              <a:rPr lang="en-US" dirty="0"/>
              <a:t> for a list of open PhD positions to apply to when you are ready</a:t>
            </a:r>
          </a:p>
        </p:txBody>
      </p:sp>
    </p:spTree>
    <p:extLst>
      <p:ext uri="{BB962C8B-B14F-4D97-AF65-F5344CB8AC3E}">
        <p14:creationId xmlns:p14="http://schemas.microsoft.com/office/powerpoint/2010/main" val="8378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The Academic Path: A PhD in Psychology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55" y="2103120"/>
            <a:ext cx="9056451" cy="3849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are interested in a PhD but need more research experience, you might think about the following options: </a:t>
            </a:r>
          </a:p>
          <a:p>
            <a:pPr lvl="1"/>
            <a:r>
              <a:rPr lang="en-US" dirty="0"/>
              <a:t>Post-baccalaureate training program</a:t>
            </a:r>
          </a:p>
          <a:p>
            <a:pPr lvl="1"/>
            <a:r>
              <a:rPr lang="en-US" dirty="0"/>
              <a:t>In some special cases, a master’s program (funded only; don’t bother paying!)</a:t>
            </a:r>
          </a:p>
          <a:p>
            <a:pPr lvl="1"/>
            <a:r>
              <a:rPr lang="en-US" dirty="0"/>
              <a:t>Lab Manager</a:t>
            </a:r>
          </a:p>
          <a:p>
            <a:pPr lvl="1"/>
            <a:r>
              <a:rPr lang="en-US" dirty="0"/>
              <a:t>Research technician </a:t>
            </a:r>
          </a:p>
          <a:p>
            <a:pPr lvl="1"/>
            <a:r>
              <a:rPr lang="en-US" dirty="0"/>
              <a:t>Research Coordinator</a:t>
            </a:r>
          </a:p>
          <a:p>
            <a:pPr lvl="1"/>
            <a:r>
              <a:rPr lang="en-US" dirty="0"/>
              <a:t>Research Associate</a:t>
            </a:r>
          </a:p>
          <a:p>
            <a:r>
              <a:rPr lang="en-US" dirty="0"/>
              <a:t>Academic twitter is a good place to look for these positions!</a:t>
            </a:r>
          </a:p>
          <a:p>
            <a:r>
              <a:rPr lang="en-US" dirty="0"/>
              <a:t>If you work with a grad student, ask them if they know of any positions—unofficial networks make these positions less visible to so-called “outsiders”</a:t>
            </a:r>
          </a:p>
          <a:p>
            <a:r>
              <a:rPr lang="en-US" dirty="0"/>
              <a:t>See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" sz="1600" dirty="0">
                <a:solidFill>
                  <a:srgbClr val="FFFFFF"/>
                </a:solidFill>
              </a:rPr>
              <a:t>,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here</a:t>
            </a:r>
            <a:r>
              <a:rPr lang="en" dirty="0"/>
              <a:t>, and </a:t>
            </a:r>
            <a:r>
              <a:rPr lang="en" sz="1600" u="sng" dirty="0">
                <a:solidFill>
                  <a:schemeClr val="hlink"/>
                </a:solidFill>
                <a:hlinkClick r:id="rId5"/>
              </a:rPr>
              <a:t>here</a:t>
            </a:r>
            <a:r>
              <a:rPr lang="en-US" dirty="0"/>
              <a:t> for a list of possible positions. </a:t>
            </a:r>
          </a:p>
          <a:p>
            <a:r>
              <a:rPr lang="en-US" dirty="0"/>
              <a:t>Research within hospitals (these are often higher paying) </a:t>
            </a:r>
          </a:p>
        </p:txBody>
      </p:sp>
    </p:spTree>
    <p:extLst>
      <p:ext uri="{BB962C8B-B14F-4D97-AF65-F5344CB8AC3E}">
        <p14:creationId xmlns:p14="http://schemas.microsoft.com/office/powerpoint/2010/main" val="24636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unpleasant reality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8099"/>
            <a:ext cx="10058400" cy="18623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Academic job market is far from ideal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395A1D-87E9-4595-A706-2C998E01F656}"/>
              </a:ext>
            </a:extLst>
          </p:cNvPr>
          <p:cNvSpPr txBox="1">
            <a:spLocks/>
          </p:cNvSpPr>
          <p:nvPr/>
        </p:nvSpPr>
        <p:spPr>
          <a:xfrm>
            <a:off x="1059024" y="278985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an excellent silver lining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12CE0B3-86A3-458B-A12A-42466AEE351E}"/>
              </a:ext>
            </a:extLst>
          </p:cNvPr>
          <p:cNvSpPr txBox="1">
            <a:spLocks/>
          </p:cNvSpPr>
          <p:nvPr/>
        </p:nvSpPr>
        <p:spPr>
          <a:xfrm>
            <a:off x="1066800" y="4079953"/>
            <a:ext cx="10058400" cy="186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dirty="0"/>
              <a:t>People with training in the behavioral sciences are in an especially good position</a:t>
            </a:r>
          </a:p>
        </p:txBody>
      </p:sp>
    </p:spTree>
    <p:extLst>
      <p:ext uri="{BB962C8B-B14F-4D97-AF65-F5344CB8AC3E}">
        <p14:creationId xmlns:p14="http://schemas.microsoft.com/office/powerpoint/2010/main" val="47803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/>
              <a:t>Psychology is a Hub Science!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074A5B-DFF7-4CF9-93E9-1D0E3F69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69200" y="1714331"/>
            <a:ext cx="3853599" cy="42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95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Adjacent Fields Offer Abundant Opportunities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336" y="2103120"/>
            <a:ext cx="9529864" cy="3849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Other Arts, Sciences, and Humanities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Statistics and Applied Mathematics, </a:t>
            </a:r>
            <a:r>
              <a:rPr lang="en-US" dirty="0"/>
              <a:t>Neuroscience, Biology, Computer Science, Economics,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Sociology, Communications, History, Political Science,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Anthropology, History, Philosophy, Medi Studies, Religion, Literature, Women’s Studies, Black Studies, 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Therapy, Clinical Psychology, Psychiatry, Social Work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Business, Industrial/Organizational, Marketing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Big Tech, Data Science, Computer Science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Public Health, Nursing, Medicine, Epidemiology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Government, Politics, Law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Criminology, Criminal Justice, and Forensics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6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The Academic Path: A PhD Elsewhere?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9" y="2103120"/>
            <a:ext cx="8774350" cy="3849624"/>
          </a:xfrm>
        </p:spPr>
        <p:txBody>
          <a:bodyPr>
            <a:normAutofit/>
          </a:bodyPr>
          <a:lstStyle/>
          <a:p>
            <a:r>
              <a:rPr lang="en-US" dirty="0"/>
              <a:t>If you like research but don't like psychology for one reason or another, there are graduate programs in other similar fields:</a:t>
            </a:r>
          </a:p>
          <a:p>
            <a:r>
              <a:rPr lang="en-US" b="1" dirty="0"/>
              <a:t>Don’t like Data?</a:t>
            </a:r>
          </a:p>
          <a:p>
            <a:pPr lvl="1"/>
            <a:r>
              <a:rPr lang="en-US" dirty="0"/>
              <a:t>Explore qualitative methods and non-empirical research</a:t>
            </a:r>
          </a:p>
          <a:p>
            <a:pPr lvl="1"/>
            <a:r>
              <a:rPr lang="en-US" dirty="0"/>
              <a:t>Women’s Studies, Black Studies, Philosophy, Literary Criticism</a:t>
            </a:r>
          </a:p>
          <a:p>
            <a:r>
              <a:rPr lang="en-US" b="1" dirty="0"/>
              <a:t>Don’t like Theory?</a:t>
            </a:r>
          </a:p>
          <a:p>
            <a:pPr lvl="1"/>
            <a:r>
              <a:rPr lang="en-US" dirty="0"/>
              <a:t>Applied Statistics, Data Science</a:t>
            </a:r>
          </a:p>
          <a:p>
            <a:r>
              <a:rPr lang="en-US" b="1" dirty="0"/>
              <a:t>Don’t like the Individual as a primary unit of analysis?</a:t>
            </a:r>
          </a:p>
          <a:p>
            <a:pPr lvl="1"/>
            <a:r>
              <a:rPr lang="en-US" dirty="0"/>
              <a:t>Sociology, Communications, Political Science, Public Policy, Public Health Epidemiology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The Clinical/Applied Path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511" y="2103120"/>
            <a:ext cx="9105090" cy="3849624"/>
          </a:xfrm>
        </p:spPr>
        <p:txBody>
          <a:bodyPr>
            <a:normAutofit/>
          </a:bodyPr>
          <a:lstStyle/>
          <a:p>
            <a:r>
              <a:rPr lang="en-US" sz="1800" dirty="0"/>
              <a:t>Therapy, Clinical Psychology, Psychiatry, Social Work </a:t>
            </a:r>
          </a:p>
          <a:p>
            <a:pPr lvl="1"/>
            <a:r>
              <a:rPr lang="en-US" sz="1400" dirty="0"/>
              <a:t>If you want to be involved in therapy and other forms of "practice" (counseling, clinical work in a hospital, therapy, etc.) you don't necessarily need a PhD</a:t>
            </a:r>
          </a:p>
          <a:p>
            <a:pPr lvl="1"/>
            <a:r>
              <a:rPr lang="en-US" sz="1400" dirty="0"/>
              <a:t>In fact, a PhD may be opposite of your goals</a:t>
            </a:r>
          </a:p>
          <a:p>
            <a:r>
              <a:rPr lang="en-US" sz="1600" dirty="0"/>
              <a:t>Some possibilities:</a:t>
            </a:r>
          </a:p>
          <a:p>
            <a:pPr lvl="1"/>
            <a:r>
              <a:rPr lang="en-US" sz="1400" dirty="0"/>
              <a:t>Masters in Social Work (to become a licensed clinical social worker and practice)</a:t>
            </a:r>
          </a:p>
          <a:p>
            <a:pPr lvl="1"/>
            <a:r>
              <a:rPr lang="en-US" sz="1400" dirty="0"/>
              <a:t>A PsyD (a Doctor of Psychology)</a:t>
            </a:r>
          </a:p>
          <a:p>
            <a:pPr lvl="1"/>
            <a:r>
              <a:rPr lang="en-US" sz="1400" dirty="0"/>
              <a:t>Counseling Degrees (Masters in Education for child populations, PhD in Counseling)</a:t>
            </a:r>
          </a:p>
          <a:p>
            <a:pPr lvl="1"/>
            <a:r>
              <a:rPr lang="en-US" sz="1400" dirty="0"/>
              <a:t>An MD, get involved in psychiatry </a:t>
            </a:r>
          </a:p>
          <a:p>
            <a:pPr lvl="1"/>
            <a:r>
              <a:rPr lang="en-US" sz="1400" dirty="0"/>
              <a:t>Master’s programs (in marriage and family therapy; related programs)</a:t>
            </a:r>
          </a:p>
          <a:p>
            <a:r>
              <a:rPr lang="en-US" sz="1600" dirty="0"/>
              <a:t>Unlike PhDs, most of these programs are fairly costly, so think carefully!</a:t>
            </a:r>
          </a:p>
        </p:txBody>
      </p:sp>
    </p:spTree>
    <p:extLst>
      <p:ext uri="{BB962C8B-B14F-4D97-AF65-F5344CB8AC3E}">
        <p14:creationId xmlns:p14="http://schemas.microsoft.com/office/powerpoint/2010/main" val="29990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Business, Industrial/Organizational, and Marketing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20" y="2103120"/>
            <a:ext cx="8978631" cy="3849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PhDs in Business Schools offer an alternative academic path that can open up doors in the private sector as well. These fields tends to be cushier ($$), less competitive, relatively friendly to psychology backgrounds, albeit more conservative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Management,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Marketing,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Organizational Behavior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Pursuing an MBA is also possible if you brush up on some of math skills and develop some connections to land an industry internship.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Knowledge on persuasion, motivation, emotions, situational + contextual factors are all immensely valuable in the advertising, marketing, and management worlds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Linkedin</a:t>
            </a:r>
            <a:r>
              <a:rPr lang="en-US" dirty="0"/>
              <a:t> is a great place for non-academic advertising and marketing roles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Association of Management and American Marketing Association have lots of resources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1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Big Tech, Data Science, Computer Science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20" y="2103120"/>
            <a:ext cx="8978631" cy="3849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you like psychology and data/numbers/statistics but want to move more quickly and work on applied problems, the private sector may be of interest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Lots of psychology graduate students go on to User Experience Research and Data Science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Possible to work for companies like Facebook, Google, Amazon, or Dating Apps if you have some additional education/hard skills like: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Statistical training, basics of data science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Familiarity with human-centered design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Don’t neglect mixed method and/or qualitative research methods for UX research careers!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One advantage of this industry is a friendliness towards non-traditional paths and training.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Bootcamps and other supplementary training can be an effective way to get into this field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34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/>
              <a:t>Public Health, Nursing, Medicine, Epidemiology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877" y="2103120"/>
            <a:ext cx="8774350" cy="38496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Masters in Public Health and MDs are a great way to apply your knowledge of psychology.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Having a "psychologist's perspective" on the field of medicine can give you an interesting approach to working in that area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The social, cultural, and contextual factors that determine medicine are going to become even more important in the future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Don't be surprised if you see more people talking about this connection between psychology and medicine in the future 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Social determinants of health are the next big thing!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If there’s a topic in psychology that appeals to you, most likely there are medical researchers working on an adjacent topic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0132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897174" y="1704559"/>
            <a:ext cx="10562253" cy="327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18" y="1867236"/>
            <a:ext cx="9967967" cy="2954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Goal: 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 Career Trajectories and Opportunities and How Training in Psychology Can Prepare You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/>
              <a:t>Government, Politics, Law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788" y="2103120"/>
            <a:ext cx="8842442" cy="3849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Plenty of psychologists go on to study law!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If this is of interest to you, if may be a good idea to get a position at a law firm after graduation to see if you like this work, while also taking time to study for the LSAT.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 good LSAT+GPA is good enough to get you into the best law schools (whereas PhDs require lots of specific training experience)</a:t>
            </a:r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7C2F10-A991-44D1-9734-2327EDBD73EC}"/>
              </a:ext>
            </a:extLst>
          </p:cNvPr>
          <p:cNvSpPr txBox="1">
            <a:spLocks/>
          </p:cNvSpPr>
          <p:nvPr/>
        </p:nvSpPr>
        <p:spPr>
          <a:xfrm>
            <a:off x="1066800" y="3226909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/>
              <a:t>Criminology, Criminal Justice, and Forensics</a:t>
            </a:r>
          </a:p>
        </p:txBody>
      </p:sp>
    </p:spTree>
    <p:extLst>
      <p:ext uri="{BB962C8B-B14F-4D97-AF65-F5344CB8AC3E}">
        <p14:creationId xmlns:p14="http://schemas.microsoft.com/office/powerpoint/2010/main" val="2199442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Skills from Psychology Can I Use?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/>
              <a:t>Long Answer: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Competency with Data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Familiarity with the Scientific Method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Comfort with engaging critically with Theory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**Ability to integrate theory, scientific method, and data skills**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Psychology as a hub science is an advantage in and of itself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/>
              <a:t>Short Answer: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All of them!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You’ve probably had a unique experience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Combining the breadth and depth of your training is the best thing you can do</a:t>
            </a:r>
          </a:p>
        </p:txBody>
      </p:sp>
    </p:spTree>
    <p:extLst>
      <p:ext uri="{BB962C8B-B14F-4D97-AF65-F5344CB8AC3E}">
        <p14:creationId xmlns:p14="http://schemas.microsoft.com/office/powerpoint/2010/main" val="51840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Takeaways and Tips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53" y="1905000"/>
            <a:ext cx="9559047" cy="39588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Seek out the people who are interesting to you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[People are almost always more friendly than you imagine!]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Adjacent fields offer opportunities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[don’t fear interdisciplinary pursuits, even if it means more work]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Ask yourself what is it that you like about psychology so far and double down on those interests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[let the hub-like nature work for you]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You can make your major work for you, regardless of where you head next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Statistical skills will ALWAYS be a big advantage on the job market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Don’t sleep on qualitative skills though!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Understanding the complexities of human behavior is a big advantage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Psychology majors have the unique mix in quantitative skills, scientific method, and critical thinking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Become conversant in the basic principles and terminology of the field you’re considering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[Rely on your immediate network of support to help you identify resources, connections, and information]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63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 for Careers Inside Academia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https://mitch.web.unc.edu/wp-content/uploads/sites/4922/2017/02/MitchGradSchoolAdvice.pdf</a:t>
            </a:r>
            <a:r>
              <a:rPr lang="en-US" dirty="0"/>
              <a:t>  </a:t>
            </a:r>
          </a:p>
          <a:p>
            <a:r>
              <a:rPr lang="en-US" dirty="0">
                <a:hlinkClick r:id="rId4"/>
              </a:rPr>
              <a:t>https://www.psychresearchlist.com/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https://docs.google.com/spreadsheets/d/e/2PACX-1vSVD3l1IaXI1gggRlUjpRd7EwLtZeIL_zLHwgVafCrPunBg3Vgf9rR7-kIraWv3DU_i43Cdak_Ia6ar/pubhtml?urp=gmail_link&amp;gxids=7628</a:t>
            </a:r>
          </a:p>
          <a:p>
            <a:r>
              <a:rPr lang="en-US" dirty="0">
                <a:hlinkClick r:id="rId4"/>
              </a:rPr>
              <a:t>https://sites.google.com/g.harvard.edu/p-prep/resources</a:t>
            </a:r>
          </a:p>
          <a:p>
            <a:r>
              <a:rPr lang="en-US" dirty="0">
                <a:hlinkClick r:id="rId5"/>
              </a:rPr>
              <a:t>https://drive.google.com/drive/folders/1OR0gSKMFeHm1ij8_SB1eGLxTx0c9OiKc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23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 for Careers Outside Academia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https://www.psychologicalscience.org/observer/considering-life-on-the-other-side</a:t>
            </a:r>
          </a:p>
          <a:p>
            <a:r>
              <a:rPr lang="en-US" dirty="0">
                <a:hlinkClick r:id="rId3"/>
              </a:rPr>
              <a:t>https://www.psychologicalscience.org/webinars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https://www.psychologicalscience.org/observer/careers-outside-academia-webinar</a:t>
            </a:r>
            <a:endParaRPr lang="en-US" dirty="0"/>
          </a:p>
          <a:p>
            <a:r>
              <a:rPr lang="en-US" dirty="0">
                <a:hlinkClick r:id="rId5"/>
              </a:rPr>
              <a:t>https://www.psychologicalscience.org/observer/the-many-shapes-of-applied-psychological-science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https://www.youtube.com/watch?v=CC4ndQovtVw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https://socialsciences.nature.com/posts/55118-the-path-to-professorship-by-the-numbers-and-why-mentorship-matters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08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1F7965-E769-4AC8-B047-31B37E5C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64297"/>
            <a:ext cx="8953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5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502920" y="494522"/>
            <a:ext cx="11186160" cy="5868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D76E6-3848-49C1-8C00-4E3B043A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2" y="562284"/>
            <a:ext cx="1056132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/>
              <a:t>SIPPS post-workshop survey instructions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Careers inside and outside academia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0D19FE-4457-448B-B857-2233D8D9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2" y="2023380"/>
            <a:ext cx="6021214" cy="40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4020BF1B-C73A-456A-8936-2FCF0B20A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518" y="2023380"/>
            <a:ext cx="4564044" cy="37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B8BE7A-79E5-4F88-8EDD-ED3B9F820E5A}"/>
              </a:ext>
            </a:extLst>
          </p:cNvPr>
          <p:cNvSpPr/>
          <p:nvPr/>
        </p:nvSpPr>
        <p:spPr>
          <a:xfrm>
            <a:off x="5349552" y="1563592"/>
            <a:ext cx="6522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2. Select “Careers inside and outside academia (June 16)”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C70C8-B01F-4217-885C-77E50040B867}"/>
              </a:ext>
            </a:extLst>
          </p:cNvPr>
          <p:cNvSpPr/>
          <p:nvPr/>
        </p:nvSpPr>
        <p:spPr>
          <a:xfrm>
            <a:off x="686112" y="1563592"/>
            <a:ext cx="401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/>
              <a:t>Select “Professional Development”</a:t>
            </a:r>
          </a:p>
        </p:txBody>
      </p:sp>
    </p:spTree>
    <p:extLst>
      <p:ext uri="{BB962C8B-B14F-4D97-AF65-F5344CB8AC3E}">
        <p14:creationId xmlns:p14="http://schemas.microsoft.com/office/powerpoint/2010/main" val="272954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did I do at Facebook?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Enterprise Engineering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Recruiting Products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Manager Hiring Team</a:t>
            </a:r>
          </a:p>
          <a:p>
            <a:pPr>
              <a:spcBef>
                <a:spcPts val="0"/>
              </a:spcBef>
            </a:pPr>
            <a:r>
              <a:rPr lang="en-US" dirty="0"/>
              <a:t>Product Manager, Engineering Manager, Sr Software Engineer, Data Engineer, Data Scientist, UX Researcher, Content Strategist, and a cast of other adjacent people </a:t>
            </a:r>
          </a:p>
          <a:p>
            <a:pPr>
              <a:spcBef>
                <a:spcPts val="0"/>
              </a:spcBef>
            </a:pPr>
            <a:r>
              <a:rPr lang="en-US" dirty="0"/>
              <a:t>Not a front-facing team</a:t>
            </a:r>
          </a:p>
          <a:p>
            <a:pPr>
              <a:spcBef>
                <a:spcPts val="0"/>
              </a:spcBef>
            </a:pPr>
            <a:r>
              <a:rPr lang="en-US" dirty="0"/>
              <a:t>I worked with recruiters, </a:t>
            </a:r>
            <a:r>
              <a:rPr lang="en-US" dirty="0" err="1"/>
              <a:t>sourcers</a:t>
            </a:r>
            <a:r>
              <a:rPr lang="en-US" dirty="0"/>
              <a:t>, and hiring managers</a:t>
            </a:r>
          </a:p>
          <a:p>
            <a:pPr>
              <a:spcBef>
                <a:spcPts val="0"/>
              </a:spcBef>
            </a:pPr>
            <a:r>
              <a:rPr lang="en-US" dirty="0"/>
              <a:t>Helped design a new tool to optimize the most challenging hiring pipelines at Facebook</a:t>
            </a:r>
          </a:p>
          <a:p>
            <a:pPr>
              <a:spcBef>
                <a:spcPts val="0"/>
              </a:spcBef>
            </a:pPr>
            <a:r>
              <a:rPr lang="en-US" dirty="0"/>
              <a:t>Our tool was in Alpha testing, transitioning to Beta testing</a:t>
            </a:r>
          </a:p>
          <a:p>
            <a:pPr>
              <a:spcBef>
                <a:spcPts val="0"/>
              </a:spcBef>
            </a:pPr>
            <a:r>
              <a:rPr lang="en-US" dirty="0"/>
              <a:t>My job was to facilitate expansion of this tool from a relatively small set of user needs up to global scale</a:t>
            </a:r>
          </a:p>
          <a:p>
            <a:pPr>
              <a:spcBef>
                <a:spcPts val="0"/>
              </a:spcBef>
            </a:pPr>
            <a:r>
              <a:rPr lang="en-US" dirty="0"/>
              <a:t>Almost entirely qualitative work (conducted extensive interviews)</a:t>
            </a:r>
          </a:p>
          <a:p>
            <a:pPr>
              <a:spcBef>
                <a:spcPts val="0"/>
              </a:spcBef>
            </a:pPr>
            <a:r>
              <a:rPr lang="en-US" dirty="0"/>
              <a:t>I worked with cross-functional team (with managers, directors, and even briefly VP of recruiting at FB) to implement a quarterly quantitative survey on recruiting</a:t>
            </a:r>
          </a:p>
        </p:txBody>
      </p:sp>
    </p:spTree>
    <p:extLst>
      <p:ext uri="{BB962C8B-B14F-4D97-AF65-F5344CB8AC3E}">
        <p14:creationId xmlns:p14="http://schemas.microsoft.com/office/powerpoint/2010/main" val="11527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897174" y="1704559"/>
            <a:ext cx="10562253" cy="327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18" y="1962116"/>
            <a:ext cx="9967967" cy="2639346"/>
          </a:xfrm>
        </p:spPr>
        <p:txBody>
          <a:bodyPr>
            <a:noAutofit/>
          </a:bodyPr>
          <a:lstStyle/>
          <a:p>
            <a:pPr>
              <a:buClr>
                <a:srgbClr val="FFFFFF"/>
              </a:buClr>
            </a:pPr>
            <a:r>
              <a:rPr lang="en-US" sz="2800" dirty="0"/>
              <a:t>Have an open discussion about different options both inside and outside academia, and the pros &amp; cons of each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Consider what you enjoy about your education, and what you want to get more experience with after you graduate</a:t>
            </a:r>
          </a:p>
        </p:txBody>
      </p:sp>
    </p:spTree>
    <p:extLst>
      <p:ext uri="{BB962C8B-B14F-4D97-AF65-F5344CB8AC3E}">
        <p14:creationId xmlns:p14="http://schemas.microsoft.com/office/powerpoint/2010/main" val="1871952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897174" y="177282"/>
            <a:ext cx="10562253" cy="6206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62;p14">
            <a:extLst>
              <a:ext uri="{FF2B5EF4-FFF2-40B4-BE49-F238E27FC236}">
                <a16:creationId xmlns:a16="http://schemas.microsoft.com/office/drawing/2014/main" id="{6B14A21A-1164-414D-9F87-9E6F563DDF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459" y="515900"/>
            <a:ext cx="4898212" cy="553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15 hilarious memes that explain what anxiety feels like - Tweak India">
            <a:extLst>
              <a:ext uri="{FF2B5EF4-FFF2-40B4-BE49-F238E27FC236}">
                <a16:creationId xmlns:a16="http://schemas.microsoft.com/office/drawing/2014/main" id="{3180E04B-B8C0-4A3C-850A-D41BF6D21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" t="5844" r="7681" b="5248"/>
          <a:stretch/>
        </p:blipFill>
        <p:spPr bwMode="auto">
          <a:xfrm>
            <a:off x="6241684" y="515900"/>
            <a:ext cx="5053142" cy="55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Roadmap for Today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My path and where I fit within the “psychological science ecosystem”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Describe some of the options out there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Explore how psychological science can help you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Takeaways and tips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Share some resources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Participate, Ask Questions, Have Fun! </a:t>
            </a:r>
          </a:p>
        </p:txBody>
      </p:sp>
    </p:spTree>
    <p:extLst>
      <p:ext uri="{BB962C8B-B14F-4D97-AF65-F5344CB8AC3E}">
        <p14:creationId xmlns:p14="http://schemas.microsoft.com/office/powerpoint/2010/main" val="105418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897174" y="1704559"/>
            <a:ext cx="10562253" cy="327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18" y="1867236"/>
            <a:ext cx="9967967" cy="29543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Careers Come to Mind?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Questions or Concerns Do You Have?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50A06-E0D1-41C8-9239-FF7D2611D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97"/>
          <a:stretch/>
        </p:blipFill>
        <p:spPr>
          <a:xfrm>
            <a:off x="5273684" y="2631233"/>
            <a:ext cx="1644631" cy="14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9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Me</a:t>
            </a:r>
          </a:p>
        </p:txBody>
      </p:sp>
      <p:pic>
        <p:nvPicPr>
          <p:cNvPr id="1026" name="Picture 2" descr="Temple Owls - Wikipedia">
            <a:extLst>
              <a:ext uri="{FF2B5EF4-FFF2-40B4-BE49-F238E27FC236}">
                <a16:creationId xmlns:a16="http://schemas.microsoft.com/office/drawing/2014/main" id="{98389077-45E0-429A-9D8E-A265B601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30" y="2014194"/>
            <a:ext cx="1975716" cy="22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YU Logo [New York University] | Journalism college, York university, Nyu">
            <a:extLst>
              <a:ext uri="{FF2B5EF4-FFF2-40B4-BE49-F238E27FC236}">
                <a16:creationId xmlns:a16="http://schemas.microsoft.com/office/drawing/2014/main" id="{BEA38384-DD4E-4D98-8146-30784C2C3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3" t="7755" r="19494" b="4545"/>
          <a:stretch/>
        </p:blipFill>
        <p:spPr bwMode="auto">
          <a:xfrm>
            <a:off x="6512087" y="1979043"/>
            <a:ext cx="1608570" cy="23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rvard Crimson - Wikipedia">
            <a:extLst>
              <a:ext uri="{FF2B5EF4-FFF2-40B4-BE49-F238E27FC236}">
                <a16:creationId xmlns:a16="http://schemas.microsoft.com/office/drawing/2014/main" id="{000329E3-D89F-4E13-8FD3-9C39F962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47" y="1983021"/>
            <a:ext cx="2067077" cy="24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ke Forest University | Information Systems">
            <a:extLst>
              <a:ext uri="{FF2B5EF4-FFF2-40B4-BE49-F238E27FC236}">
                <a16:creationId xmlns:a16="http://schemas.microsoft.com/office/drawing/2014/main" id="{84AD26E3-3822-4444-A144-66CC3669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88" y="1751531"/>
            <a:ext cx="2820469" cy="282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05E654-6816-4F72-AB58-3C17DA121779}"/>
              </a:ext>
            </a:extLst>
          </p:cNvPr>
          <p:cNvSpPr/>
          <p:nvPr/>
        </p:nvSpPr>
        <p:spPr>
          <a:xfrm>
            <a:off x="1287030" y="50202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The Bottomline:</a:t>
            </a:r>
          </a:p>
          <a:p>
            <a:pPr>
              <a:spcBef>
                <a:spcPts val="0"/>
              </a:spcBef>
            </a:pPr>
            <a:r>
              <a:rPr lang="en-US" dirty="0"/>
              <a:t>I was all over the place!</a:t>
            </a:r>
          </a:p>
          <a:p>
            <a:pPr>
              <a:spcBef>
                <a:spcPts val="0"/>
              </a:spcBef>
            </a:pPr>
            <a:r>
              <a:rPr lang="en-US" dirty="0"/>
              <a:t>Some view this as a negative, I view it as a strength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DA68E-C050-4651-90C8-DE3D5921EF5E}"/>
              </a:ext>
            </a:extLst>
          </p:cNvPr>
          <p:cNvSpPr/>
          <p:nvPr/>
        </p:nvSpPr>
        <p:spPr>
          <a:xfrm>
            <a:off x="1287030" y="4385021"/>
            <a:ext cx="1909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/>
              <a:t>BA, 2014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F381DE-62CE-403F-ACB3-EF45B9627730}"/>
              </a:ext>
            </a:extLst>
          </p:cNvPr>
          <p:cNvSpPr/>
          <p:nvPr/>
        </p:nvSpPr>
        <p:spPr>
          <a:xfrm>
            <a:off x="3888701" y="4385021"/>
            <a:ext cx="1909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/>
              <a:t>MA, 2016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C4F51-4F9E-4597-8E81-622CB6C24911}"/>
              </a:ext>
            </a:extLst>
          </p:cNvPr>
          <p:cNvSpPr/>
          <p:nvPr/>
        </p:nvSpPr>
        <p:spPr>
          <a:xfrm>
            <a:off x="6355851" y="4385021"/>
            <a:ext cx="1909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/>
              <a:t>PhD, 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6FD85-8DCB-42EA-AB60-05CBE8D5E2E4}"/>
              </a:ext>
            </a:extLst>
          </p:cNvPr>
          <p:cNvSpPr/>
          <p:nvPr/>
        </p:nvSpPr>
        <p:spPr>
          <a:xfrm>
            <a:off x="8548330" y="4399462"/>
            <a:ext cx="212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Teaching Postdoc</a:t>
            </a:r>
          </a:p>
        </p:txBody>
      </p:sp>
      <p:pic>
        <p:nvPicPr>
          <p:cNvPr id="6" name="Picture 2" descr="Facebook logo and symbol, meaning, history, PNG">
            <a:extLst>
              <a:ext uri="{FF2B5EF4-FFF2-40B4-BE49-F238E27FC236}">
                <a16:creationId xmlns:a16="http://schemas.microsoft.com/office/drawing/2014/main" id="{83F625D0-13E7-4E69-B0D9-5CE64DD9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18" y="885218"/>
            <a:ext cx="21945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31D4F8-874D-4D5E-A04B-FFAFACD7574A}"/>
              </a:ext>
            </a:extLst>
          </p:cNvPr>
          <p:cNvSpPr/>
          <p:nvPr/>
        </p:nvSpPr>
        <p:spPr>
          <a:xfrm>
            <a:off x="7938913" y="1249714"/>
            <a:ext cx="2479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UX Research Intern</a:t>
            </a:r>
          </a:p>
          <a:p>
            <a:pPr>
              <a:spcBef>
                <a:spcPts val="0"/>
              </a:spcBef>
            </a:pPr>
            <a:r>
              <a:rPr lang="en-US" b="1" dirty="0"/>
              <a:t>Summer 2019</a:t>
            </a:r>
          </a:p>
        </p:txBody>
      </p:sp>
    </p:spTree>
    <p:extLst>
      <p:ext uri="{BB962C8B-B14F-4D97-AF65-F5344CB8AC3E}">
        <p14:creationId xmlns:p14="http://schemas.microsoft.com/office/powerpoint/2010/main" val="26543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897174" y="1704559"/>
            <a:ext cx="10562253" cy="327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18" y="2532044"/>
            <a:ext cx="9967967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Zoom Out for a Minute</a:t>
            </a:r>
          </a:p>
        </p:txBody>
      </p:sp>
    </p:spTree>
    <p:extLst>
      <p:ext uri="{BB962C8B-B14F-4D97-AF65-F5344CB8AC3E}">
        <p14:creationId xmlns:p14="http://schemas.microsoft.com/office/powerpoint/2010/main" val="336663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F30567-80E4-4881-857F-2929AEAE675B}"/>
              </a:ext>
            </a:extLst>
          </p:cNvPr>
          <p:cNvSpPr/>
          <p:nvPr/>
        </p:nvSpPr>
        <p:spPr>
          <a:xfrm>
            <a:off x="914400" y="531845"/>
            <a:ext cx="10347649" cy="568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training in Psychology…now what?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FA0-4468-4558-837E-6422B045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8" y="2103120"/>
            <a:ext cx="5029200" cy="3849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What areas can I work in?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600" dirty="0"/>
              <a:t>Schools and Universities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600" dirty="0"/>
              <a:t>Mental Health Centers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600" dirty="0"/>
              <a:t>Social service and Government agencies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600" dirty="0"/>
              <a:t>Healthcare organizations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600" dirty="0"/>
              <a:t>Corporations, Businesses, and Big Tech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600" dirty="0"/>
              <a:t>Community Agencies and Nonprofits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1B4850-5183-4D5E-8E71-80BED3CDDFE6}"/>
              </a:ext>
            </a:extLst>
          </p:cNvPr>
          <p:cNvSpPr/>
          <p:nvPr/>
        </p:nvSpPr>
        <p:spPr>
          <a:xfrm>
            <a:off x="6433457" y="2124943"/>
            <a:ext cx="450668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positions are out there?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Professor (research- or teaching-focused)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Educational consultant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Forensic psychologist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Policy Analyst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User Experience Researcher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Private practice psychologist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Staff psychologist in a Hospital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Human resource manager 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Educational psychologist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Marketing director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University administrator</a:t>
            </a:r>
          </a:p>
        </p:txBody>
      </p:sp>
    </p:spTree>
    <p:extLst>
      <p:ext uri="{BB962C8B-B14F-4D97-AF65-F5344CB8AC3E}">
        <p14:creationId xmlns:p14="http://schemas.microsoft.com/office/powerpoint/2010/main" val="888855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{9DB50ED1-0229-4A78-BBF3-EE158886696A}tf56410444_win32</Template>
  <TotalTime>8576</TotalTime>
  <Words>2104</Words>
  <Application>Microsoft Office PowerPoint</Application>
  <PresentationFormat>Widescreen</PresentationFormat>
  <Paragraphs>215</Paragraphs>
  <Slides>27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Avenir Next LT Pro</vt:lpstr>
      <vt:lpstr>Avenir Next LT Pro Light</vt:lpstr>
      <vt:lpstr>Calibri</vt:lpstr>
      <vt:lpstr>Garamond</vt:lpstr>
      <vt:lpstr>SavonVTI</vt:lpstr>
      <vt:lpstr>Careers Inside and Outside of Academia</vt:lpstr>
      <vt:lpstr>The Goal:  Discuss Career Trajectories and Opportunities and How Training in Psychology Can Prepare You</vt:lpstr>
      <vt:lpstr>Have an open discussion about different options both inside and outside academia, and the pros &amp; cons of each  Consider what you enjoy about your education, and what you want to get more experience with after you graduate</vt:lpstr>
      <vt:lpstr>PowerPoint Presentation</vt:lpstr>
      <vt:lpstr>Roadmap for Today</vt:lpstr>
      <vt:lpstr>What Careers Come to Mind?     What Questions or Concerns Do You Have?</vt:lpstr>
      <vt:lpstr>About Me</vt:lpstr>
      <vt:lpstr>Let’s Zoom Out for a Minute</vt:lpstr>
      <vt:lpstr>I have training in Psychology…now what?</vt:lpstr>
      <vt:lpstr>The Academic Path: A PhD in Psychology</vt:lpstr>
      <vt:lpstr>The Academic Path: A PhD in Psychology</vt:lpstr>
      <vt:lpstr>An unpleasant reality</vt:lpstr>
      <vt:lpstr>Psychology is a Hub Science!</vt:lpstr>
      <vt:lpstr>Adjacent Fields Offer Abundant Opportunities </vt:lpstr>
      <vt:lpstr>The Academic Path: A PhD Elsewhere?</vt:lpstr>
      <vt:lpstr>The Clinical/Applied Path</vt:lpstr>
      <vt:lpstr>Business, Industrial/Organizational, and Marketing</vt:lpstr>
      <vt:lpstr>Big Tech, Data Science, Computer Science</vt:lpstr>
      <vt:lpstr>Public Health, Nursing, Medicine, Epidemiology</vt:lpstr>
      <vt:lpstr>Government, Politics, Law</vt:lpstr>
      <vt:lpstr>What Skills from Psychology Can I Use?</vt:lpstr>
      <vt:lpstr>Takeaways and Tips</vt:lpstr>
      <vt:lpstr>Resources for Careers Inside Academia</vt:lpstr>
      <vt:lpstr>Resources for Careers Outside Academia</vt:lpstr>
      <vt:lpstr>PowerPoint Presentation</vt:lpstr>
      <vt:lpstr>PowerPoint Presentation</vt:lpstr>
      <vt:lpstr>What did I do at Facebook?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Careers Outside of Academia</dc:title>
  <dc:creator>Tim Valshtein</dc:creator>
  <cp:lastModifiedBy>Tim Valshtein</cp:lastModifiedBy>
  <cp:revision>40</cp:revision>
  <dcterms:created xsi:type="dcterms:W3CDTF">2021-06-07T19:46:34Z</dcterms:created>
  <dcterms:modified xsi:type="dcterms:W3CDTF">2021-06-16T22:37:58Z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