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5" r:id="rId9"/>
    <p:sldId id="263" r:id="rId10"/>
    <p:sldId id="266" r:id="rId11"/>
    <p:sldId id="267" r:id="rId12"/>
    <p:sldId id="271" r:id="rId13"/>
    <p:sldId id="272"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5"/>
  </p:normalViewPr>
  <p:slideViewPr>
    <p:cSldViewPr snapToGrid="0">
      <p:cViewPr varScale="1">
        <p:scale>
          <a:sx n="148" d="100"/>
          <a:sy n="148" d="100"/>
        </p:scale>
        <p:origin x="6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2c32650b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2c32650b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517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2c32650b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2c32650b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42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0a1fc86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0a1fc86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0c501f44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0c501f44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2c32650bd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2c32650b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2c32650bd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2c32650bd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2c32650b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2c32650b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2c32650b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2c32650b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2c32650b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2c32650b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2c32650b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2c32650b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2c32650b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2c32650b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470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2c32650b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2c32650b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6B8E-912F-8542-97FD-629449281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985EB-8E96-794D-861A-AC5748D378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A2354-DC4D-C447-BFDA-E4C84A8DD564}"/>
              </a:ext>
            </a:extLst>
          </p:cNvPr>
          <p:cNvSpPr>
            <a:spLocks noGrp="1"/>
          </p:cNvSpPr>
          <p:nvPr>
            <p:ph type="dt" sz="half" idx="10"/>
          </p:nvPr>
        </p:nvSpPr>
        <p:spPr/>
        <p:txBody>
          <a:bodyPr/>
          <a:lstStyle/>
          <a:p>
            <a:fld id="{8FF28AE6-5DDE-0C40-9C8B-085DB2ADCEDC}" type="datetimeFigureOut">
              <a:rPr lang="en-US" smtClean="0"/>
              <a:t>6/22/21</a:t>
            </a:fld>
            <a:endParaRPr lang="en-US"/>
          </a:p>
        </p:txBody>
      </p:sp>
      <p:sp>
        <p:nvSpPr>
          <p:cNvPr id="5" name="Footer Placeholder 4">
            <a:extLst>
              <a:ext uri="{FF2B5EF4-FFF2-40B4-BE49-F238E27FC236}">
                <a16:creationId xmlns:a16="http://schemas.microsoft.com/office/drawing/2014/main" id="{9F1DE4F7-5ECE-BD42-9040-DB7FFFB75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4DA4-C6E3-354E-AC80-BE56B8B8D941}"/>
              </a:ext>
            </a:extLst>
          </p:cNvPr>
          <p:cNvSpPr>
            <a:spLocks noGrp="1"/>
          </p:cNvSpPr>
          <p:nvPr>
            <p:ph type="sldNum" sz="quarter" idx="12"/>
          </p:nvPr>
        </p:nvSpPr>
        <p:spPr/>
        <p:txBody>
          <a:bodyPr/>
          <a:lstStyle/>
          <a:p>
            <a:fld id="{32E534FC-89BE-2847-AA5A-18BFC34A8504}" type="slidenum">
              <a:rPr lang="en-US" smtClean="0"/>
              <a:t>‹#›</a:t>
            </a:fld>
            <a:endParaRPr lang="en-US"/>
          </a:p>
        </p:txBody>
      </p:sp>
    </p:spTree>
    <p:extLst>
      <p:ext uri="{BB962C8B-B14F-4D97-AF65-F5344CB8AC3E}">
        <p14:creationId xmlns:p14="http://schemas.microsoft.com/office/powerpoint/2010/main" val="241912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cumc.co1.qualtrics.com/jfe/form/SV_9HVYLAL5iXvjEmq"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34061" y="7955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 Quick Guide to Bayesian vs. Frequentist Estimation</a:t>
            </a:r>
            <a:endParaRPr dirty="0"/>
          </a:p>
        </p:txBody>
      </p:sp>
      <p:sp>
        <p:nvSpPr>
          <p:cNvPr id="4" name="Title 1">
            <a:extLst>
              <a:ext uri="{FF2B5EF4-FFF2-40B4-BE49-F238E27FC236}">
                <a16:creationId xmlns:a16="http://schemas.microsoft.com/office/drawing/2014/main" id="{DC209F1E-CBEC-EE4E-83D0-B98A71410296}"/>
              </a:ext>
            </a:extLst>
          </p:cNvPr>
          <p:cNvSpPr txBox="1">
            <a:spLocks/>
          </p:cNvSpPr>
          <p:nvPr/>
        </p:nvSpPr>
        <p:spPr>
          <a:xfrm>
            <a:off x="147797" y="1900685"/>
            <a:ext cx="8520600" cy="84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en-US" sz="2000" dirty="0"/>
              <a:t>Collecting questions from last time! Put them in the chat or ask</a:t>
            </a:r>
          </a:p>
        </p:txBody>
      </p:sp>
      <p:sp>
        <p:nvSpPr>
          <p:cNvPr id="5" name="TextBox 4">
            <a:extLst>
              <a:ext uri="{FF2B5EF4-FFF2-40B4-BE49-F238E27FC236}">
                <a16:creationId xmlns:a16="http://schemas.microsoft.com/office/drawing/2014/main" id="{DF13C896-7B94-344B-8412-D6BDF9E52F51}"/>
              </a:ext>
            </a:extLst>
          </p:cNvPr>
          <p:cNvSpPr txBox="1"/>
          <p:nvPr/>
        </p:nvSpPr>
        <p:spPr>
          <a:xfrm>
            <a:off x="612475" y="3019245"/>
            <a:ext cx="6788989" cy="1600438"/>
          </a:xfrm>
          <a:prstGeom prst="rect">
            <a:avLst/>
          </a:prstGeom>
          <a:noFill/>
        </p:spPr>
        <p:txBody>
          <a:bodyPr wrap="square" rtlCol="0">
            <a:spAutoFit/>
          </a:bodyPr>
          <a:lstStyle/>
          <a:p>
            <a:r>
              <a:rPr lang="en-US" dirty="0">
                <a:solidFill>
                  <a:schemeClr val="tx1"/>
                </a:solidFill>
              </a:rPr>
              <a:t>Dummy coding and effect coding – why?</a:t>
            </a:r>
          </a:p>
          <a:p>
            <a:endParaRPr lang="en-US" dirty="0">
              <a:solidFill>
                <a:schemeClr val="tx1"/>
              </a:solidFill>
            </a:endParaRPr>
          </a:p>
          <a:p>
            <a:r>
              <a:rPr lang="en-US" dirty="0">
                <a:solidFill>
                  <a:schemeClr val="tx1"/>
                </a:solidFill>
              </a:rPr>
              <a:t>“Confidence intervals” or ”Posterior Intervals”</a:t>
            </a:r>
          </a:p>
          <a:p>
            <a:endParaRPr lang="en-US" dirty="0">
              <a:solidFill>
                <a:schemeClr val="tx1"/>
              </a:solidFill>
            </a:endParaRPr>
          </a:p>
          <a:p>
            <a:r>
              <a:rPr lang="en-US" dirty="0">
                <a:solidFill>
                  <a:schemeClr val="tx1"/>
                </a:solidFill>
              </a:rPr>
              <a:t>When to use regression? When to use covariates?</a:t>
            </a:r>
          </a:p>
          <a:p>
            <a:endParaRPr lang="en-US" dirty="0">
              <a:solidFill>
                <a:schemeClr val="tx1"/>
              </a:solidFill>
            </a:endParaRPr>
          </a:p>
          <a:p>
            <a:r>
              <a:rPr lang="en-US" dirty="0">
                <a:solidFill>
                  <a:schemeClr val="tx1"/>
                </a:solidFill>
              </a:rPr>
              <a:t>Understanding regression outputs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Bayesian approach – </a:t>
            </a:r>
            <a:r>
              <a:rPr lang="en" dirty="0" err="1"/>
              <a:t>rstanarm</a:t>
            </a:r>
            <a:r>
              <a:rPr lang="en" dirty="0"/>
              <a:t>::</a:t>
            </a:r>
            <a:r>
              <a:rPr lang="en" dirty="0" err="1"/>
              <a:t>stan_glm</a:t>
            </a:r>
            <a:r>
              <a:rPr lang="en" dirty="0"/>
              <a:t>()</a:t>
            </a:r>
            <a:endParaRPr dirty="0"/>
          </a:p>
        </p:txBody>
      </p:sp>
      <p:pic>
        <p:nvPicPr>
          <p:cNvPr id="5" name="Picture 4">
            <a:extLst>
              <a:ext uri="{FF2B5EF4-FFF2-40B4-BE49-F238E27FC236}">
                <a16:creationId xmlns:a16="http://schemas.microsoft.com/office/drawing/2014/main" id="{E8B914E6-58B1-B94F-80A2-278F30436FAA}"/>
              </a:ext>
            </a:extLst>
          </p:cNvPr>
          <p:cNvPicPr>
            <a:picLocks noChangeAspect="1"/>
          </p:cNvPicPr>
          <p:nvPr/>
        </p:nvPicPr>
        <p:blipFill>
          <a:blip r:embed="rId3"/>
          <a:stretch>
            <a:fillRect/>
          </a:stretch>
        </p:blipFill>
        <p:spPr>
          <a:xfrm>
            <a:off x="974785" y="1017725"/>
            <a:ext cx="6203457" cy="3876157"/>
          </a:xfrm>
          <a:prstGeom prst="rect">
            <a:avLst/>
          </a:prstGeom>
        </p:spPr>
      </p:pic>
      <p:sp>
        <p:nvSpPr>
          <p:cNvPr id="8" name="TextBox 7">
            <a:extLst>
              <a:ext uri="{FF2B5EF4-FFF2-40B4-BE49-F238E27FC236}">
                <a16:creationId xmlns:a16="http://schemas.microsoft.com/office/drawing/2014/main" id="{CDFEC755-70A8-5D43-9D77-8FA81A9F441C}"/>
              </a:ext>
            </a:extLst>
          </p:cNvPr>
          <p:cNvSpPr txBox="1"/>
          <p:nvPr/>
        </p:nvSpPr>
        <p:spPr>
          <a:xfrm>
            <a:off x="2432649" y="1362974"/>
            <a:ext cx="3433313" cy="738664"/>
          </a:xfrm>
          <a:prstGeom prst="rect">
            <a:avLst/>
          </a:prstGeom>
          <a:noFill/>
        </p:spPr>
        <p:txBody>
          <a:bodyPr wrap="square" rtlCol="0">
            <a:spAutoFit/>
          </a:bodyPr>
          <a:lstStyle/>
          <a:p>
            <a:r>
              <a:rPr lang="en-US" dirty="0"/>
              <a:t>Posterior distribution for what the model thinks is the average income when prestige == 0 (the average prestige)</a:t>
            </a:r>
          </a:p>
        </p:txBody>
      </p:sp>
    </p:spTree>
    <p:extLst>
      <p:ext uri="{BB962C8B-B14F-4D97-AF65-F5344CB8AC3E}">
        <p14:creationId xmlns:p14="http://schemas.microsoft.com/office/powerpoint/2010/main" val="118243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Bayesian approach – </a:t>
            </a:r>
            <a:r>
              <a:rPr lang="en" dirty="0" err="1"/>
              <a:t>rstanarm</a:t>
            </a:r>
            <a:r>
              <a:rPr lang="en" dirty="0"/>
              <a:t>::</a:t>
            </a:r>
            <a:r>
              <a:rPr lang="en" dirty="0" err="1"/>
              <a:t>stan_glm</a:t>
            </a:r>
            <a:r>
              <a:rPr lang="en" dirty="0"/>
              <a:t>()</a:t>
            </a:r>
            <a:endParaRPr dirty="0"/>
          </a:p>
        </p:txBody>
      </p:sp>
      <p:pic>
        <p:nvPicPr>
          <p:cNvPr id="5" name="Picture 4">
            <a:extLst>
              <a:ext uri="{FF2B5EF4-FFF2-40B4-BE49-F238E27FC236}">
                <a16:creationId xmlns:a16="http://schemas.microsoft.com/office/drawing/2014/main" id="{E8B914E6-58B1-B94F-80A2-278F30436FAA}"/>
              </a:ext>
            </a:extLst>
          </p:cNvPr>
          <p:cNvPicPr>
            <a:picLocks noChangeAspect="1"/>
          </p:cNvPicPr>
          <p:nvPr/>
        </p:nvPicPr>
        <p:blipFill>
          <a:blip r:embed="rId3"/>
          <a:stretch>
            <a:fillRect/>
          </a:stretch>
        </p:blipFill>
        <p:spPr>
          <a:xfrm>
            <a:off x="974785" y="1017725"/>
            <a:ext cx="6203457" cy="3876157"/>
          </a:xfrm>
          <a:prstGeom prst="rect">
            <a:avLst/>
          </a:prstGeom>
        </p:spPr>
      </p:pic>
      <p:sp>
        <p:nvSpPr>
          <p:cNvPr id="2" name="TextBox 1">
            <a:extLst>
              <a:ext uri="{FF2B5EF4-FFF2-40B4-BE49-F238E27FC236}">
                <a16:creationId xmlns:a16="http://schemas.microsoft.com/office/drawing/2014/main" id="{1F042347-7BCF-CA48-8D7B-1BAB1032DA84}"/>
              </a:ext>
            </a:extLst>
          </p:cNvPr>
          <p:cNvSpPr txBox="1"/>
          <p:nvPr/>
        </p:nvSpPr>
        <p:spPr>
          <a:xfrm>
            <a:off x="3045124" y="3217653"/>
            <a:ext cx="3433313" cy="954107"/>
          </a:xfrm>
          <a:prstGeom prst="rect">
            <a:avLst/>
          </a:prstGeom>
          <a:noFill/>
        </p:spPr>
        <p:txBody>
          <a:bodyPr wrap="square" rtlCol="0">
            <a:spAutoFit/>
          </a:bodyPr>
          <a:lstStyle/>
          <a:p>
            <a:r>
              <a:rPr lang="en-US" dirty="0"/>
              <a:t>Posterior distribution for what the model thinks is the difference in income associated with a 1-unite change in prestige</a:t>
            </a:r>
          </a:p>
        </p:txBody>
      </p:sp>
    </p:spTree>
    <p:extLst>
      <p:ext uri="{BB962C8B-B14F-4D97-AF65-F5344CB8AC3E}">
        <p14:creationId xmlns:p14="http://schemas.microsoft.com/office/powerpoint/2010/main" val="739763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C9B6-E137-1E4D-B1A1-A303F3897A77}"/>
              </a:ext>
            </a:extLst>
          </p:cNvPr>
          <p:cNvSpPr>
            <a:spLocks noGrp="1"/>
          </p:cNvSpPr>
          <p:nvPr>
            <p:ph type="title"/>
          </p:nvPr>
        </p:nvSpPr>
        <p:spPr>
          <a:xfrm>
            <a:off x="628650" y="273844"/>
            <a:ext cx="8515350" cy="994172"/>
          </a:xfrm>
        </p:spPr>
        <p:txBody>
          <a:bodyPr/>
          <a:lstStyle/>
          <a:p>
            <a:r>
              <a:rPr lang="en-US" dirty="0">
                <a:latin typeface="Avenir Book" panose="02000503020000020003" pitchFamily="2" charset="0"/>
              </a:rPr>
              <a:t>No p-values?! How will we make decisions?</a:t>
            </a:r>
          </a:p>
        </p:txBody>
      </p:sp>
      <p:sp>
        <p:nvSpPr>
          <p:cNvPr id="3" name="Content Placeholder 2">
            <a:extLst>
              <a:ext uri="{FF2B5EF4-FFF2-40B4-BE49-F238E27FC236}">
                <a16:creationId xmlns:a16="http://schemas.microsoft.com/office/drawing/2014/main" id="{03CE3E34-B5A9-0040-9248-997E81CF0E81}"/>
              </a:ext>
            </a:extLst>
          </p:cNvPr>
          <p:cNvSpPr>
            <a:spLocks noGrp="1"/>
          </p:cNvSpPr>
          <p:nvPr>
            <p:ph idx="1"/>
          </p:nvPr>
        </p:nvSpPr>
        <p:spPr/>
        <p:txBody>
          <a:bodyPr/>
          <a:lstStyle/>
          <a:p>
            <a:r>
              <a:rPr lang="en-US" dirty="0">
                <a:solidFill>
                  <a:schemeClr val="tx1"/>
                </a:solidFill>
                <a:latin typeface="Avenir Book" panose="02000503020000020003" pitchFamily="2" charset="0"/>
              </a:rPr>
              <a:t>With posterior intervals!</a:t>
            </a:r>
          </a:p>
          <a:p>
            <a:r>
              <a:rPr lang="en-US" dirty="0">
                <a:solidFill>
                  <a:schemeClr val="tx1"/>
                </a:solidFill>
                <a:latin typeface="Avenir Book" panose="02000503020000020003" pitchFamily="2" charset="0"/>
              </a:rPr>
              <a:t>With Bayesian models, one way we can set decision thresholds is by asking if </a:t>
            </a:r>
            <a:r>
              <a:rPr lang="en-US" i="1" dirty="0">
                <a:solidFill>
                  <a:schemeClr val="tx1"/>
                </a:solidFill>
                <a:latin typeface="Avenir Book" panose="02000503020000020003" pitchFamily="2" charset="0"/>
              </a:rPr>
              <a:t>posterior intervals include 0</a:t>
            </a:r>
          </a:p>
          <a:p>
            <a:r>
              <a:rPr lang="en-US" dirty="0">
                <a:solidFill>
                  <a:schemeClr val="tx1"/>
                </a:solidFill>
                <a:latin typeface="Avenir Book" panose="02000503020000020003" pitchFamily="2" charset="0"/>
              </a:rPr>
              <a:t>If a posterior interval contains only values of one sign (i.e. all positive, or all negative), we could be more confident that the parameter is in that direction (i.e. the ‘effect’ is positive)</a:t>
            </a:r>
          </a:p>
          <a:p>
            <a:pPr marL="0" indent="0">
              <a:buNone/>
            </a:pPr>
            <a:endParaRPr lang="en-US" dirty="0">
              <a:latin typeface="Avenir Book" panose="02000503020000020003" pitchFamily="2" charset="0"/>
            </a:endParaRPr>
          </a:p>
          <a:p>
            <a:pPr marL="0" indent="0">
              <a:buNone/>
            </a:pPr>
            <a:r>
              <a:rPr lang="en-US" i="1" dirty="0">
                <a:solidFill>
                  <a:srgbClr val="FF0000"/>
                </a:solidFill>
                <a:latin typeface="Avenir Book" panose="02000503020000020003" pitchFamily="2" charset="0"/>
              </a:rPr>
              <a:t>The estimated mean difference was 0.12 (95% PI [0.05, 0.18])</a:t>
            </a:r>
          </a:p>
        </p:txBody>
      </p:sp>
    </p:spTree>
    <p:extLst>
      <p:ext uri="{BB962C8B-B14F-4D97-AF65-F5344CB8AC3E}">
        <p14:creationId xmlns:p14="http://schemas.microsoft.com/office/powerpoint/2010/main" val="342219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46425" y="1261100"/>
            <a:ext cx="7741450" cy="3294250"/>
          </a:xfrm>
          <a:prstGeom prst="rect">
            <a:avLst/>
          </a:prstGeom>
          <a:noFill/>
          <a:ln>
            <a:noFill/>
          </a:ln>
        </p:spPr>
      </p:pic>
      <p:sp>
        <p:nvSpPr>
          <p:cNvPr id="55" name="Google Shape;55;p13"/>
          <p:cNvSpPr txBox="1">
            <a:spLocks noGrp="1"/>
          </p:cNvSpPr>
          <p:nvPr>
            <p:ph type="title" idx="4294967295"/>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SIPPS post-workshop survey access</a:t>
            </a:r>
            <a:endParaRPr/>
          </a:p>
          <a:p>
            <a:pPr marL="0" lvl="0" indent="0" algn="l" rtl="0">
              <a:spcBef>
                <a:spcPts val="0"/>
              </a:spcBef>
              <a:spcAft>
                <a:spcPts val="0"/>
              </a:spcAft>
              <a:buNone/>
            </a:pPr>
            <a:r>
              <a:rPr lang="en"/>
              <a:t>(~1 minute survey)</a:t>
            </a:r>
            <a:endParaRPr/>
          </a:p>
        </p:txBody>
      </p:sp>
      <p:sp>
        <p:nvSpPr>
          <p:cNvPr id="2" name="Rectangle 1">
            <a:extLst>
              <a:ext uri="{FF2B5EF4-FFF2-40B4-BE49-F238E27FC236}">
                <a16:creationId xmlns:a16="http://schemas.microsoft.com/office/drawing/2014/main" id="{2616ED8A-9408-0C47-852D-0323F15C957E}"/>
              </a:ext>
            </a:extLst>
          </p:cNvPr>
          <p:cNvSpPr/>
          <p:nvPr/>
        </p:nvSpPr>
        <p:spPr>
          <a:xfrm>
            <a:off x="120770" y="4620280"/>
            <a:ext cx="7522234" cy="307777"/>
          </a:xfrm>
          <a:prstGeom prst="rect">
            <a:avLst/>
          </a:prstGeom>
        </p:spPr>
        <p:txBody>
          <a:bodyPr wrap="square">
            <a:spAutoFit/>
          </a:bodyPr>
          <a:lstStyle/>
          <a:p>
            <a:r>
              <a:rPr lang="en-US" dirty="0">
                <a:solidFill>
                  <a:srgbClr val="007AC0"/>
                </a:solidFill>
                <a:latin typeface="Arial" panose="020B0604020202020204" pitchFamily="34" charset="0"/>
                <a:hlinkClick r:id="rId4"/>
              </a:rPr>
              <a:t>https://cumc.co1.qualtrics.com/jfe/form/SV_9HVYLAL5iXvjEmq</a:t>
            </a:r>
            <a:r>
              <a:rPr lang="en-US" sz="1200" dirty="0">
                <a:solidFill>
                  <a:srgbClr val="222222"/>
                </a:solidFill>
                <a:latin typeface="Arial" panose="020B0604020202020204" pitchFamily="34" charset="0"/>
              </a:rPr>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idx="4294967295"/>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rPr>
              <a:t>SIPPS post-workshop survey instructions</a:t>
            </a:r>
            <a:endParaRPr dirty="0">
              <a:solidFill>
                <a:schemeClr val="tx1"/>
              </a:solidFill>
            </a:endParaRPr>
          </a:p>
          <a:p>
            <a:pPr marL="0" lvl="0" indent="0" algn="l" rtl="0">
              <a:spcBef>
                <a:spcPts val="0"/>
              </a:spcBef>
              <a:spcAft>
                <a:spcPts val="0"/>
              </a:spcAft>
              <a:buNone/>
            </a:pPr>
            <a:r>
              <a:rPr lang="en" sz="2244" dirty="0">
                <a:solidFill>
                  <a:schemeClr val="tx1"/>
                </a:solidFill>
              </a:rPr>
              <a:t>Advanced Coding Track:  Refresher part 3 (June 22)</a:t>
            </a:r>
            <a:endParaRPr sz="2244" dirty="0">
              <a:solidFill>
                <a:schemeClr val="tx1"/>
              </a:solidFill>
            </a:endParaRPr>
          </a:p>
          <a:p>
            <a:pPr marL="0" lvl="0" indent="0" algn="l" rtl="0">
              <a:spcBef>
                <a:spcPts val="0"/>
              </a:spcBef>
              <a:spcAft>
                <a:spcPts val="0"/>
              </a:spcAft>
              <a:buNone/>
            </a:pPr>
            <a:endParaRPr sz="2133" i="1" dirty="0">
              <a:solidFill>
                <a:schemeClr val="tx1"/>
              </a:solidFill>
            </a:endParaRPr>
          </a:p>
        </p:txBody>
      </p:sp>
      <p:sp>
        <p:nvSpPr>
          <p:cNvPr id="149" name="Google Shape;149;p26"/>
          <p:cNvSpPr txBox="1"/>
          <p:nvPr/>
        </p:nvSpPr>
        <p:spPr>
          <a:xfrm>
            <a:off x="359425" y="1076800"/>
            <a:ext cx="40545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rabicPeriod"/>
            </a:pPr>
            <a:r>
              <a:rPr lang="en" dirty="0">
                <a:solidFill>
                  <a:schemeClr val="tx1"/>
                </a:solidFill>
              </a:rPr>
              <a:t>Select “Coding advanced” and press arrow</a:t>
            </a:r>
            <a:endParaRPr dirty="0">
              <a:solidFill>
                <a:schemeClr val="tx1"/>
              </a:solidFill>
            </a:endParaRPr>
          </a:p>
        </p:txBody>
      </p:sp>
      <p:sp>
        <p:nvSpPr>
          <p:cNvPr id="150" name="Google Shape;150;p26"/>
          <p:cNvSpPr txBox="1"/>
          <p:nvPr/>
        </p:nvSpPr>
        <p:spPr>
          <a:xfrm>
            <a:off x="4642525" y="1018450"/>
            <a:ext cx="4477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tx1"/>
                </a:solidFill>
              </a:rPr>
              <a:t>2. Select “Refresher of frequentist/</a:t>
            </a:r>
            <a:r>
              <a:rPr lang="en" dirty="0" err="1">
                <a:solidFill>
                  <a:schemeClr val="tx1"/>
                </a:solidFill>
              </a:rPr>
              <a:t>bayesian</a:t>
            </a:r>
            <a:r>
              <a:rPr lang="en" dirty="0">
                <a:solidFill>
                  <a:schemeClr val="tx1"/>
                </a:solidFill>
              </a:rPr>
              <a:t> statistics with regression (June 22)” and press arrow</a:t>
            </a:r>
            <a:endParaRPr dirty="0">
              <a:solidFill>
                <a:schemeClr val="tx1"/>
              </a:solidFill>
            </a:endParaRPr>
          </a:p>
        </p:txBody>
      </p:sp>
      <p:pic>
        <p:nvPicPr>
          <p:cNvPr id="151" name="Google Shape;151;p26"/>
          <p:cNvPicPr preferRelativeResize="0"/>
          <p:nvPr/>
        </p:nvPicPr>
        <p:blipFill>
          <a:blip r:embed="rId3">
            <a:alphaModFix/>
          </a:blip>
          <a:stretch>
            <a:fillRect/>
          </a:stretch>
        </p:blipFill>
        <p:spPr>
          <a:xfrm>
            <a:off x="152400" y="1786450"/>
            <a:ext cx="4419600" cy="2971202"/>
          </a:xfrm>
          <a:prstGeom prst="rect">
            <a:avLst/>
          </a:prstGeom>
          <a:noFill/>
          <a:ln>
            <a:noFill/>
          </a:ln>
        </p:spPr>
      </p:pic>
      <p:pic>
        <p:nvPicPr>
          <p:cNvPr id="152" name="Google Shape;152;p26"/>
          <p:cNvPicPr preferRelativeResize="0"/>
          <p:nvPr/>
        </p:nvPicPr>
        <p:blipFill>
          <a:blip r:embed="rId4">
            <a:alphaModFix/>
          </a:blip>
          <a:stretch>
            <a:fillRect/>
          </a:stretch>
        </p:blipFill>
        <p:spPr>
          <a:xfrm>
            <a:off x="4930191" y="1786450"/>
            <a:ext cx="3919958" cy="31451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Fixed vs. Random variables </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Fixed = a specific value </a:t>
            </a:r>
            <a:endParaRPr>
              <a:solidFill>
                <a:srgbClr val="FFFFFF"/>
              </a:solidFill>
            </a:endParaRPr>
          </a:p>
          <a:p>
            <a:pPr marL="457200" lvl="0" indent="-342900" algn="l" rtl="0">
              <a:spcBef>
                <a:spcPts val="0"/>
              </a:spcBef>
              <a:spcAft>
                <a:spcPts val="0"/>
              </a:spcAft>
              <a:buClr>
                <a:schemeClr val="lt1"/>
              </a:buClr>
              <a:buSzPts val="1800"/>
              <a:buChar char="●"/>
            </a:pP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Random = there is variability, it is bound by constraints, but it can be anything</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we collect data …. </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a:solidFill>
                  <a:srgbClr val="FFFFFF"/>
                </a:solidFill>
              </a:rPr>
              <a:t>We have a sample that represents the population, these are our data </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We are trying to estimate a population parameter from the sample</a:t>
            </a:r>
            <a:endParaRPr>
              <a:solidFill>
                <a:srgbClr val="FFFFFF"/>
              </a:solidFill>
            </a:endParaRPr>
          </a:p>
          <a:p>
            <a:pPr marL="0" lvl="0" indent="0" algn="l" rtl="0">
              <a:spcBef>
                <a:spcPts val="1600"/>
              </a:spcBef>
              <a:spcAft>
                <a:spcPts val="0"/>
              </a:spcAft>
              <a:buNone/>
            </a:pPr>
            <a:endParaRPr>
              <a:solidFill>
                <a:srgbClr val="FFFFFF"/>
              </a:solidFill>
            </a:endParaRPr>
          </a:p>
          <a:p>
            <a:pPr marL="457200" lvl="0" indent="-342900" algn="l" rtl="0">
              <a:spcBef>
                <a:spcPts val="1600"/>
              </a:spcBef>
              <a:spcAft>
                <a:spcPts val="0"/>
              </a:spcAft>
              <a:buClr>
                <a:srgbClr val="FFFFFF"/>
              </a:buClr>
              <a:buSzPts val="1800"/>
              <a:buChar char="●"/>
            </a:pPr>
            <a:r>
              <a:rPr lang="en">
                <a:solidFill>
                  <a:srgbClr val="FFFFFF"/>
                </a:solidFill>
              </a:rPr>
              <a:t>Does it make more sense to you that the data would be fixed (we collected the data, and that is what is “true”/what we have) or the parameter would be fixed (there is ONE TRUE population parameter)?</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the core of the debate ….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Frequentist thinking treats the parameters as fixed and the data as random, viewing there to be ONE true parameter value that we look to estimate.</a:t>
            </a:r>
            <a:endParaRPr>
              <a:solidFill>
                <a:srgbClr val="FFFFFF"/>
              </a:solidFill>
            </a:endParaRPr>
          </a:p>
          <a:p>
            <a:pPr marL="0" lvl="0" indent="0" algn="l" rtl="0">
              <a:spcBef>
                <a:spcPts val="1600"/>
              </a:spcBef>
              <a:spcAft>
                <a:spcPts val="1600"/>
              </a:spcAft>
              <a:buNone/>
            </a:pPr>
            <a:r>
              <a:rPr lang="en">
                <a:solidFill>
                  <a:srgbClr val="FFFFFF"/>
                </a:solidFill>
              </a:rPr>
              <a:t>Bayesian estimation views the data as fixed and the parameters as random, and says that ALL parameters have a distribution or a range of possible values.</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95% Confidence intervals -- Frequentist</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Confidence interval interpretation:</a:t>
            </a:r>
            <a:r>
              <a:rPr lang="en">
                <a:solidFill>
                  <a:srgbClr val="FFFFFF"/>
                </a:solidFill>
              </a:rPr>
              <a:t> If we were to repeat the same study 100 times, 95% of the intervals that you get from all your different studies would contain the true population value in it </a:t>
            </a:r>
            <a:endParaRPr>
              <a:solidFill>
                <a:srgbClr val="FFFFFF"/>
              </a:solidFill>
            </a:endParaRPr>
          </a:p>
          <a:p>
            <a:pPr marL="457200" lvl="0" indent="-342900" algn="l" rtl="0">
              <a:spcBef>
                <a:spcPts val="1600"/>
              </a:spcBef>
              <a:spcAft>
                <a:spcPts val="0"/>
              </a:spcAft>
              <a:buClr>
                <a:srgbClr val="FFFFFF"/>
              </a:buClr>
              <a:buSzPts val="1800"/>
              <a:buChar char="●"/>
            </a:pPr>
            <a:r>
              <a:rPr lang="en">
                <a:solidFill>
                  <a:srgbClr val="FFFFFF"/>
                </a:solidFill>
              </a:rPr>
              <a:t>Probabilities are NOT attached to hypotheses and parameters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Probabilites represent long-run frequencies </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We have confidence in the procedure, not in the data itself</a:t>
            </a:r>
            <a:endParaRPr>
              <a:solidFill>
                <a:srgbClr val="FFFFFF"/>
              </a:solidFill>
            </a:endParaRPr>
          </a:p>
          <a:p>
            <a:pPr marL="457200" lvl="0" indent="0" algn="l" rtl="0">
              <a:spcBef>
                <a:spcPts val="1600"/>
              </a:spcBef>
              <a:spcAft>
                <a:spcPts val="1600"/>
              </a:spcAft>
              <a:buNone/>
            </a:pP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95% Credibility intervals -- Bayesian</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Credibility interval (or posterior interval) interpretation</a:t>
            </a:r>
            <a:r>
              <a:rPr lang="en">
                <a:solidFill>
                  <a:srgbClr val="FFFFFF"/>
                </a:solidFill>
              </a:rPr>
              <a:t>: Given our observed data, there is a 95% probability that the true value falls within the range of X and Y. We can be 95% certain that the true value is contained within the given interval. </a:t>
            </a:r>
            <a:endParaRPr>
              <a:solidFill>
                <a:srgbClr val="FFFFFF"/>
              </a:solidFill>
            </a:endParaRPr>
          </a:p>
          <a:p>
            <a:pPr marL="457200" lvl="0" indent="-342900" algn="l" rtl="0">
              <a:spcBef>
                <a:spcPts val="1600"/>
              </a:spcBef>
              <a:spcAft>
                <a:spcPts val="0"/>
              </a:spcAft>
              <a:buClr>
                <a:srgbClr val="FFFFFF"/>
              </a:buClr>
              <a:buSzPts val="1800"/>
              <a:buChar char="●"/>
            </a:pPr>
            <a:r>
              <a:rPr lang="en">
                <a:solidFill>
                  <a:srgbClr val="FFFFFF"/>
                </a:solidFill>
              </a:rPr>
              <a:t>Probabilities ARE attached to hypotheses and values  </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A more intuitive interpretation of credibility intervals -- what we WANT to say (and often, how people DO interpret these effects!)</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Frequentist approach</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dirty="0">
                <a:solidFill>
                  <a:srgbClr val="FFFFFF"/>
                </a:solidFill>
              </a:rPr>
              <a:t>What you may be used to seeing in most papers (especially older ones)</a:t>
            </a:r>
            <a:endParaRPr dirty="0">
              <a:solidFill>
                <a:srgbClr val="FFFFFF"/>
              </a:solidFill>
            </a:endParaRPr>
          </a:p>
          <a:p>
            <a:pPr marL="457200" lvl="0" indent="-342900" algn="l" rtl="0">
              <a:spcBef>
                <a:spcPts val="0"/>
              </a:spcBef>
              <a:spcAft>
                <a:spcPts val="0"/>
              </a:spcAft>
              <a:buClr>
                <a:srgbClr val="FFFFFF"/>
              </a:buClr>
              <a:buSzPts val="1800"/>
              <a:buChar char="●"/>
            </a:pPr>
            <a:r>
              <a:rPr lang="en" dirty="0">
                <a:solidFill>
                  <a:srgbClr val="FFFFFF"/>
                </a:solidFill>
              </a:rPr>
              <a:t>Based on p values and Null Hypothesis Significance Tests (NHST)</a:t>
            </a:r>
            <a:endParaRPr dirty="0">
              <a:solidFill>
                <a:srgbClr val="FFFFFF"/>
              </a:solidFill>
            </a:endParaRPr>
          </a:p>
          <a:p>
            <a:pPr marL="457200" lvl="0" indent="-342900" algn="l" rtl="0">
              <a:spcBef>
                <a:spcPts val="0"/>
              </a:spcBef>
              <a:spcAft>
                <a:spcPts val="0"/>
              </a:spcAft>
              <a:buClr>
                <a:srgbClr val="FFFFFF"/>
              </a:buClr>
              <a:buSzPts val="1800"/>
              <a:buChar char="●"/>
            </a:pPr>
            <a:r>
              <a:rPr lang="en" dirty="0">
                <a:solidFill>
                  <a:srgbClr val="FFFFFF"/>
                </a:solidFill>
              </a:rPr>
              <a:t>Parameters that you model are point estimates (there is one value)</a:t>
            </a:r>
            <a:endParaRPr dirty="0">
              <a:solidFill>
                <a:srgbClr val="FFFFFF"/>
              </a:solidFill>
            </a:endParaRPr>
          </a:p>
          <a:p>
            <a:pPr marL="457200" lvl="0" indent="0" algn="l" rtl="0">
              <a:spcBef>
                <a:spcPts val="1600"/>
              </a:spcBef>
              <a:spcAft>
                <a:spcPts val="0"/>
              </a:spcAft>
              <a:buNone/>
            </a:pPr>
            <a:endParaRPr dirty="0">
              <a:solidFill>
                <a:srgbClr val="FFFFFF"/>
              </a:solidFill>
            </a:endParaRPr>
          </a:p>
          <a:p>
            <a:pPr marL="457200" lvl="0" indent="0" algn="l" rtl="0">
              <a:spcBef>
                <a:spcPts val="1600"/>
              </a:spcBef>
              <a:spcAft>
                <a:spcPts val="1600"/>
              </a:spcAft>
              <a:buNone/>
            </a:pPr>
            <a:endParaRPr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Frequentist approach – </a:t>
            </a:r>
            <a:r>
              <a:rPr lang="en" dirty="0" err="1"/>
              <a:t>lm</a:t>
            </a:r>
            <a:r>
              <a:rPr lang="en" dirty="0"/>
              <a:t>()</a:t>
            </a:r>
            <a:endParaRPr dirty="0"/>
          </a:p>
        </p:txBody>
      </p:sp>
      <p:pic>
        <p:nvPicPr>
          <p:cNvPr id="4" name="Picture 3">
            <a:extLst>
              <a:ext uri="{FF2B5EF4-FFF2-40B4-BE49-F238E27FC236}">
                <a16:creationId xmlns:a16="http://schemas.microsoft.com/office/drawing/2014/main" id="{DA97C320-778F-A244-AD68-4970420C82F3}"/>
              </a:ext>
            </a:extLst>
          </p:cNvPr>
          <p:cNvPicPr>
            <a:picLocks noChangeAspect="1"/>
          </p:cNvPicPr>
          <p:nvPr/>
        </p:nvPicPr>
        <p:blipFill>
          <a:blip r:embed="rId3"/>
          <a:stretch>
            <a:fillRect/>
          </a:stretch>
        </p:blipFill>
        <p:spPr>
          <a:xfrm>
            <a:off x="564551" y="1175708"/>
            <a:ext cx="7721600" cy="3810000"/>
          </a:xfrm>
          <a:prstGeom prst="rect">
            <a:avLst/>
          </a:prstGeom>
        </p:spPr>
      </p:pic>
    </p:spTree>
    <p:extLst>
      <p:ext uri="{BB962C8B-B14F-4D97-AF65-F5344CB8AC3E}">
        <p14:creationId xmlns:p14="http://schemas.microsoft.com/office/powerpoint/2010/main" val="328243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Bayesian approach</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 dirty="0">
                <a:solidFill>
                  <a:srgbClr val="FFFFFF"/>
                </a:solidFill>
              </a:rPr>
              <a:t>No p values, instead talk about posteriors and posterior intervals</a:t>
            </a:r>
            <a:endParaRPr dirty="0">
              <a:solidFill>
                <a:srgbClr val="FFFFFF"/>
              </a:solidFill>
            </a:endParaRPr>
          </a:p>
          <a:p>
            <a:pPr marL="457200" lvl="0" indent="-342900" algn="l" rtl="0">
              <a:spcBef>
                <a:spcPts val="0"/>
              </a:spcBef>
              <a:spcAft>
                <a:spcPts val="0"/>
              </a:spcAft>
              <a:buClr>
                <a:srgbClr val="FFFFFF"/>
              </a:buClr>
              <a:buSzPts val="1800"/>
              <a:buChar char="●"/>
            </a:pPr>
            <a:r>
              <a:rPr lang="en" dirty="0">
                <a:solidFill>
                  <a:srgbClr val="FFFFFF"/>
                </a:solidFill>
              </a:rPr>
              <a:t>You get the whole distribution for what you are trying to estimate</a:t>
            </a:r>
            <a:endParaRPr dirty="0">
              <a:solidFill>
                <a:srgbClr val="FFFFFF"/>
              </a:solidFill>
            </a:endParaRPr>
          </a:p>
          <a:p>
            <a:pPr marL="914400" lvl="1" indent="-317500" algn="l" rtl="0">
              <a:spcBef>
                <a:spcPts val="0"/>
              </a:spcBef>
              <a:spcAft>
                <a:spcPts val="0"/>
              </a:spcAft>
              <a:buClr>
                <a:srgbClr val="FFFFFF"/>
              </a:buClr>
              <a:buSzPts val="1400"/>
              <a:buChar char="○"/>
            </a:pPr>
            <a:r>
              <a:rPr lang="en-US" dirty="0">
                <a:solidFill>
                  <a:srgbClr val="FFFFFF"/>
                </a:solidFill>
              </a:rPr>
              <a:t>You can decide for yourself what to do with that distribution</a:t>
            </a:r>
          </a:p>
          <a:p>
            <a:pPr marL="914400" lvl="1" indent="-317500" algn="l" rtl="0">
              <a:spcBef>
                <a:spcPts val="0"/>
              </a:spcBef>
              <a:spcAft>
                <a:spcPts val="0"/>
              </a:spcAft>
              <a:buClr>
                <a:srgbClr val="FFFFFF"/>
              </a:buClr>
              <a:buSzPts val="1400"/>
              <a:buChar char="○"/>
            </a:pPr>
            <a:endParaRPr dirty="0">
              <a:solidFill>
                <a:srgbClr val="FFFFFF"/>
              </a:solidFill>
            </a:endParaRPr>
          </a:p>
          <a:p>
            <a:pPr marL="0" lvl="0" indent="0" algn="l" rtl="0">
              <a:spcBef>
                <a:spcPts val="1600"/>
              </a:spcBef>
              <a:spcAft>
                <a:spcPts val="1600"/>
              </a:spcAft>
              <a:buNone/>
            </a:pPr>
            <a:endParaRPr dirty="0">
              <a:solidFill>
                <a:srgbClr val="FFFFFF"/>
              </a:solidFill>
            </a:endParaRPr>
          </a:p>
        </p:txBody>
      </p:sp>
      <p:pic>
        <p:nvPicPr>
          <p:cNvPr id="2" name="Picture 1">
            <a:extLst>
              <a:ext uri="{FF2B5EF4-FFF2-40B4-BE49-F238E27FC236}">
                <a16:creationId xmlns:a16="http://schemas.microsoft.com/office/drawing/2014/main" id="{F0FA0ECA-A5FA-A94E-8E92-4AE609CFDA40}"/>
              </a:ext>
            </a:extLst>
          </p:cNvPr>
          <p:cNvPicPr>
            <a:picLocks noChangeAspect="1"/>
          </p:cNvPicPr>
          <p:nvPr/>
        </p:nvPicPr>
        <p:blipFill>
          <a:blip r:embed="rId3"/>
          <a:stretch>
            <a:fillRect/>
          </a:stretch>
        </p:blipFill>
        <p:spPr>
          <a:xfrm>
            <a:off x="311700" y="2571750"/>
            <a:ext cx="6350000" cy="1828800"/>
          </a:xfrm>
          <a:prstGeom prst="rect">
            <a:avLst/>
          </a:prstGeom>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672</Words>
  <Application>Microsoft Macintosh PowerPoint</Application>
  <PresentationFormat>On-screen Show (16:9)</PresentationFormat>
  <Paragraphs>56</Paragraphs>
  <Slides>14</Slides>
  <Notes>13</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Avenir Book</vt:lpstr>
      <vt:lpstr>Simple Dark</vt:lpstr>
      <vt:lpstr>A Quick Guide to Bayesian vs. Frequentist Estimation</vt:lpstr>
      <vt:lpstr>Fixed vs. Random variables </vt:lpstr>
      <vt:lpstr>When we collect data …. </vt:lpstr>
      <vt:lpstr>At the core of the debate …. </vt:lpstr>
      <vt:lpstr>95% Confidence intervals -- Frequentist</vt:lpstr>
      <vt:lpstr>95% Credibility intervals -- Bayesian</vt:lpstr>
      <vt:lpstr>Frequentist approach</vt:lpstr>
      <vt:lpstr>Frequentist approach – lm()</vt:lpstr>
      <vt:lpstr>The Bayesian approach</vt:lpstr>
      <vt:lpstr>The Bayesian approach – rstanarm::stan_glm()</vt:lpstr>
      <vt:lpstr>The Bayesian approach – rstanarm::stan_glm()</vt:lpstr>
      <vt:lpstr>No p-values?! How will we make decisions?</vt:lpstr>
      <vt:lpstr>SIPPS post-workshop survey access (~1 minute survey)</vt:lpstr>
      <vt:lpstr>SIPPS post-workshop survey instructions Advanced Coding Track:  Refresher part 3 (June 22)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Quick Guide to Bayesian vs. Frequentist Estimation</dc:title>
  <cp:lastModifiedBy>Paul Bloom</cp:lastModifiedBy>
  <cp:revision>9</cp:revision>
  <dcterms:modified xsi:type="dcterms:W3CDTF">2021-06-22T21:34:26Z</dcterms:modified>
</cp:coreProperties>
</file>