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Helvetica Neue Light" panose="02000403000000020004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BL0jHYnE1FNGkfMcXpdIAVXQ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69"/>
    <p:restoredTop sz="70494"/>
  </p:normalViewPr>
  <p:slideViewPr>
    <p:cSldViewPr snapToGrid="0" snapToObjects="1">
      <p:cViewPr varScale="1">
        <p:scale>
          <a:sx n="82" d="100"/>
          <a:sy n="82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93" name="Google Shape;19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14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6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0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688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13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2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86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45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3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oogle.com/forms/d/e/1FAIpQLSfXQYejYNHPafF3AoaTSHLErGzyF62IeBieMzg-cZDMB4Y3vA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5240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Components of a clear research question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911600"/>
            <a:ext cx="9144000" cy="130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Internship in Psychological Science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i="1" dirty="0"/>
              <a:t>Slides taken from The How-</a:t>
            </a:r>
            <a:r>
              <a:rPr lang="en-US" sz="2000" i="1" dirty="0" err="1"/>
              <a:t>Tos</a:t>
            </a:r>
            <a:r>
              <a:rPr lang="en-US" sz="2000" i="1" dirty="0"/>
              <a:t> of Research and Ben Silver from SIPPS 2021</a:t>
            </a:r>
            <a:endParaRPr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covariate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research indicates that visible or overt forms of social support lead to INCREASED negative affect. </a:t>
            </a:r>
          </a:p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However, experiencing </a:t>
            </a:r>
            <a:r>
              <a:rPr lang="en-US" b="1" i="1" dirty="0"/>
              <a:t>more stressors may also be related to increased negative affect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a covariate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research indicates that visible or overt forms of social support lead to INCREASED negative affect. </a:t>
            </a:r>
          </a:p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22860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However, experiencing </a:t>
            </a:r>
            <a:r>
              <a:rPr lang="en-US" b="1" i="1" dirty="0"/>
              <a:t>more stressors may also be related to increased negative affect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>
                <a:solidFill>
                  <a:srgbClr val="00B050"/>
                </a:solidFill>
              </a:rPr>
              <a:t>Stressors = covariate </a:t>
            </a:r>
            <a:endParaRPr dirty="0">
              <a:solidFill>
                <a:srgbClr val="00B05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>
                <a:solidFill>
                  <a:srgbClr val="00B050"/>
                </a:solidFill>
              </a:rPr>
              <a:t>Measure this in your study so that you can “adjust for” this effect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interactions? 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Sometimes we don’t think a relationship will be the same across all conditions or across all people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moderator / interaction variable affects </a:t>
            </a:r>
            <a:r>
              <a:rPr lang="en-US" b="1" dirty="0"/>
              <a:t>(or modifies) </a:t>
            </a:r>
            <a:r>
              <a:rPr lang="en-US" dirty="0"/>
              <a:t>the strength of the relationship between X and Y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moderator can strengthen or weaken a relationship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acts as a dimmer switch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2"/>
              <a:buNone/>
            </a:pPr>
            <a:endParaRPr sz="1982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2"/>
              <a:buNone/>
            </a:pPr>
            <a:endParaRPr sz="1982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28600" lvl="0" indent="-82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t="8975"/>
          <a:stretch/>
        </p:blipFill>
        <p:spPr>
          <a:xfrm>
            <a:off x="9144000" y="4159250"/>
            <a:ext cx="1298133" cy="209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interactions? 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2"/>
              <a:buNone/>
            </a:pPr>
            <a:endParaRPr sz="1982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/>
              <a:t>When you think of a moderation, think of the phrase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 b="1" i="1" dirty="0">
                <a:solidFill>
                  <a:srgbClr val="00B050"/>
                </a:solidFill>
              </a:rPr>
              <a:t>“it depends” </a:t>
            </a:r>
            <a:endParaRPr dirty="0">
              <a:solidFill>
                <a:srgbClr val="00B050"/>
              </a:solidFill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b="1" i="1" dirty="0">
              <a:solidFill>
                <a:srgbClr val="0432FF"/>
              </a:solidFill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b="1" i="1" dirty="0"/>
              <a:t>Does salary increase with years of work experience? The strength of that relationship </a:t>
            </a:r>
            <a:r>
              <a:rPr lang="en-US" sz="2500" b="1" i="1" dirty="0">
                <a:solidFill>
                  <a:srgbClr val="00B050"/>
                </a:solidFill>
              </a:rPr>
              <a:t>depends on your gender</a:t>
            </a:r>
            <a:endParaRPr dirty="0">
              <a:solidFill>
                <a:srgbClr val="00B050"/>
              </a:solidFill>
            </a:endParaRPr>
          </a:p>
          <a:p>
            <a:pPr marL="228600" lvl="0" indent="-82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2534326" y="596638"/>
            <a:ext cx="9225074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Example of an interaction</a:t>
            </a:r>
            <a:endParaRPr dirty="0"/>
          </a:p>
        </p:txBody>
      </p:sp>
      <p:sp>
        <p:nvSpPr>
          <p:cNvPr id="196" name="Google Shape;196;p14"/>
          <p:cNvSpPr/>
          <p:nvPr/>
        </p:nvSpPr>
        <p:spPr>
          <a:xfrm>
            <a:off x="1255150" y="2176750"/>
            <a:ext cx="314400" cy="2366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-5400000">
            <a:off x="5405024" y="3266125"/>
            <a:ext cx="314400" cy="51759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509361" y="3773650"/>
            <a:ext cx="1090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 dirty="0"/>
              <a:t>DV</a:t>
            </a:r>
            <a:endParaRPr sz="19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 dirty="0"/>
              <a:t>(y-axis)</a:t>
            </a:r>
            <a:endParaRPr sz="1900" b="1" i="1" dirty="0"/>
          </a:p>
        </p:txBody>
      </p:sp>
      <p:sp>
        <p:nvSpPr>
          <p:cNvPr id="199" name="Google Shape;199;p14"/>
          <p:cNvSpPr txBox="1"/>
          <p:nvPr/>
        </p:nvSpPr>
        <p:spPr>
          <a:xfrm>
            <a:off x="3509641" y="6011275"/>
            <a:ext cx="213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/>
              <a:t>IV (x-axis)</a:t>
            </a:r>
            <a:endParaRPr sz="1900" b="1" i="1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B4E38D2-E2BA-1940-8596-7B02F663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73" y="2471693"/>
            <a:ext cx="5549362" cy="347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FBB9BD-26F8-6845-8908-0D1A4679126C}"/>
              </a:ext>
            </a:extLst>
          </p:cNvPr>
          <p:cNvSpPr txBox="1"/>
          <p:nvPr/>
        </p:nvSpPr>
        <p:spPr>
          <a:xfrm>
            <a:off x="7764102" y="2489338"/>
            <a:ext cx="42780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Increases in co-rumination are associated with heightened rumination at a given timepoint for all adolescents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the strength of this association is STRONGER for boys than it is for girls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6DD-4AB1-F24A-9F1B-B4B4DCD0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9A3A-B32D-3445-A056-468B0CE9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INDIVIDUALLY: Come up with two research questions </a:t>
            </a:r>
            <a:r>
              <a:rPr lang="en-US" dirty="0">
                <a:sym typeface="Wingdings" pitchFamily="2" charset="2"/>
              </a:rPr>
              <a:t> It should be clear what the IV and DV is, whether this is correlational or causal, whether there is a moderating variable, and who the sample is </a:t>
            </a:r>
          </a:p>
          <a:p>
            <a:r>
              <a:rPr lang="en-US" dirty="0">
                <a:sym typeface="Wingdings" pitchFamily="2" charset="2"/>
              </a:rPr>
              <a:t>IN PAIRS: </a:t>
            </a:r>
          </a:p>
          <a:p>
            <a:pPr lvl="1"/>
            <a:r>
              <a:rPr lang="en-US" dirty="0">
                <a:sym typeface="Wingdings" pitchFamily="2" charset="2"/>
              </a:rPr>
              <a:t>Share your research questions with one another</a:t>
            </a:r>
          </a:p>
          <a:p>
            <a:pPr lvl="1"/>
            <a:r>
              <a:rPr lang="en-US" dirty="0">
                <a:sym typeface="Wingdings" pitchFamily="2" charset="2"/>
              </a:rPr>
              <a:t>Choose 1 question that you want to focus on </a:t>
            </a:r>
          </a:p>
          <a:p>
            <a:pPr lvl="1"/>
            <a:r>
              <a:rPr lang="en-US" dirty="0">
                <a:sym typeface="Wingdings" pitchFamily="2" charset="2"/>
              </a:rPr>
              <a:t>Make any improvements to the question, if needed </a:t>
            </a:r>
          </a:p>
          <a:p>
            <a:pPr lvl="1"/>
            <a:r>
              <a:rPr lang="en-US" dirty="0">
                <a:sym typeface="Wingdings" pitchFamily="2" charset="2"/>
              </a:rPr>
              <a:t>Start brainstorming how you would know whether this is a good research question based on the things we talked about today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6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FBD4-0438-6749-8AA2-DD7B084C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545-1CE9-B242-AC40-9209681E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https://docs.google.com/forms/d/e/1FAIpQLSfXQYejYNHPafF3AoaTSHLErGzyF62IeBieMzg-cZDMB4Y3vA/viewform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6BEA-C46A-AC45-8C6B-62760F52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83" y="3185149"/>
            <a:ext cx="3170695" cy="31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good research question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68324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Builds on prior theory or prior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Reflects a real-world phenomenon or something you have observed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Something personally relevant/important to you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Fills a gap in the literature: is novel and hasn’t been done (novelty can mean an improvement on methods or testing in a new sample!)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iterative process 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4677508" y="1983101"/>
            <a:ext cx="3024553" cy="1055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5400000">
            <a:off x="6570785" y="3877110"/>
            <a:ext cx="3024553" cy="1055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 rot="10800000">
            <a:off x="4542693" y="5038550"/>
            <a:ext cx="3024553" cy="1055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 rot="-5400000">
            <a:off x="2514600" y="3666949"/>
            <a:ext cx="3024553" cy="1055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128846" y="2389134"/>
            <a:ext cx="1934308" cy="6490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topic of interest</a:t>
            </a:r>
            <a:endParaRPr dirty="0"/>
          </a:p>
        </p:txBody>
      </p:sp>
      <p:sp>
        <p:nvSpPr>
          <p:cNvPr id="108" name="Google Shape;108;p3"/>
          <p:cNvSpPr/>
          <p:nvPr/>
        </p:nvSpPr>
        <p:spPr>
          <a:xfrm rot="5400000">
            <a:off x="6984022" y="3978955"/>
            <a:ext cx="1934308" cy="72097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Begin literature review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5128846" y="4975660"/>
            <a:ext cx="2028092" cy="713397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Refine/concretize research question 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 rot="-5400000">
            <a:off x="3261945" y="3978955"/>
            <a:ext cx="1934308" cy="72097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Narrow down literature review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561219" y="40868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Structure of a research Q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idx="1"/>
          </p:nvPr>
        </p:nvSpPr>
        <p:spPr>
          <a:xfrm>
            <a:off x="270069" y="1727806"/>
            <a:ext cx="10515600" cy="4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is all about effects: What is the effect of X on 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is the effect of social support on well-being?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X = independent variable (IV)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you manipulate </a:t>
            </a:r>
            <a:r>
              <a:rPr lang="en-US" b="1" u="sng" dirty="0"/>
              <a:t>or</a:t>
            </a:r>
            <a:r>
              <a:rPr lang="en-US" dirty="0"/>
              <a:t> what is varying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 = dependent variable (DV)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you measure or what the outcome is </a:t>
            </a:r>
            <a:endParaRPr dirty="0"/>
          </a:p>
        </p:txBody>
      </p:sp>
      <p:sp>
        <p:nvSpPr>
          <p:cNvPr id="120" name="Google Shape;120;p4"/>
          <p:cNvSpPr txBox="1"/>
          <p:nvPr/>
        </p:nvSpPr>
        <p:spPr>
          <a:xfrm>
            <a:off x="6096000" y="4602363"/>
            <a:ext cx="1090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 dirty="0"/>
              <a:t>DV</a:t>
            </a:r>
            <a:endParaRPr sz="19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 dirty="0"/>
              <a:t>(y-axis)</a:t>
            </a:r>
            <a:endParaRPr sz="1900" b="1" i="1" dirty="0"/>
          </a:p>
        </p:txBody>
      </p:sp>
      <p:sp>
        <p:nvSpPr>
          <p:cNvPr id="121" name="Google Shape;121;p4"/>
          <p:cNvSpPr txBox="1"/>
          <p:nvPr/>
        </p:nvSpPr>
        <p:spPr>
          <a:xfrm>
            <a:off x="8599596" y="6241918"/>
            <a:ext cx="213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1" dirty="0"/>
              <a:t>IV (x-axis)</a:t>
            </a:r>
            <a:endParaRPr sz="1900" b="1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E7EEEE-0434-A940-8913-5E520E4C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93" y="2948424"/>
            <a:ext cx="5047607" cy="31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7B13B1-CB71-0D41-BE90-D0919E0F7E20}"/>
              </a:ext>
            </a:extLst>
          </p:cNvPr>
          <p:cNvSpPr/>
          <p:nvPr/>
        </p:nvSpPr>
        <p:spPr>
          <a:xfrm rot="19880701">
            <a:off x="7563685" y="3590256"/>
            <a:ext cx="3686351" cy="580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F4720C-0B45-CF4C-BBED-091F1FBE70D9}"/>
              </a:ext>
            </a:extLst>
          </p:cNvPr>
          <p:cNvSpPr/>
          <p:nvPr/>
        </p:nvSpPr>
        <p:spPr>
          <a:xfrm rot="19909591">
            <a:off x="7631564" y="4311957"/>
            <a:ext cx="1206658" cy="580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3CFBB-9EC0-A84C-A284-97000D3D56FF}"/>
              </a:ext>
            </a:extLst>
          </p:cNvPr>
          <p:cNvSpPr/>
          <p:nvPr/>
        </p:nvSpPr>
        <p:spPr>
          <a:xfrm>
            <a:off x="7969574" y="2671961"/>
            <a:ext cx="3686351" cy="26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8F5F1E-C7A4-1046-AD9A-38EB1959F93F}"/>
              </a:ext>
            </a:extLst>
          </p:cNvPr>
          <p:cNvSpPr/>
          <p:nvPr/>
        </p:nvSpPr>
        <p:spPr>
          <a:xfrm rot="5400000">
            <a:off x="10974487" y="4192375"/>
            <a:ext cx="1653952" cy="74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is all about effects: What is the effect of X on 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is the effect of social support on well-being?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X = independent variable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you manipulate </a:t>
            </a:r>
            <a:r>
              <a:rPr lang="en-US" b="1" u="sng" dirty="0"/>
              <a:t>or</a:t>
            </a:r>
            <a:r>
              <a:rPr lang="en-US" dirty="0"/>
              <a:t> what is varying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 = dependent variable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what you measure or what the outcome is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50"/>
                </a:solidFill>
              </a:rPr>
              <a:t>Does X have an effect on Y, or is it simply related to (or associated with) Y? </a:t>
            </a:r>
            <a:endParaRPr b="1" dirty="0">
              <a:solidFill>
                <a:srgbClr val="00B050"/>
              </a:solidFill>
            </a:endParaRPr>
          </a:p>
          <a:p>
            <a:pPr marL="68580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68580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>
                <a:solidFill>
                  <a:srgbClr val="00B050"/>
                </a:solidFill>
              </a:rPr>
              <a:t>How can we determine causality in research?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5CFFD4FC-CA96-D54D-B180-759BB77D2BA9}"/>
              </a:ext>
            </a:extLst>
          </p:cNvPr>
          <p:cNvSpPr txBox="1">
            <a:spLocks/>
          </p:cNvSpPr>
          <p:nvPr/>
        </p:nvSpPr>
        <p:spPr>
          <a:xfrm>
            <a:off x="3561219" y="40868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 of a research Q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variable operationalization</a:t>
            </a:r>
            <a:endParaRPr dirty="0"/>
          </a:p>
        </p:txBody>
      </p:sp>
      <p:sp>
        <p:nvSpPr>
          <p:cNvPr id="134" name="Google Shape;134;p6"/>
          <p:cNvSpPr txBox="1">
            <a:spLocks noGrp="1"/>
          </p:cNvSpPr>
          <p:nvPr>
            <p:ph idx="1"/>
          </p:nvPr>
        </p:nvSpPr>
        <p:spPr>
          <a:xfrm>
            <a:off x="797913" y="2190750"/>
            <a:ext cx="10920046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are always countless ways to measure what we are interested in, but we have to be explicit in how we decide to measure variables </a:t>
            </a:r>
            <a:r>
              <a:rPr lang="en-US" dirty="0">
                <a:sym typeface="Wingdings" pitchFamily="2" charset="2"/>
              </a:rPr>
              <a:t> a research question is only as good as your operationalization of variables!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would you measure social support? 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Amount of social support/number of close friends?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Quality of social support?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Self-reported? Other-reported (e.g., ask a friend if they PROVIDED SS? Observationally coded (RAs code support behaviors in the lab)? </a:t>
            </a:r>
            <a:endParaRPr dirty="0"/>
          </a:p>
        </p:txBody>
      </p:sp>
      <p:pic>
        <p:nvPicPr>
          <p:cNvPr id="135" name="Google Shape;135;p6" descr="social network Icon 3904605"/>
          <p:cNvPicPr preferRelativeResize="0"/>
          <p:nvPr/>
        </p:nvPicPr>
        <p:blipFill rotWithShape="1"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908966" y="4078990"/>
            <a:ext cx="890769" cy="89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fun Icon 4211521"/>
          <p:cNvPicPr preferRelativeResize="0"/>
          <p:nvPr/>
        </p:nvPicPr>
        <p:blipFill rotWithShape="1"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877626" y="4711402"/>
            <a:ext cx="1003886" cy="9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 descr="questionnaire Icon 4260543"/>
          <p:cNvPicPr preferRelativeResize="0"/>
          <p:nvPr/>
        </p:nvPicPr>
        <p:blipFill rotWithShape="1">
          <a:blip r:embed="rId5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175110" y="5606054"/>
            <a:ext cx="948044" cy="94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Specifying your sample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Our findings may vary based on the sample we are studying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Our findings usually can’t generalize to </a:t>
            </a:r>
            <a:r>
              <a:rPr lang="en-US" i="1" dirty="0"/>
              <a:t>all</a:t>
            </a:r>
            <a:r>
              <a:rPr lang="en-US" dirty="0"/>
              <a:t> populations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have to specify what our sample 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Are we studying adolescents? Adults? Clinical populations?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Are we studying people in the united states? Or a different country? </a:t>
            </a:r>
            <a:endParaRPr dirty="0"/>
          </a:p>
        </p:txBody>
      </p:sp>
      <p:pic>
        <p:nvPicPr>
          <p:cNvPr id="144" name="Google Shape;144;p7" descr="United States Icon 628992"/>
          <p:cNvPicPr preferRelativeResize="0"/>
          <p:nvPr/>
        </p:nvPicPr>
        <p:blipFill rotWithShape="1"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480452" y="4779307"/>
            <a:ext cx="1129751" cy="11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 descr="africa Icon 1664923"/>
          <p:cNvPicPr preferRelativeResize="0"/>
          <p:nvPr/>
        </p:nvPicPr>
        <p:blipFill rotWithShape="1">
          <a:blip r:embed="rId4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799897" y="4800600"/>
            <a:ext cx="1129751" cy="11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 descr="City Icon 1744063"/>
          <p:cNvPicPr preferRelativeResize="0"/>
          <p:nvPr/>
        </p:nvPicPr>
        <p:blipFill rotWithShape="1">
          <a:blip r:embed="rId5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4521448" y="5783298"/>
            <a:ext cx="1183602" cy="11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 descr="farm house Icon 2122759"/>
          <p:cNvPicPr preferRelativeResize="0"/>
          <p:nvPr/>
        </p:nvPicPr>
        <p:blipFill rotWithShape="1"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6256884" y="5968516"/>
            <a:ext cx="813166" cy="8131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1821516" y="5260096"/>
            <a:ext cx="2143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Country? Continent?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0" name="Google Shape;148;p7">
            <a:extLst>
              <a:ext uri="{FF2B5EF4-FFF2-40B4-BE49-F238E27FC236}">
                <a16:creationId xmlns:a16="http://schemas.microsoft.com/office/drawing/2014/main" id="{03392C42-9F63-184D-9C32-A6C6412B6763}"/>
              </a:ext>
            </a:extLst>
          </p:cNvPr>
          <p:cNvSpPr txBox="1"/>
          <p:nvPr/>
        </p:nvSpPr>
        <p:spPr>
          <a:xfrm>
            <a:off x="2137604" y="6162941"/>
            <a:ext cx="2143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City? Rural?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covariates? 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52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type of “control variable”  in non-experimental work (a related, but distinct, concept to confounding variables in experimental work)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X may be associated with Y… but there is a third variable that also affects Y that we want to </a:t>
            </a:r>
            <a:r>
              <a:rPr lang="en-US" b="1" dirty="0"/>
              <a:t>adjust for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make sure that we are measuring the true association between X and Y, we want to “control for” or “adjust for” other variables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covariates? 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52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 type of “control variable”  in non-experimental work (a related, but distinct, concept to confounding variables in experimental work)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X may be associated with Y… but there is a third variable that also affects Y that we want to </a:t>
            </a:r>
            <a:r>
              <a:rPr lang="en-US" b="1" dirty="0"/>
              <a:t>adjust for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make sure that we are measuring the true association between X and Y, we want to “control for” or “adjust for” other variables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 dirty="0">
                <a:solidFill>
                  <a:srgbClr val="00B050"/>
                </a:solidFill>
              </a:rPr>
              <a:t>Covariates are normally not included in research questions, but are something to think about as you design your study</a:t>
            </a:r>
            <a:endParaRPr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{106B4613-EF9D-F642-9EFA-821A4B4D3CE2}tf10001079</Template>
  <TotalTime>85</TotalTime>
  <Words>920</Words>
  <Application>Microsoft Macintosh PowerPoint</Application>
  <PresentationFormat>Widescreen</PresentationFormat>
  <Paragraphs>123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Century Gothic</vt:lpstr>
      <vt:lpstr>Helvetica Neue Light</vt:lpstr>
      <vt:lpstr>Vapor Trail</vt:lpstr>
      <vt:lpstr>Components of a clear research question</vt:lpstr>
      <vt:lpstr>A good research question</vt:lpstr>
      <vt:lpstr>The iterative process </vt:lpstr>
      <vt:lpstr>Structure of a research Q</vt:lpstr>
      <vt:lpstr>PowerPoint Presentation</vt:lpstr>
      <vt:lpstr>variable operationalization</vt:lpstr>
      <vt:lpstr>Specifying your sample</vt:lpstr>
      <vt:lpstr>What are covariates? </vt:lpstr>
      <vt:lpstr>What are covariates? </vt:lpstr>
      <vt:lpstr>Example of a covariate</vt:lpstr>
      <vt:lpstr>Example of a covariate</vt:lpstr>
      <vt:lpstr>What are interactions? </vt:lpstr>
      <vt:lpstr>What are interactions? </vt:lpstr>
      <vt:lpstr>Example of an interaction</vt:lpstr>
      <vt:lpstr>Activity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clear research question</dc:title>
  <dc:creator>Microsoft Office User</dc:creator>
  <cp:lastModifiedBy>Microsoft Office User</cp:lastModifiedBy>
  <cp:revision>4</cp:revision>
  <dcterms:created xsi:type="dcterms:W3CDTF">2021-11-22T23:17:52Z</dcterms:created>
  <dcterms:modified xsi:type="dcterms:W3CDTF">2022-06-09T18:30:46Z</dcterms:modified>
</cp:coreProperties>
</file>