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6858000" cx="12192000"/>
  <p:notesSz cx="6858000" cy="9144000"/>
  <p:embeddedFontLst>
    <p:embeddedFont>
      <p:font typeface="PT Sans Narrow"/>
      <p:regular r:id="rId26"/>
      <p:bold r:id="rId27"/>
    </p:embeddedFont>
    <p:embeddedFont>
      <p:font typeface="Open Sans"/>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2" roundtripDataSignature="AMtx7mhcRNSdkPclyQ9arFQZ0jPp3lYtk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PTSansNarrow-regular.fntdata"/><Relationship Id="rId25" Type="http://schemas.openxmlformats.org/officeDocument/2006/relationships/slide" Target="slides/slide21.xml"/><Relationship Id="rId28" Type="http://schemas.openxmlformats.org/officeDocument/2006/relationships/font" Target="fonts/OpenSans-regular.fntdata"/><Relationship Id="rId27" Type="http://schemas.openxmlformats.org/officeDocument/2006/relationships/font" Target="fonts/PTSansNarrow-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OpenSans-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OpenSans-boldItalic.fntdata"/><Relationship Id="rId30" Type="http://schemas.openxmlformats.org/officeDocument/2006/relationships/font" Target="fonts/OpenSans-italic.fntdata"/><Relationship Id="rId11" Type="http://schemas.openxmlformats.org/officeDocument/2006/relationships/slide" Target="slides/slide7.xml"/><Relationship Id="rId10" Type="http://schemas.openxmlformats.org/officeDocument/2006/relationships/slide" Target="slides/slide6.xml"/><Relationship Id="rId32" Type="http://customschemas.google.com/relationships/presentationmetadata" Target="meta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fd4af83f05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fd4af83f0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fd4af83f05_2_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fd4af83f05_2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dk1"/>
                </a:solidFill>
              </a:rPr>
              <a:t>Looking back at our constraints, ...</a:t>
            </a:r>
            <a:endParaRPr>
              <a:solidFill>
                <a:schemeClr val="dk1"/>
              </a:solidFill>
            </a:endParaRPr>
          </a:p>
          <a:p>
            <a:pPr indent="0" lvl="0" marL="0" rtl="0" algn="l">
              <a:lnSpc>
                <a:spcPct val="115000"/>
              </a:lnSpc>
              <a:spcBef>
                <a:spcPts val="0"/>
              </a:spcBef>
              <a:spcAft>
                <a:spcPts val="1600"/>
              </a:spcAft>
              <a:buClr>
                <a:schemeClr val="dk1"/>
              </a:buClr>
              <a:buSzPts val="1100"/>
              <a:buFont typeface="Arial"/>
              <a:buNone/>
            </a:pPr>
            <a:r>
              <a:t/>
            </a:r>
            <a:endParaRPr>
              <a:solidFill>
                <a:srgbClr val="695D46"/>
              </a:solidFill>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fd4af83f05_2_7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fd4af83f05_2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More specifically, …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In the case of a highly dense output, this cannot be done by everyone. When it comes to listening, human generally have a short-term memory and unlike </a:t>
            </a:r>
            <a:r>
              <a:rPr lang="en-US"/>
              <a:t>reading</a:t>
            </a:r>
            <a:r>
              <a:rPr lang="en-US"/>
              <a:t>, there’s no reliable method of skimming for key information since skimming requires knowing the full output in advance to strategically parse. You have to wait and pay attention to every word being uttered so that you can process and remember every detail </a:t>
            </a:r>
            <a:r>
              <a:rPr lang="en-US"/>
              <a:t>which</a:t>
            </a:r>
            <a:r>
              <a:rPr lang="en-US"/>
              <a:t> is undesirable in the third constraint. If you’re visually-impaired and voice outputs are your only means of understanding information, then you’re going to have a hard time with all this being thrown at you. This leads us to the ultimate question: what can we do?</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fd4af83f05_2_8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fd4af83f05_2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To answer this question, it’s important that we look at prior work in the realms of natural language interfaces and audio summarizations. </a:t>
            </a:r>
            <a:endParaRPr/>
          </a:p>
          <a:p>
            <a:pPr indent="-298450" lvl="0" marL="457200" rtl="0" algn="l">
              <a:spcBef>
                <a:spcPts val="0"/>
              </a:spcBef>
              <a:spcAft>
                <a:spcPts val="0"/>
              </a:spcAft>
              <a:buSzPts val="1100"/>
              <a:buChar char="-"/>
            </a:pPr>
            <a:r>
              <a:rPr lang="en-US"/>
              <a:t>S</a:t>
            </a:r>
            <a:r>
              <a:rPr lang="en-US"/>
              <a:t>tarting </a:t>
            </a:r>
            <a:r>
              <a:rPr lang="en-US"/>
              <a:t>from t</a:t>
            </a:r>
            <a:r>
              <a:rPr lang="en-US"/>
              <a:t>he left, we have NALIR which is an interface </a:t>
            </a:r>
            <a:r>
              <a:rPr lang="en-US"/>
              <a:t>where users can</a:t>
            </a:r>
            <a:r>
              <a:rPr lang="en-US"/>
              <a:t> writ</a:t>
            </a:r>
            <a:r>
              <a:rPr lang="en-US"/>
              <a:t>e</a:t>
            </a:r>
            <a:r>
              <a:rPr lang="en-US"/>
              <a:t> in natural </a:t>
            </a:r>
            <a:r>
              <a:rPr lang="en-US"/>
              <a:t>language to query a relational database. The system outputs the desired result in tabular form along with alternative interpretations of the request. </a:t>
            </a:r>
            <a:endParaRPr/>
          </a:p>
          <a:p>
            <a:pPr indent="-298450" lvl="0" marL="457200" rtl="0" algn="l">
              <a:spcBef>
                <a:spcPts val="0"/>
              </a:spcBef>
              <a:spcAft>
                <a:spcPts val="0"/>
              </a:spcAft>
              <a:buSzPts val="1100"/>
              <a:buChar char="-"/>
            </a:pPr>
            <a:r>
              <a:rPr lang="en-US"/>
              <a:t>Over on the bottom right, we have SpeakQL that acts as a mediator tool for slightly-proficient individuals who want to translate vocally expressed sql-ish queries into full SQL queries as a method of improving their understanding of the language. </a:t>
            </a:r>
            <a:endParaRPr/>
          </a:p>
          <a:p>
            <a:pPr indent="-298450" lvl="0" marL="457200" rtl="0" algn="l">
              <a:spcBef>
                <a:spcPts val="0"/>
              </a:spcBef>
              <a:spcAft>
                <a:spcPts val="0"/>
              </a:spcAft>
              <a:buSzPts val="1100"/>
              <a:buChar char="-"/>
            </a:pPr>
            <a:r>
              <a:rPr lang="en-US"/>
              <a:t>In both interfaces, we have a semi-accessible way to query data using natural language however the results aren’t vocally expressed and summarized to best fit our comprehension. Not only that both interfaces are not well suited for analysis of large data sets which is the typical work for analysts. </a:t>
            </a:r>
            <a:endParaRPr/>
          </a:p>
          <a:p>
            <a:pPr indent="-298450" lvl="0" marL="457200" rtl="0" algn="l">
              <a:spcBef>
                <a:spcPts val="0"/>
              </a:spcBef>
              <a:spcAft>
                <a:spcPts val="0"/>
              </a:spcAft>
              <a:buSzPts val="1100"/>
              <a:buChar char="-"/>
            </a:pPr>
            <a:r>
              <a:rPr lang="en-US"/>
              <a:t>Now a previous work that can effectively communicate large and complex data via audio is called data sonification. In brief, data sonification involves encoding numerical data with musical tunes so that user can auditorily understand and engage with </a:t>
            </a:r>
            <a:r>
              <a:rPr lang="en-US">
                <a:solidFill>
                  <a:schemeClr val="dk1"/>
                </a:solidFill>
              </a:rPr>
              <a:t>their composition</a:t>
            </a:r>
            <a:r>
              <a:rPr lang="en-US"/>
              <a:t>. The drawbacks of this approach is that (1) it only works with numerical data (2) it’s mainly for entertainment purposes, and (3) there’s no accessible method of querying the data via voice.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fd4af83f05_2_9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fd4af83f05_2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Up to now, we’ve learned that prior work has not been </a:t>
            </a:r>
            <a:r>
              <a:rPr lang="en-US"/>
              <a:t>successful</a:t>
            </a:r>
            <a:r>
              <a:rPr lang="en-US"/>
              <a:t> at addressing the three constraints we mentioned. Please keep in mind that all three constraints aren’t randomly pulled from a hat, rather they’re all interconnected and when properly addressed, they can impact the way a user </a:t>
            </a:r>
            <a:r>
              <a:rPr lang="en-US"/>
              <a:t>perceives</a:t>
            </a:r>
            <a:r>
              <a:rPr lang="en-US"/>
              <a:t> information outputted via voice. Before we move onto a potential solution, I would like to dedicate this time to answer any questions.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fd4af83f05_2_10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fd4af83f05_2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Awesome, with that in mind, we can introduce CiceroDB which is a database system ....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It is not a system designed specifically for the translation of voice input into SQL queries, as that has already been done.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Its goal is to ….We can </a:t>
            </a:r>
            <a:r>
              <a:rPr lang="en-US"/>
              <a:t>dissect</a:t>
            </a:r>
            <a:r>
              <a:rPr lang="en-US"/>
              <a:t> those three terms into the following</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fd4af83f05_2_1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fd4af83f05_2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Essentially, non-interruptible means that the system queries the backend while reading an output to reduce the lag in between results. Low latent means that information is </a:t>
            </a:r>
            <a:r>
              <a:rPr lang="en-US"/>
              <a:t>delivered</a:t>
            </a:r>
            <a:r>
              <a:rPr lang="en-US"/>
              <a:t> in short span of time. And concise means that all the low-level detail and filler words are removed to optimize user’s retention of information.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fd4af83f05_2_1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fd4af83f05_2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Now looking into how things work, we can split this entire process into 3 tasks. The first and third are pretty straightforward as it’s essentially a translation of request and </a:t>
            </a:r>
            <a:r>
              <a:rPr lang="en-US"/>
              <a:t>response</a:t>
            </a:r>
            <a:r>
              <a:rPr lang="en-US"/>
              <a:t> which related work has shown.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a:t>
            </a:r>
            <a:r>
              <a:rPr lang="en-US"/>
              <a:t> core of the system is step 2 in which the system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Now this sounds </a:t>
            </a:r>
            <a:r>
              <a:rPr lang="en-US"/>
              <a:t>straightforward</a:t>
            </a:r>
            <a:r>
              <a:rPr lang="en-US"/>
              <a:t> but it’s missing one last thing which is the key to how it generates the voice output and that’s the HOLISTIC VOCALIZATION metric. This metric allows for the system to determine which voice output (i.e. speech) minimizes the distance between the query results and user’s belief. The user’s belief being what they believe the query result is after listening to the speech. In one paper that the author co-wrote, he and his team developed the </a:t>
            </a:r>
            <a:r>
              <a:rPr lang="en-US"/>
              <a:t>algorithm</a:t>
            </a:r>
            <a:r>
              <a:rPr lang="en-US"/>
              <a:t> for obtaining minimal distance and validated this approach with a experiment involving Amazon Turk participants comparing the approach to others. In another paper that the author co-wrote, he and his team concluded that voice-output optimization is NP-hard, meaning that it’s pretty complex and hard to solve in nondeterministic polynomial time. So the vocalization pipelining method that the author investigated is a viable greedy algorithm solution to reduce the complexity to polynomial time and outputs the desired speech. Therefore we can assure ourselves that this second task has been studied.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fd4af83f05_2_1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fd4af83f05_2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Here’s an example of how the query would work….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As you might guess, the query is non-interruptible since it gives the system ample time to process and refine other queries in the </a:t>
            </a:r>
            <a:r>
              <a:rPr lang="en-US"/>
              <a:t>background</a:t>
            </a:r>
            <a:r>
              <a:rPr lang="en-US"/>
              <a:t>. We can assume low </a:t>
            </a:r>
            <a:r>
              <a:rPr lang="en-US"/>
              <a:t>latency</a:t>
            </a:r>
            <a:r>
              <a:rPr lang="en-US"/>
              <a:t> since this operation involves aggregating twice on conditionals. Finally, we can say it’s concise since we found the optimal phrasing of speech fragments that’s best captures the query results and which the user can believe. It’s important to note that the sampled query results may not be ground truths but that doesn’t matter since the system’s aim is to provide a quick answer to what the user could believe to be true. With all this in mind, we have two variables worth testing in order to validate the system’s performance.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fd4af83f05_2_1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fd4af83f05_2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To evaluate the performance of the system, the authors ran a study on a large dataset to see how well the system performs given it’s Holistic Vocalization metric. They ran queries on their own system and measured the latency and speech quality (which is a measure of how well the speech approximates the actual query result).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Based on these results, the authors determined that the Holistic metric is low latent in nature like Sampling metric, and achieves similar quality to Optimal metric. In conjunction to their secondary study on user’s preference of vocalization method, it’s clear that CiceroDB is the preferred choice for vocalizing large query results.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While this sounds impressive, I believe a study that investigates user belief is worth doing in addition to this. As I’ve </a:t>
            </a:r>
            <a:r>
              <a:rPr lang="en-US"/>
              <a:t>mentioned</a:t>
            </a:r>
            <a:r>
              <a:rPr lang="en-US"/>
              <a:t> </a:t>
            </a:r>
            <a:r>
              <a:rPr lang="en-US"/>
              <a:t>before</a:t>
            </a:r>
            <a:r>
              <a:rPr lang="en-US"/>
              <a:t>, the system gives the users a query result that approximately the ground truth, based on the samples. I would be curious to see how users would react after listening to the </a:t>
            </a:r>
            <a:r>
              <a:rPr lang="en-US"/>
              <a:t>ground</a:t>
            </a:r>
            <a:r>
              <a:rPr lang="en-US"/>
              <a:t> truth and if that affects their belief in any way.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fd4af83f05_2_1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fd4af83f05_2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So now… </a:t>
            </a:r>
            <a:r>
              <a:rPr lang="en-US"/>
              <a:t>The field is fairly new and there’s a lot of interesting work that can be done to add more value to the system, more specifically supporting additional db operations, </a:t>
            </a:r>
            <a:r>
              <a:rPr lang="en-US"/>
              <a:t>outputting</a:t>
            </a:r>
            <a:r>
              <a:rPr lang="en-US"/>
              <a:t> similar and sequential querying results, and </a:t>
            </a:r>
            <a:r>
              <a:rPr lang="en-US"/>
              <a:t>providing</a:t>
            </a:r>
            <a:r>
              <a:rPr lang="en-US"/>
              <a:t> exact </a:t>
            </a:r>
            <a:r>
              <a:rPr lang="en-US"/>
              <a:t>measures while minimizing the system. With that being said, I rest my time and open the floor to any questions y’all might have. </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fd695ad09c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fd695ad09c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Voice is a modality of communicating information between user and system. It involves using speech as a means of requesting or responding.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Natural Language on the other hand is a type of language reminiscent of human speech which can be structured using syntax </a:t>
            </a:r>
            <a:r>
              <a:rPr lang="en-US"/>
              <a:t>grammar</a:t>
            </a:r>
            <a:r>
              <a:rPr lang="en-US"/>
              <a:t> rules etc or unstructured with interruptions slang etc. The goal in most works is being able to decipher information from the language. Now in natural language, information can be expressed using written-text or voice.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For this presentation, we will look specifically at the intersection between voice and natural language, focusing particularly on how natural language expressed via voice can be a means of querying for information.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fd695ad09c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fd695ad09c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So we’re done. Or are we?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fd4af83f05_2_10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fd4af83f05_2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fd695ad09c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fd695ad09c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fd695ad09c_0_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fd695ad09c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From surveying a list of related, I was able to develop a </a:t>
            </a:r>
            <a:r>
              <a:rPr lang="en-US"/>
              <a:t>continuum</a:t>
            </a:r>
            <a:r>
              <a:rPr lang="en-US"/>
              <a:t> for how the information flow would work. In all interfaces, a user first give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Afterwards, the system would parse the request …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Finally, the system returns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From the two readings, we see that users can use their </a:t>
            </a:r>
            <a:r>
              <a:rPr lang="en-US"/>
              <a:t>natural</a:t>
            </a:r>
            <a:r>
              <a:rPr lang="en-US"/>
              <a:t> </a:t>
            </a:r>
            <a:r>
              <a:rPr lang="en-US"/>
              <a:t>language</a:t>
            </a:r>
            <a:r>
              <a:rPr lang="en-US"/>
              <a:t> to obtain visualizations or voice. For the purpose of this </a:t>
            </a:r>
            <a:r>
              <a:rPr lang="en-US"/>
              <a:t>presentation</a:t>
            </a:r>
            <a:r>
              <a:rPr lang="en-US"/>
              <a:t>, we will focus on the CiceroDB paper as it deals more with the topic at hand and offer some discussion questions on the first paper.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fd4af83f05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fd4af83f0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Before we begin, let’s talk about how ….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On the top, we have a sales performance table that a data analyst would analyze using a variety of tools. In this case, they’re using tableau and within the application, they’re able view the data directly, make </a:t>
            </a:r>
            <a:r>
              <a:rPr lang="en-US"/>
              <a:t>transformations, and generate insights using a variety of mechanisms such as pivot tables. Once they generate the analysis, the analyst would construct a presentation. in this stage, the analyst would present their findings using different types of visualizations such as geographic plots, time series graphs, and bar charts. As a reader, this information is neatly presented, color coded, summarized and divided into sections so that our focus can shift from one section to another. We can spend as much time as we want to look at this dashboard and generate our own observations about the data. </a:t>
            </a:r>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US">
                <a:solidFill>
                  <a:schemeClr val="dk1"/>
                </a:solidFill>
              </a:rPr>
              <a:t>Now that sounds all fine and dandy but what if</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fd4af83f05_2_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fd4af83f05_2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 the data analyst (or any one of us) was visually impaired, inexperienced at analyzing data, or needed the key takeaway as soon as possible. Regarding the first constraint, tools that leverage visual outputs such as ultorg or </a:t>
            </a:r>
            <a:r>
              <a:rPr lang="en-US">
                <a:solidFill>
                  <a:schemeClr val="dk1"/>
                </a:solidFill>
              </a:rPr>
              <a:t>tableau </a:t>
            </a:r>
            <a:r>
              <a:rPr lang="en-US"/>
              <a:t>will be inaccessible since we can’t view the information well enough for us to perform a task. Regarding the second constraint, sometimes the information we desire can be hard to produce if we don’t know how to express it in a given language or tool. Regarding the third constraint, getting the right information in an understandable manner that would allow us to take some form of action is of crucial importance. A surgeon </a:t>
            </a:r>
            <a:r>
              <a:rPr lang="en-US"/>
              <a:t>or a CEO</a:t>
            </a:r>
            <a:r>
              <a:rPr lang="en-US"/>
              <a:t> can’t spend too much time looking at visualizations or low-level details for them to make a conclusion. Therefore these three constraints make it harder for one to generate and present an analysis, or so we think...</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fd4af83f05_2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fd4af83f05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So far …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And given the fact that….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As you might’ve guessed, SMELL and TASTE are not practical for generating and understanding analysis. Maybe in the future who knows. And since this presentation is on voice and natural language, we will forgo TOUCH for another day and focus our attention on leveraging HEARING as a way to understand data. If you’re interested in learning how TOUCH can help you understand data, I would suggest researching VR papers that use the haptics for sensing data spaces and objects.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fd4af83f05_2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fd4af83f05_2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With that in mind, let’s look into how this process would work. In the following hypothetical </a:t>
            </a:r>
            <a:r>
              <a:rPr lang="en-US"/>
              <a:t>scenario</a:t>
            </a:r>
            <a:r>
              <a:rPr lang="en-US"/>
              <a:t>, let’s assume that the user is querying a relational database.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Starting off at the top, …..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This sounds pretty straightforward, right? You can probably hack this project in a week or two using existing APIs that converts sentences into queries and translates voice to text and vice versa.</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fd4af83f05_2_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fd4af83f05_2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So we’re done. Or are we?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gfd4af83f05_0_15"/>
          <p:cNvCxnSpPr/>
          <p:nvPr/>
        </p:nvCxnSpPr>
        <p:spPr>
          <a:xfrm>
            <a:off x="9343647" y="4235850"/>
            <a:ext cx="7497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gfd4af83f05_0_15"/>
          <p:cNvCxnSpPr/>
          <p:nvPr/>
        </p:nvCxnSpPr>
        <p:spPr>
          <a:xfrm>
            <a:off x="2100047" y="4211002"/>
            <a:ext cx="7497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gfd4af83f05_0_15"/>
          <p:cNvGrpSpPr/>
          <p:nvPr/>
        </p:nvGrpSpPr>
        <p:grpSpPr>
          <a:xfrm>
            <a:off x="1338859" y="1362666"/>
            <a:ext cx="9515557" cy="203195"/>
            <a:chOff x="1346429" y="1011300"/>
            <a:chExt cx="6452100" cy="152400"/>
          </a:xfrm>
        </p:grpSpPr>
        <p:cxnSp>
          <p:nvCxnSpPr>
            <p:cNvPr id="13" name="Google Shape;13;gfd4af83f05_0_15"/>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gfd4af83f05_0_15"/>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gfd4af83f05_0_15"/>
          <p:cNvGrpSpPr/>
          <p:nvPr/>
        </p:nvGrpSpPr>
        <p:grpSpPr>
          <a:xfrm>
            <a:off x="1338868" y="5292001"/>
            <a:ext cx="9515557" cy="203195"/>
            <a:chOff x="1346435" y="3969088"/>
            <a:chExt cx="6452100" cy="152400"/>
          </a:xfrm>
        </p:grpSpPr>
        <p:cxnSp>
          <p:nvCxnSpPr>
            <p:cNvPr id="16" name="Google Shape;16;gfd4af83f05_0_15"/>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gfd4af83f05_0_15"/>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gfd4af83f05_0_15"/>
          <p:cNvSpPr txBox="1"/>
          <p:nvPr>
            <p:ph type="ctrTitle"/>
          </p:nvPr>
        </p:nvSpPr>
        <p:spPr>
          <a:xfrm>
            <a:off x="1338867" y="2335685"/>
            <a:ext cx="9515700" cy="13632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7200"/>
              <a:buNone/>
              <a:defRPr sz="7200"/>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p:txBody>
      </p:sp>
      <p:sp>
        <p:nvSpPr>
          <p:cNvPr id="19" name="Google Shape;19;gfd4af83f05_0_15"/>
          <p:cNvSpPr txBox="1"/>
          <p:nvPr>
            <p:ph idx="1" type="subTitle"/>
          </p:nvPr>
        </p:nvSpPr>
        <p:spPr>
          <a:xfrm>
            <a:off x="2849633" y="3800052"/>
            <a:ext cx="6494100" cy="10569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20" name="Google Shape;20;gfd4af83f05_0_1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gfd4af83f05_0_61"/>
          <p:cNvSpPr/>
          <p:nvPr/>
        </p:nvSpPr>
        <p:spPr>
          <a:xfrm>
            <a:off x="-100" y="6727600"/>
            <a:ext cx="12192000" cy="1305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7" name="Google Shape;57;gfd4af83f05_0_61"/>
          <p:cNvSpPr txBox="1"/>
          <p:nvPr>
            <p:ph hasCustomPrompt="1" type="title"/>
          </p:nvPr>
        </p:nvSpPr>
        <p:spPr>
          <a:xfrm>
            <a:off x="415600" y="1739800"/>
            <a:ext cx="11360700" cy="2051100"/>
          </a:xfrm>
          <a:prstGeom prst="rect">
            <a:avLst/>
          </a:prstGeom>
        </p:spPr>
        <p:txBody>
          <a:bodyPr anchorCtr="0" anchor="ctr" bIns="121900" lIns="121900" spcFirstLastPara="1" rIns="121900" wrap="square" tIns="121900">
            <a:normAutofit/>
          </a:bodyPr>
          <a:lstStyle>
            <a:lvl1pPr lvl="0" algn="ctr">
              <a:spcBef>
                <a:spcPts val="0"/>
              </a:spcBef>
              <a:spcAft>
                <a:spcPts val="0"/>
              </a:spcAft>
              <a:buClr>
                <a:schemeClr val="accent3"/>
              </a:buClr>
              <a:buSzPts val="17300"/>
              <a:buNone/>
              <a:defRPr sz="17300">
                <a:solidFill>
                  <a:schemeClr val="accent3"/>
                </a:solidFill>
              </a:defRPr>
            </a:lvl1pPr>
            <a:lvl2pPr lvl="1" algn="ctr">
              <a:spcBef>
                <a:spcPts val="0"/>
              </a:spcBef>
              <a:spcAft>
                <a:spcPts val="0"/>
              </a:spcAft>
              <a:buClr>
                <a:schemeClr val="accent3"/>
              </a:buClr>
              <a:buSzPts val="17300"/>
              <a:buNone/>
              <a:defRPr sz="17300">
                <a:solidFill>
                  <a:schemeClr val="accent3"/>
                </a:solidFill>
              </a:defRPr>
            </a:lvl2pPr>
            <a:lvl3pPr lvl="2" algn="ctr">
              <a:spcBef>
                <a:spcPts val="0"/>
              </a:spcBef>
              <a:spcAft>
                <a:spcPts val="0"/>
              </a:spcAft>
              <a:buClr>
                <a:schemeClr val="accent3"/>
              </a:buClr>
              <a:buSzPts val="17300"/>
              <a:buNone/>
              <a:defRPr sz="17300">
                <a:solidFill>
                  <a:schemeClr val="accent3"/>
                </a:solidFill>
              </a:defRPr>
            </a:lvl3pPr>
            <a:lvl4pPr lvl="3" algn="ctr">
              <a:spcBef>
                <a:spcPts val="0"/>
              </a:spcBef>
              <a:spcAft>
                <a:spcPts val="0"/>
              </a:spcAft>
              <a:buClr>
                <a:schemeClr val="accent3"/>
              </a:buClr>
              <a:buSzPts val="17300"/>
              <a:buNone/>
              <a:defRPr sz="17300">
                <a:solidFill>
                  <a:schemeClr val="accent3"/>
                </a:solidFill>
              </a:defRPr>
            </a:lvl4pPr>
            <a:lvl5pPr lvl="4" algn="ctr">
              <a:spcBef>
                <a:spcPts val="0"/>
              </a:spcBef>
              <a:spcAft>
                <a:spcPts val="0"/>
              </a:spcAft>
              <a:buClr>
                <a:schemeClr val="accent3"/>
              </a:buClr>
              <a:buSzPts val="17300"/>
              <a:buNone/>
              <a:defRPr sz="17300">
                <a:solidFill>
                  <a:schemeClr val="accent3"/>
                </a:solidFill>
              </a:defRPr>
            </a:lvl5pPr>
            <a:lvl6pPr lvl="5" algn="ctr">
              <a:spcBef>
                <a:spcPts val="0"/>
              </a:spcBef>
              <a:spcAft>
                <a:spcPts val="0"/>
              </a:spcAft>
              <a:buClr>
                <a:schemeClr val="accent3"/>
              </a:buClr>
              <a:buSzPts val="17300"/>
              <a:buNone/>
              <a:defRPr sz="17300">
                <a:solidFill>
                  <a:schemeClr val="accent3"/>
                </a:solidFill>
              </a:defRPr>
            </a:lvl6pPr>
            <a:lvl7pPr lvl="6" algn="ctr">
              <a:spcBef>
                <a:spcPts val="0"/>
              </a:spcBef>
              <a:spcAft>
                <a:spcPts val="0"/>
              </a:spcAft>
              <a:buClr>
                <a:schemeClr val="accent3"/>
              </a:buClr>
              <a:buSzPts val="17300"/>
              <a:buNone/>
              <a:defRPr sz="17300">
                <a:solidFill>
                  <a:schemeClr val="accent3"/>
                </a:solidFill>
              </a:defRPr>
            </a:lvl7pPr>
            <a:lvl8pPr lvl="7" algn="ctr">
              <a:spcBef>
                <a:spcPts val="0"/>
              </a:spcBef>
              <a:spcAft>
                <a:spcPts val="0"/>
              </a:spcAft>
              <a:buClr>
                <a:schemeClr val="accent3"/>
              </a:buClr>
              <a:buSzPts val="17300"/>
              <a:buNone/>
              <a:defRPr sz="17300">
                <a:solidFill>
                  <a:schemeClr val="accent3"/>
                </a:solidFill>
              </a:defRPr>
            </a:lvl8pPr>
            <a:lvl9pPr lvl="8" algn="ctr">
              <a:spcBef>
                <a:spcPts val="0"/>
              </a:spcBef>
              <a:spcAft>
                <a:spcPts val="0"/>
              </a:spcAft>
              <a:buClr>
                <a:schemeClr val="accent3"/>
              </a:buClr>
              <a:buSzPts val="17300"/>
              <a:buNone/>
              <a:defRPr sz="17300">
                <a:solidFill>
                  <a:schemeClr val="accent3"/>
                </a:solidFill>
              </a:defRPr>
            </a:lvl9pPr>
          </a:lstStyle>
          <a:p>
            <a:r>
              <a:t>xx%</a:t>
            </a:r>
          </a:p>
        </p:txBody>
      </p:sp>
      <p:sp>
        <p:nvSpPr>
          <p:cNvPr id="58" name="Google Shape;58;gfd4af83f05_0_61"/>
          <p:cNvSpPr txBox="1"/>
          <p:nvPr>
            <p:ph idx="1" type="body"/>
          </p:nvPr>
        </p:nvSpPr>
        <p:spPr>
          <a:xfrm>
            <a:off x="415600" y="3994200"/>
            <a:ext cx="11360700" cy="1428900"/>
          </a:xfrm>
          <a:prstGeom prst="rect">
            <a:avLst/>
          </a:prstGeom>
        </p:spPr>
        <p:txBody>
          <a:bodyPr anchorCtr="0" anchor="t" bIns="121900" lIns="121900" spcFirstLastPara="1" rIns="121900" wrap="square" tIns="121900">
            <a:normAutofit/>
          </a:bodyPr>
          <a:lstStyle>
            <a:lvl1pPr indent="-381000" lvl="0" marL="457200" algn="ctr">
              <a:spcBef>
                <a:spcPts val="0"/>
              </a:spcBef>
              <a:spcAft>
                <a:spcPts val="0"/>
              </a:spcAft>
              <a:buSzPts val="2400"/>
              <a:buChar char="●"/>
              <a:defRPr/>
            </a:lvl1pPr>
            <a:lvl2pPr indent="-349250" lvl="1" marL="914400" algn="ctr">
              <a:spcBef>
                <a:spcPts val="0"/>
              </a:spcBef>
              <a:spcAft>
                <a:spcPts val="0"/>
              </a:spcAft>
              <a:buSzPts val="1900"/>
              <a:buChar char="○"/>
              <a:defRPr/>
            </a:lvl2pPr>
            <a:lvl3pPr indent="-349250" lvl="2" marL="1371600" algn="ctr">
              <a:spcBef>
                <a:spcPts val="0"/>
              </a:spcBef>
              <a:spcAft>
                <a:spcPts val="0"/>
              </a:spcAft>
              <a:buSzPts val="1900"/>
              <a:buChar char="■"/>
              <a:defRPr/>
            </a:lvl3pPr>
            <a:lvl4pPr indent="-349250" lvl="3" marL="1828800" algn="ctr">
              <a:spcBef>
                <a:spcPts val="0"/>
              </a:spcBef>
              <a:spcAft>
                <a:spcPts val="0"/>
              </a:spcAft>
              <a:buSzPts val="1900"/>
              <a:buChar char="●"/>
              <a:defRPr/>
            </a:lvl4pPr>
            <a:lvl5pPr indent="-349250" lvl="4" marL="2286000" algn="ctr">
              <a:spcBef>
                <a:spcPts val="0"/>
              </a:spcBef>
              <a:spcAft>
                <a:spcPts val="0"/>
              </a:spcAft>
              <a:buSzPts val="1900"/>
              <a:buChar char="○"/>
              <a:defRPr/>
            </a:lvl5pPr>
            <a:lvl6pPr indent="-349250" lvl="5" marL="2743200" algn="ctr">
              <a:spcBef>
                <a:spcPts val="0"/>
              </a:spcBef>
              <a:spcAft>
                <a:spcPts val="0"/>
              </a:spcAft>
              <a:buSzPts val="1900"/>
              <a:buChar char="■"/>
              <a:defRPr/>
            </a:lvl6pPr>
            <a:lvl7pPr indent="-349250" lvl="6" marL="3200400" algn="ctr">
              <a:spcBef>
                <a:spcPts val="0"/>
              </a:spcBef>
              <a:spcAft>
                <a:spcPts val="0"/>
              </a:spcAft>
              <a:buSzPts val="1900"/>
              <a:buChar char="●"/>
              <a:defRPr/>
            </a:lvl7pPr>
            <a:lvl8pPr indent="-349250" lvl="7" marL="3657600" algn="ctr">
              <a:spcBef>
                <a:spcPts val="0"/>
              </a:spcBef>
              <a:spcAft>
                <a:spcPts val="0"/>
              </a:spcAft>
              <a:buSzPts val="1900"/>
              <a:buChar char="○"/>
              <a:defRPr/>
            </a:lvl8pPr>
            <a:lvl9pPr indent="-349250" lvl="8" marL="4114800" algn="ctr">
              <a:spcBef>
                <a:spcPts val="0"/>
              </a:spcBef>
              <a:spcAft>
                <a:spcPts val="0"/>
              </a:spcAft>
              <a:buSzPts val="1900"/>
              <a:buChar char="■"/>
              <a:defRPr/>
            </a:lvl9pPr>
          </a:lstStyle>
          <a:p/>
        </p:txBody>
      </p:sp>
      <p:sp>
        <p:nvSpPr>
          <p:cNvPr id="59" name="Google Shape;59;gfd4af83f05_0_6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gfd4af83f05_0_6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2" name="Shape 62"/>
        <p:cNvGrpSpPr/>
        <p:nvPr/>
      </p:nvGrpSpPr>
      <p:grpSpPr>
        <a:xfrm>
          <a:off x="0" y="0"/>
          <a:ext cx="0" cy="0"/>
          <a:chOff x="0" y="0"/>
          <a:chExt cx="0" cy="0"/>
        </a:xfrm>
      </p:grpSpPr>
      <p:sp>
        <p:nvSpPr>
          <p:cNvPr id="63" name="Google Shape;63;gfd4af83f05_0_6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p:txBody>
      </p:sp>
      <p:sp>
        <p:nvSpPr>
          <p:cNvPr id="64" name="Google Shape;64;gfd4af83f05_0_68"/>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1600"/>
              </a:spcBef>
              <a:spcAft>
                <a:spcPts val="0"/>
              </a:spcAft>
              <a:buClr>
                <a:schemeClr val="dk1"/>
              </a:buClr>
              <a:buSzPts val="1800"/>
              <a:buChar char="○"/>
              <a:defRPr/>
            </a:lvl2pPr>
            <a:lvl3pPr indent="-342900" lvl="2" marL="1371600" rtl="0" algn="l">
              <a:lnSpc>
                <a:spcPct val="90000"/>
              </a:lnSpc>
              <a:spcBef>
                <a:spcPts val="1600"/>
              </a:spcBef>
              <a:spcAft>
                <a:spcPts val="0"/>
              </a:spcAft>
              <a:buClr>
                <a:schemeClr val="dk1"/>
              </a:buClr>
              <a:buSzPts val="1800"/>
              <a:buChar char="■"/>
              <a:defRPr/>
            </a:lvl3pPr>
            <a:lvl4pPr indent="-342900" lvl="3" marL="1828800" rtl="0" algn="l">
              <a:lnSpc>
                <a:spcPct val="90000"/>
              </a:lnSpc>
              <a:spcBef>
                <a:spcPts val="1600"/>
              </a:spcBef>
              <a:spcAft>
                <a:spcPts val="0"/>
              </a:spcAft>
              <a:buClr>
                <a:schemeClr val="dk1"/>
              </a:buClr>
              <a:buSzPts val="1800"/>
              <a:buChar char="●"/>
              <a:defRPr/>
            </a:lvl4pPr>
            <a:lvl5pPr indent="-342900" lvl="4" marL="2286000" rtl="0" algn="l">
              <a:lnSpc>
                <a:spcPct val="90000"/>
              </a:lnSpc>
              <a:spcBef>
                <a:spcPts val="1600"/>
              </a:spcBef>
              <a:spcAft>
                <a:spcPts val="0"/>
              </a:spcAft>
              <a:buClr>
                <a:schemeClr val="dk1"/>
              </a:buClr>
              <a:buSzPts val="1800"/>
              <a:buChar char="○"/>
              <a:defRPr/>
            </a:lvl5pPr>
            <a:lvl6pPr indent="-342900" lvl="5" marL="2743200" rtl="0" algn="l">
              <a:lnSpc>
                <a:spcPct val="90000"/>
              </a:lnSpc>
              <a:spcBef>
                <a:spcPts val="1600"/>
              </a:spcBef>
              <a:spcAft>
                <a:spcPts val="0"/>
              </a:spcAft>
              <a:buClr>
                <a:schemeClr val="dk1"/>
              </a:buClr>
              <a:buSzPts val="1800"/>
              <a:buChar char="■"/>
              <a:defRPr/>
            </a:lvl6pPr>
            <a:lvl7pPr indent="-342900" lvl="6" marL="3200400" rtl="0" algn="l">
              <a:lnSpc>
                <a:spcPct val="90000"/>
              </a:lnSpc>
              <a:spcBef>
                <a:spcPts val="1600"/>
              </a:spcBef>
              <a:spcAft>
                <a:spcPts val="0"/>
              </a:spcAft>
              <a:buClr>
                <a:schemeClr val="dk1"/>
              </a:buClr>
              <a:buSzPts val="1800"/>
              <a:buChar char="●"/>
              <a:defRPr/>
            </a:lvl7pPr>
            <a:lvl8pPr indent="-342900" lvl="7" marL="3657600" rtl="0" algn="l">
              <a:lnSpc>
                <a:spcPct val="90000"/>
              </a:lnSpc>
              <a:spcBef>
                <a:spcPts val="1600"/>
              </a:spcBef>
              <a:spcAft>
                <a:spcPts val="0"/>
              </a:spcAft>
              <a:buClr>
                <a:schemeClr val="dk1"/>
              </a:buClr>
              <a:buSzPts val="1800"/>
              <a:buChar char="○"/>
              <a:defRPr/>
            </a:lvl8pPr>
            <a:lvl9pPr indent="-342900" lvl="8" marL="4114800" rtl="0" algn="l">
              <a:lnSpc>
                <a:spcPct val="90000"/>
              </a:lnSpc>
              <a:spcBef>
                <a:spcPts val="1600"/>
              </a:spcBef>
              <a:spcAft>
                <a:spcPts val="1600"/>
              </a:spcAft>
              <a:buClr>
                <a:schemeClr val="dk1"/>
              </a:buClr>
              <a:buSzPts val="1800"/>
              <a:buChar char="■"/>
              <a:defRPr/>
            </a:lvl9pPr>
          </a:lstStyle>
          <a:p/>
        </p:txBody>
      </p:sp>
      <p:sp>
        <p:nvSpPr>
          <p:cNvPr id="65" name="Google Shape;65;gfd4af83f05_0_6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6" name="Google Shape;66;gfd4af83f05_0_6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7" name="Google Shape;67;gfd4af83f05_0_6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gfd4af83f05_0_27"/>
          <p:cNvSpPr/>
          <p:nvPr/>
        </p:nvSpPr>
        <p:spPr>
          <a:xfrm>
            <a:off x="-67" y="3429200"/>
            <a:ext cx="12192000" cy="34287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 name="Google Shape;23;gfd4af83f05_0_27"/>
          <p:cNvSpPr txBox="1"/>
          <p:nvPr>
            <p:ph type="title"/>
          </p:nvPr>
        </p:nvSpPr>
        <p:spPr>
          <a:xfrm>
            <a:off x="415600" y="1086400"/>
            <a:ext cx="11428500" cy="1256100"/>
          </a:xfrm>
          <a:prstGeom prst="rect">
            <a:avLst/>
          </a:prstGeom>
        </p:spPr>
        <p:txBody>
          <a:bodyPr anchorCtr="0" anchor="ctr" bIns="121900" lIns="121900" spcFirstLastPara="1" rIns="121900" wrap="square" tIns="121900">
            <a:normAutofit/>
          </a:bodyPr>
          <a:lstStyle>
            <a:lvl1pPr lvl="0" algn="ctr">
              <a:spcBef>
                <a:spcPts val="0"/>
              </a:spcBef>
              <a:spcAft>
                <a:spcPts val="0"/>
              </a:spcAft>
              <a:buSzPts val="4800"/>
              <a:buNone/>
              <a:defRPr/>
            </a:lvl1pPr>
            <a:lvl2pPr lvl="1" algn="ctr">
              <a:spcBef>
                <a:spcPts val="0"/>
              </a:spcBef>
              <a:spcAft>
                <a:spcPts val="0"/>
              </a:spcAft>
              <a:buSzPts val="4800"/>
              <a:buNone/>
              <a:defRPr/>
            </a:lvl2pPr>
            <a:lvl3pPr lvl="2" algn="ctr">
              <a:spcBef>
                <a:spcPts val="0"/>
              </a:spcBef>
              <a:spcAft>
                <a:spcPts val="0"/>
              </a:spcAft>
              <a:buSzPts val="4800"/>
              <a:buNone/>
              <a:defRPr/>
            </a:lvl3pPr>
            <a:lvl4pPr lvl="3" algn="ctr">
              <a:spcBef>
                <a:spcPts val="0"/>
              </a:spcBef>
              <a:spcAft>
                <a:spcPts val="0"/>
              </a:spcAft>
              <a:buSzPts val="4800"/>
              <a:buNone/>
              <a:defRPr/>
            </a:lvl4pPr>
            <a:lvl5pPr lvl="4" algn="ctr">
              <a:spcBef>
                <a:spcPts val="0"/>
              </a:spcBef>
              <a:spcAft>
                <a:spcPts val="0"/>
              </a:spcAft>
              <a:buSzPts val="4800"/>
              <a:buNone/>
              <a:defRPr/>
            </a:lvl5pPr>
            <a:lvl6pPr lvl="5" algn="ctr">
              <a:spcBef>
                <a:spcPts val="0"/>
              </a:spcBef>
              <a:spcAft>
                <a:spcPts val="0"/>
              </a:spcAft>
              <a:buSzPts val="4800"/>
              <a:buNone/>
              <a:defRPr/>
            </a:lvl6pPr>
            <a:lvl7pPr lvl="6" algn="ctr">
              <a:spcBef>
                <a:spcPts val="0"/>
              </a:spcBef>
              <a:spcAft>
                <a:spcPts val="0"/>
              </a:spcAft>
              <a:buSzPts val="4800"/>
              <a:buNone/>
              <a:defRPr/>
            </a:lvl7pPr>
            <a:lvl8pPr lvl="7" algn="ctr">
              <a:spcBef>
                <a:spcPts val="0"/>
              </a:spcBef>
              <a:spcAft>
                <a:spcPts val="0"/>
              </a:spcAft>
              <a:buSzPts val="4800"/>
              <a:buNone/>
              <a:defRPr/>
            </a:lvl8pPr>
            <a:lvl9pPr lvl="8" algn="ctr">
              <a:spcBef>
                <a:spcPts val="0"/>
              </a:spcBef>
              <a:spcAft>
                <a:spcPts val="0"/>
              </a:spcAft>
              <a:buSzPts val="4800"/>
              <a:buNone/>
              <a:defRPr/>
            </a:lvl9pPr>
          </a:lstStyle>
          <a:p/>
        </p:txBody>
      </p:sp>
      <p:sp>
        <p:nvSpPr>
          <p:cNvPr id="24" name="Google Shape;24;gfd4af83f05_0_2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gfd4af83f05_0_31"/>
          <p:cNvSpPr/>
          <p:nvPr/>
        </p:nvSpPr>
        <p:spPr>
          <a:xfrm>
            <a:off x="-100" y="6727600"/>
            <a:ext cx="12192000" cy="1305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 name="Google Shape;27;gfd4af83f05_0_31"/>
          <p:cNvSpPr txBox="1"/>
          <p:nvPr>
            <p:ph type="title"/>
          </p:nvPr>
        </p:nvSpPr>
        <p:spPr>
          <a:xfrm>
            <a:off x="415600" y="593367"/>
            <a:ext cx="11360700" cy="943200"/>
          </a:xfrm>
          <a:prstGeom prst="rect">
            <a:avLst/>
          </a:prstGeom>
        </p:spPr>
        <p:txBody>
          <a:bodyPr anchorCtr="0" anchor="t" bIns="121900" lIns="121900" spcFirstLastPara="1" rIns="121900" wrap="square" tIns="121900">
            <a:norm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28" name="Google Shape;28;gfd4af83f05_0_31"/>
          <p:cNvSpPr txBox="1"/>
          <p:nvPr>
            <p:ph idx="1" type="body"/>
          </p:nvPr>
        </p:nvSpPr>
        <p:spPr>
          <a:xfrm>
            <a:off x="415600" y="1688433"/>
            <a:ext cx="11360700" cy="4403700"/>
          </a:xfrm>
          <a:prstGeom prst="rect">
            <a:avLst/>
          </a:prstGeom>
        </p:spPr>
        <p:txBody>
          <a:bodyPr anchorCtr="0" anchor="t"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29" name="Google Shape;29;gfd4af83f05_0_3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gfd4af83f05_0_36"/>
          <p:cNvSpPr txBox="1"/>
          <p:nvPr>
            <p:ph type="title"/>
          </p:nvPr>
        </p:nvSpPr>
        <p:spPr>
          <a:xfrm>
            <a:off x="415600" y="593367"/>
            <a:ext cx="11360700" cy="943200"/>
          </a:xfrm>
          <a:prstGeom prst="rect">
            <a:avLst/>
          </a:prstGeom>
        </p:spPr>
        <p:txBody>
          <a:bodyPr anchorCtr="0" anchor="t" bIns="121900" lIns="121900" spcFirstLastPara="1" rIns="121900" wrap="square" tIns="121900">
            <a:norm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32" name="Google Shape;32;gfd4af83f05_0_36"/>
          <p:cNvSpPr txBox="1"/>
          <p:nvPr>
            <p:ph idx="1" type="body"/>
          </p:nvPr>
        </p:nvSpPr>
        <p:spPr>
          <a:xfrm>
            <a:off x="415600" y="1688233"/>
            <a:ext cx="5333100" cy="44037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3" name="Google Shape;33;gfd4af83f05_0_36"/>
          <p:cNvSpPr txBox="1"/>
          <p:nvPr>
            <p:ph idx="2" type="body"/>
          </p:nvPr>
        </p:nvSpPr>
        <p:spPr>
          <a:xfrm>
            <a:off x="6443200" y="1688233"/>
            <a:ext cx="5333100" cy="44037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4" name="Google Shape;34;gfd4af83f05_0_3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gfd4af83f05_0_41"/>
          <p:cNvSpPr txBox="1"/>
          <p:nvPr>
            <p:ph type="title"/>
          </p:nvPr>
        </p:nvSpPr>
        <p:spPr>
          <a:xfrm>
            <a:off x="415600" y="593367"/>
            <a:ext cx="11360700" cy="943200"/>
          </a:xfrm>
          <a:prstGeom prst="rect">
            <a:avLst/>
          </a:prstGeom>
        </p:spPr>
        <p:txBody>
          <a:bodyPr anchorCtr="0" anchor="t" bIns="121900" lIns="121900" spcFirstLastPara="1" rIns="121900" wrap="square" tIns="121900">
            <a:norm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37" name="Google Shape;37;gfd4af83f05_0_4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gfd4af83f05_0_44"/>
          <p:cNvSpPr txBox="1"/>
          <p:nvPr>
            <p:ph type="title"/>
          </p:nvPr>
        </p:nvSpPr>
        <p:spPr>
          <a:xfrm>
            <a:off x="415600" y="740800"/>
            <a:ext cx="3744000" cy="1007700"/>
          </a:xfrm>
          <a:prstGeom prst="rect">
            <a:avLst/>
          </a:prstGeom>
        </p:spPr>
        <p:txBody>
          <a:bodyPr anchorCtr="0" anchor="b"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40" name="Google Shape;40;gfd4af83f05_0_44"/>
          <p:cNvSpPr txBox="1"/>
          <p:nvPr>
            <p:ph idx="1" type="body"/>
          </p:nvPr>
        </p:nvSpPr>
        <p:spPr>
          <a:xfrm>
            <a:off x="415600" y="1852800"/>
            <a:ext cx="3744000" cy="4239300"/>
          </a:xfrm>
          <a:prstGeom prst="rect">
            <a:avLst/>
          </a:prstGeom>
        </p:spPr>
        <p:txBody>
          <a:bodyPr anchorCtr="0" anchor="t" bIns="121900" lIns="121900" spcFirstLastPara="1" rIns="121900" wrap="square" tIns="121900">
            <a:norm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41" name="Google Shape;41;gfd4af83f05_0_4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gfd4af83f05_0_48"/>
          <p:cNvSpPr txBox="1"/>
          <p:nvPr>
            <p:ph type="title"/>
          </p:nvPr>
        </p:nvSpPr>
        <p:spPr>
          <a:xfrm>
            <a:off x="653667" y="701800"/>
            <a:ext cx="7484700" cy="5454300"/>
          </a:xfrm>
          <a:prstGeom prst="rect">
            <a:avLst/>
          </a:prstGeom>
        </p:spPr>
        <p:txBody>
          <a:bodyPr anchorCtr="0" anchor="ctr" bIns="121900" lIns="121900" spcFirstLastPara="1" rIns="121900" wrap="square" tIns="121900">
            <a:normAutofit/>
          </a:bodyPr>
          <a:lstStyle>
            <a:lvl1pPr lvl="0">
              <a:spcBef>
                <a:spcPts val="0"/>
              </a:spcBef>
              <a:spcAft>
                <a:spcPts val="0"/>
              </a:spcAft>
              <a:buClr>
                <a:schemeClr val="dk2"/>
              </a:buClr>
              <a:buSzPts val="7200"/>
              <a:buNone/>
              <a:defRPr b="0" sz="7200">
                <a:solidFill>
                  <a:schemeClr val="dk2"/>
                </a:solidFill>
              </a:defRPr>
            </a:lvl1pPr>
            <a:lvl2pPr lvl="1">
              <a:spcBef>
                <a:spcPts val="0"/>
              </a:spcBef>
              <a:spcAft>
                <a:spcPts val="0"/>
              </a:spcAft>
              <a:buClr>
                <a:schemeClr val="dk2"/>
              </a:buClr>
              <a:buSzPts val="7200"/>
              <a:buNone/>
              <a:defRPr b="0" sz="7200">
                <a:solidFill>
                  <a:schemeClr val="dk2"/>
                </a:solidFill>
              </a:defRPr>
            </a:lvl2pPr>
            <a:lvl3pPr lvl="2">
              <a:spcBef>
                <a:spcPts val="0"/>
              </a:spcBef>
              <a:spcAft>
                <a:spcPts val="0"/>
              </a:spcAft>
              <a:buClr>
                <a:schemeClr val="dk2"/>
              </a:buClr>
              <a:buSzPts val="7200"/>
              <a:buNone/>
              <a:defRPr b="0" sz="7200">
                <a:solidFill>
                  <a:schemeClr val="dk2"/>
                </a:solidFill>
              </a:defRPr>
            </a:lvl3pPr>
            <a:lvl4pPr lvl="3">
              <a:spcBef>
                <a:spcPts val="0"/>
              </a:spcBef>
              <a:spcAft>
                <a:spcPts val="0"/>
              </a:spcAft>
              <a:buClr>
                <a:schemeClr val="dk2"/>
              </a:buClr>
              <a:buSzPts val="7200"/>
              <a:buNone/>
              <a:defRPr b="0" sz="7200">
                <a:solidFill>
                  <a:schemeClr val="dk2"/>
                </a:solidFill>
              </a:defRPr>
            </a:lvl4pPr>
            <a:lvl5pPr lvl="4">
              <a:spcBef>
                <a:spcPts val="0"/>
              </a:spcBef>
              <a:spcAft>
                <a:spcPts val="0"/>
              </a:spcAft>
              <a:buClr>
                <a:schemeClr val="dk2"/>
              </a:buClr>
              <a:buSzPts val="7200"/>
              <a:buNone/>
              <a:defRPr b="0" sz="7200">
                <a:solidFill>
                  <a:schemeClr val="dk2"/>
                </a:solidFill>
              </a:defRPr>
            </a:lvl5pPr>
            <a:lvl6pPr lvl="5">
              <a:spcBef>
                <a:spcPts val="0"/>
              </a:spcBef>
              <a:spcAft>
                <a:spcPts val="0"/>
              </a:spcAft>
              <a:buClr>
                <a:schemeClr val="dk2"/>
              </a:buClr>
              <a:buSzPts val="7200"/>
              <a:buNone/>
              <a:defRPr b="0" sz="7200">
                <a:solidFill>
                  <a:schemeClr val="dk2"/>
                </a:solidFill>
              </a:defRPr>
            </a:lvl6pPr>
            <a:lvl7pPr lvl="6">
              <a:spcBef>
                <a:spcPts val="0"/>
              </a:spcBef>
              <a:spcAft>
                <a:spcPts val="0"/>
              </a:spcAft>
              <a:buClr>
                <a:schemeClr val="dk2"/>
              </a:buClr>
              <a:buSzPts val="7200"/>
              <a:buNone/>
              <a:defRPr b="0" sz="7200">
                <a:solidFill>
                  <a:schemeClr val="dk2"/>
                </a:solidFill>
              </a:defRPr>
            </a:lvl7pPr>
            <a:lvl8pPr lvl="7">
              <a:spcBef>
                <a:spcPts val="0"/>
              </a:spcBef>
              <a:spcAft>
                <a:spcPts val="0"/>
              </a:spcAft>
              <a:buClr>
                <a:schemeClr val="dk2"/>
              </a:buClr>
              <a:buSzPts val="7200"/>
              <a:buNone/>
              <a:defRPr b="0" sz="7200">
                <a:solidFill>
                  <a:schemeClr val="dk2"/>
                </a:solidFill>
              </a:defRPr>
            </a:lvl8pPr>
            <a:lvl9pPr lvl="8">
              <a:spcBef>
                <a:spcPts val="0"/>
              </a:spcBef>
              <a:spcAft>
                <a:spcPts val="0"/>
              </a:spcAft>
              <a:buClr>
                <a:schemeClr val="dk2"/>
              </a:buClr>
              <a:buSzPts val="7200"/>
              <a:buNone/>
              <a:defRPr b="0" sz="7200">
                <a:solidFill>
                  <a:schemeClr val="dk2"/>
                </a:solidFill>
              </a:defRPr>
            </a:lvl9pPr>
          </a:lstStyle>
          <a:p/>
        </p:txBody>
      </p:sp>
      <p:sp>
        <p:nvSpPr>
          <p:cNvPr id="44" name="Google Shape;44;gfd4af83f05_0_4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gfd4af83f05_0_51"/>
          <p:cNvSpPr/>
          <p:nvPr/>
        </p:nvSpPr>
        <p:spPr>
          <a:xfrm>
            <a:off x="6096000" y="0"/>
            <a:ext cx="6096000" cy="68580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47" name="Google Shape;47;gfd4af83f05_0_51"/>
          <p:cNvCxnSpPr/>
          <p:nvPr/>
        </p:nvCxnSpPr>
        <p:spPr>
          <a:xfrm>
            <a:off x="6706233" y="5994000"/>
            <a:ext cx="624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gfd4af83f05_0_51"/>
          <p:cNvSpPr txBox="1"/>
          <p:nvPr>
            <p:ph type="title"/>
          </p:nvPr>
        </p:nvSpPr>
        <p:spPr>
          <a:xfrm>
            <a:off x="354000" y="1386233"/>
            <a:ext cx="5393700" cy="22344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49" name="Google Shape;49;gfd4af83f05_0_51"/>
          <p:cNvSpPr txBox="1"/>
          <p:nvPr>
            <p:ph idx="1" type="subTitle"/>
          </p:nvPr>
        </p:nvSpPr>
        <p:spPr>
          <a:xfrm>
            <a:off x="354000" y="3635833"/>
            <a:ext cx="5393700" cy="16467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50" name="Google Shape;50;gfd4af83f05_0_51"/>
          <p:cNvSpPr txBox="1"/>
          <p:nvPr>
            <p:ph idx="2" type="body"/>
          </p:nvPr>
        </p:nvSpPr>
        <p:spPr>
          <a:xfrm>
            <a:off x="6586000" y="965600"/>
            <a:ext cx="5115900" cy="4926900"/>
          </a:xfrm>
          <a:prstGeom prst="rect">
            <a:avLst/>
          </a:prstGeom>
        </p:spPr>
        <p:txBody>
          <a:bodyPr anchorCtr="0" anchor="ctr" bIns="121900" lIns="121900" spcFirstLastPara="1" rIns="121900" wrap="square" tIns="121900">
            <a:normAutofit/>
          </a:bodyPr>
          <a:lstStyle>
            <a:lvl1pPr indent="-381000" lvl="0" marL="457200">
              <a:spcBef>
                <a:spcPts val="0"/>
              </a:spcBef>
              <a:spcAft>
                <a:spcPts val="0"/>
              </a:spcAft>
              <a:buClr>
                <a:schemeClr val="lt1"/>
              </a:buClr>
              <a:buSzPts val="2400"/>
              <a:buChar char="●"/>
              <a:defRPr>
                <a:solidFill>
                  <a:schemeClr val="lt1"/>
                </a:solidFill>
              </a:defRPr>
            </a:lvl1pPr>
            <a:lvl2pPr indent="-349250" lvl="1" marL="914400">
              <a:spcBef>
                <a:spcPts val="0"/>
              </a:spcBef>
              <a:spcAft>
                <a:spcPts val="0"/>
              </a:spcAft>
              <a:buClr>
                <a:schemeClr val="lt1"/>
              </a:buClr>
              <a:buSzPts val="1900"/>
              <a:buChar char="○"/>
              <a:defRPr>
                <a:solidFill>
                  <a:schemeClr val="lt1"/>
                </a:solidFill>
              </a:defRPr>
            </a:lvl2pPr>
            <a:lvl3pPr indent="-349250" lvl="2" marL="1371600">
              <a:spcBef>
                <a:spcPts val="0"/>
              </a:spcBef>
              <a:spcAft>
                <a:spcPts val="0"/>
              </a:spcAft>
              <a:buClr>
                <a:schemeClr val="lt1"/>
              </a:buClr>
              <a:buSzPts val="1900"/>
              <a:buChar char="■"/>
              <a:defRPr>
                <a:solidFill>
                  <a:schemeClr val="lt1"/>
                </a:solidFill>
              </a:defRPr>
            </a:lvl3pPr>
            <a:lvl4pPr indent="-349250" lvl="3" marL="1828800">
              <a:spcBef>
                <a:spcPts val="0"/>
              </a:spcBef>
              <a:spcAft>
                <a:spcPts val="0"/>
              </a:spcAft>
              <a:buClr>
                <a:schemeClr val="lt1"/>
              </a:buClr>
              <a:buSzPts val="1900"/>
              <a:buChar char="●"/>
              <a:defRPr>
                <a:solidFill>
                  <a:schemeClr val="lt1"/>
                </a:solidFill>
              </a:defRPr>
            </a:lvl4pPr>
            <a:lvl5pPr indent="-349250" lvl="4" marL="2286000">
              <a:spcBef>
                <a:spcPts val="0"/>
              </a:spcBef>
              <a:spcAft>
                <a:spcPts val="0"/>
              </a:spcAft>
              <a:buClr>
                <a:schemeClr val="lt1"/>
              </a:buClr>
              <a:buSzPts val="1900"/>
              <a:buChar char="○"/>
              <a:defRPr>
                <a:solidFill>
                  <a:schemeClr val="lt1"/>
                </a:solidFill>
              </a:defRPr>
            </a:lvl5pPr>
            <a:lvl6pPr indent="-349250" lvl="5" marL="2743200">
              <a:spcBef>
                <a:spcPts val="0"/>
              </a:spcBef>
              <a:spcAft>
                <a:spcPts val="0"/>
              </a:spcAft>
              <a:buClr>
                <a:schemeClr val="lt1"/>
              </a:buClr>
              <a:buSzPts val="1900"/>
              <a:buChar char="■"/>
              <a:defRPr>
                <a:solidFill>
                  <a:schemeClr val="lt1"/>
                </a:solidFill>
              </a:defRPr>
            </a:lvl6pPr>
            <a:lvl7pPr indent="-349250" lvl="6" marL="3200400">
              <a:spcBef>
                <a:spcPts val="0"/>
              </a:spcBef>
              <a:spcAft>
                <a:spcPts val="0"/>
              </a:spcAft>
              <a:buClr>
                <a:schemeClr val="lt1"/>
              </a:buClr>
              <a:buSzPts val="1900"/>
              <a:buChar char="●"/>
              <a:defRPr>
                <a:solidFill>
                  <a:schemeClr val="lt1"/>
                </a:solidFill>
              </a:defRPr>
            </a:lvl7pPr>
            <a:lvl8pPr indent="-349250" lvl="7" marL="3657600">
              <a:spcBef>
                <a:spcPts val="0"/>
              </a:spcBef>
              <a:spcAft>
                <a:spcPts val="0"/>
              </a:spcAft>
              <a:buClr>
                <a:schemeClr val="lt1"/>
              </a:buClr>
              <a:buSzPts val="1900"/>
              <a:buChar char="○"/>
              <a:defRPr>
                <a:solidFill>
                  <a:schemeClr val="lt1"/>
                </a:solidFill>
              </a:defRPr>
            </a:lvl8pPr>
            <a:lvl9pPr indent="-349250" lvl="8" marL="4114800">
              <a:spcBef>
                <a:spcPts val="0"/>
              </a:spcBef>
              <a:spcAft>
                <a:spcPts val="0"/>
              </a:spcAft>
              <a:buClr>
                <a:schemeClr val="lt1"/>
              </a:buClr>
              <a:buSzPts val="1900"/>
              <a:buChar char="■"/>
              <a:defRPr>
                <a:solidFill>
                  <a:schemeClr val="lt1"/>
                </a:solidFill>
              </a:defRPr>
            </a:lvl9pPr>
          </a:lstStyle>
          <a:p/>
        </p:txBody>
      </p:sp>
      <p:sp>
        <p:nvSpPr>
          <p:cNvPr id="51" name="Google Shape;51;gfd4af83f05_0_5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gfd4af83f05_0_58"/>
          <p:cNvSpPr txBox="1"/>
          <p:nvPr>
            <p:ph idx="1" type="body"/>
          </p:nvPr>
        </p:nvSpPr>
        <p:spPr>
          <a:xfrm>
            <a:off x="415600" y="5640967"/>
            <a:ext cx="7998300" cy="7983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3200"/>
              <a:buFont typeface="PT Sans Narrow"/>
              <a:buNone/>
              <a:defRPr sz="3200">
                <a:latin typeface="PT Sans Narrow"/>
                <a:ea typeface="PT Sans Narrow"/>
                <a:cs typeface="PT Sans Narrow"/>
                <a:sym typeface="PT Sans Narrow"/>
              </a:defRPr>
            </a:lvl1pPr>
          </a:lstStyle>
          <a:p/>
        </p:txBody>
      </p:sp>
      <p:sp>
        <p:nvSpPr>
          <p:cNvPr id="54" name="Google Shape;54;gfd4af83f05_0_5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gfd4af83f05_0_11"/>
          <p:cNvSpPr txBox="1"/>
          <p:nvPr>
            <p:ph type="title"/>
          </p:nvPr>
        </p:nvSpPr>
        <p:spPr>
          <a:xfrm>
            <a:off x="415600" y="593367"/>
            <a:ext cx="11360700" cy="9432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accent1"/>
              </a:buClr>
              <a:buSzPts val="4800"/>
              <a:buFont typeface="PT Sans Narrow"/>
              <a:buNone/>
              <a:defRPr b="1" sz="48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4800"/>
              <a:buFont typeface="PT Sans Narrow"/>
              <a:buNone/>
              <a:defRPr b="1" sz="48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4800"/>
              <a:buFont typeface="PT Sans Narrow"/>
              <a:buNone/>
              <a:defRPr b="1" sz="48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4800"/>
              <a:buFont typeface="PT Sans Narrow"/>
              <a:buNone/>
              <a:defRPr b="1" sz="48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4800"/>
              <a:buFont typeface="PT Sans Narrow"/>
              <a:buNone/>
              <a:defRPr b="1" sz="48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4800"/>
              <a:buFont typeface="PT Sans Narrow"/>
              <a:buNone/>
              <a:defRPr b="1" sz="48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4800"/>
              <a:buFont typeface="PT Sans Narrow"/>
              <a:buNone/>
              <a:defRPr b="1" sz="48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4800"/>
              <a:buFont typeface="PT Sans Narrow"/>
              <a:buNone/>
              <a:defRPr b="1" sz="48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4800"/>
              <a:buFont typeface="PT Sans Narrow"/>
              <a:buNone/>
              <a:defRPr b="1" sz="4800">
                <a:solidFill>
                  <a:schemeClr val="accent1"/>
                </a:solidFill>
                <a:latin typeface="PT Sans Narrow"/>
                <a:ea typeface="PT Sans Narrow"/>
                <a:cs typeface="PT Sans Narrow"/>
                <a:sym typeface="PT Sans Narrow"/>
              </a:defRPr>
            </a:lvl9pPr>
          </a:lstStyle>
          <a:p/>
        </p:txBody>
      </p:sp>
      <p:sp>
        <p:nvSpPr>
          <p:cNvPr id="7" name="Google Shape;7;gfd4af83f05_0_11"/>
          <p:cNvSpPr txBox="1"/>
          <p:nvPr>
            <p:ph idx="1" type="body"/>
          </p:nvPr>
        </p:nvSpPr>
        <p:spPr>
          <a:xfrm>
            <a:off x="415600" y="1688433"/>
            <a:ext cx="11360700" cy="4403700"/>
          </a:xfrm>
          <a:prstGeom prst="rect">
            <a:avLst/>
          </a:prstGeom>
          <a:noFill/>
          <a:ln>
            <a:noFill/>
          </a:ln>
        </p:spPr>
        <p:txBody>
          <a:bodyPr anchorCtr="0" anchor="t" bIns="121900" lIns="121900" spcFirstLastPara="1" rIns="121900" wrap="square" tIns="121900">
            <a:normAutofit/>
          </a:bodyPr>
          <a:lstStyle>
            <a:lvl1pPr indent="-381000" lvl="0" marL="457200">
              <a:lnSpc>
                <a:spcPct val="115000"/>
              </a:lnSpc>
              <a:spcBef>
                <a:spcPts val="0"/>
              </a:spcBef>
              <a:spcAft>
                <a:spcPts val="0"/>
              </a:spcAft>
              <a:buClr>
                <a:schemeClr val="dk2"/>
              </a:buClr>
              <a:buSzPts val="2400"/>
              <a:buFont typeface="Open Sans"/>
              <a:buChar char="●"/>
              <a:defRPr sz="2400">
                <a:solidFill>
                  <a:schemeClr val="dk2"/>
                </a:solidFill>
                <a:latin typeface="Open Sans"/>
                <a:ea typeface="Open Sans"/>
                <a:cs typeface="Open Sans"/>
                <a:sym typeface="Open Sans"/>
              </a:defRPr>
            </a:lvl1pPr>
            <a:lvl2pPr indent="-349250" lvl="1" marL="914400">
              <a:lnSpc>
                <a:spcPct val="115000"/>
              </a:lnSpc>
              <a:spcBef>
                <a:spcPts val="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2pPr>
            <a:lvl3pPr indent="-349250" lvl="2" marL="1371600">
              <a:lnSpc>
                <a:spcPct val="115000"/>
              </a:lnSpc>
              <a:spcBef>
                <a:spcPts val="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3pPr>
            <a:lvl4pPr indent="-349250" lvl="3" marL="1828800">
              <a:lnSpc>
                <a:spcPct val="115000"/>
              </a:lnSpc>
              <a:spcBef>
                <a:spcPts val="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4pPr>
            <a:lvl5pPr indent="-349250" lvl="4" marL="2286000">
              <a:lnSpc>
                <a:spcPct val="115000"/>
              </a:lnSpc>
              <a:spcBef>
                <a:spcPts val="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5pPr>
            <a:lvl6pPr indent="-349250" lvl="5" marL="2743200">
              <a:lnSpc>
                <a:spcPct val="115000"/>
              </a:lnSpc>
              <a:spcBef>
                <a:spcPts val="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6pPr>
            <a:lvl7pPr indent="-349250" lvl="6" marL="3200400">
              <a:lnSpc>
                <a:spcPct val="115000"/>
              </a:lnSpc>
              <a:spcBef>
                <a:spcPts val="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7pPr>
            <a:lvl8pPr indent="-349250" lvl="7" marL="3657600">
              <a:lnSpc>
                <a:spcPct val="115000"/>
              </a:lnSpc>
              <a:spcBef>
                <a:spcPts val="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8pPr>
            <a:lvl9pPr indent="-349250" lvl="8" marL="4114800">
              <a:lnSpc>
                <a:spcPct val="115000"/>
              </a:lnSpc>
              <a:spcBef>
                <a:spcPts val="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9pPr>
          </a:lstStyle>
          <a:p/>
        </p:txBody>
      </p:sp>
      <p:sp>
        <p:nvSpPr>
          <p:cNvPr id="8" name="Google Shape;8;gfd4af83f05_0_1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dk2"/>
                </a:solidFill>
                <a:latin typeface="Open Sans"/>
                <a:ea typeface="Open Sans"/>
                <a:cs typeface="Open Sans"/>
                <a:sym typeface="Open Sans"/>
              </a:defRPr>
            </a:lvl1pPr>
            <a:lvl2pPr lvl="1" algn="r">
              <a:buNone/>
              <a:defRPr sz="1300">
                <a:solidFill>
                  <a:schemeClr val="dk2"/>
                </a:solidFill>
                <a:latin typeface="Open Sans"/>
                <a:ea typeface="Open Sans"/>
                <a:cs typeface="Open Sans"/>
                <a:sym typeface="Open Sans"/>
              </a:defRPr>
            </a:lvl2pPr>
            <a:lvl3pPr lvl="2" algn="r">
              <a:buNone/>
              <a:defRPr sz="1300">
                <a:solidFill>
                  <a:schemeClr val="dk2"/>
                </a:solidFill>
                <a:latin typeface="Open Sans"/>
                <a:ea typeface="Open Sans"/>
                <a:cs typeface="Open Sans"/>
                <a:sym typeface="Open Sans"/>
              </a:defRPr>
            </a:lvl3pPr>
            <a:lvl4pPr lvl="3" algn="r">
              <a:buNone/>
              <a:defRPr sz="1300">
                <a:solidFill>
                  <a:schemeClr val="dk2"/>
                </a:solidFill>
                <a:latin typeface="Open Sans"/>
                <a:ea typeface="Open Sans"/>
                <a:cs typeface="Open Sans"/>
                <a:sym typeface="Open Sans"/>
              </a:defRPr>
            </a:lvl4pPr>
            <a:lvl5pPr lvl="4" algn="r">
              <a:buNone/>
              <a:defRPr sz="1300">
                <a:solidFill>
                  <a:schemeClr val="dk2"/>
                </a:solidFill>
                <a:latin typeface="Open Sans"/>
                <a:ea typeface="Open Sans"/>
                <a:cs typeface="Open Sans"/>
                <a:sym typeface="Open Sans"/>
              </a:defRPr>
            </a:lvl5pPr>
            <a:lvl6pPr lvl="5" algn="r">
              <a:buNone/>
              <a:defRPr sz="1300">
                <a:solidFill>
                  <a:schemeClr val="dk2"/>
                </a:solidFill>
                <a:latin typeface="Open Sans"/>
                <a:ea typeface="Open Sans"/>
                <a:cs typeface="Open Sans"/>
                <a:sym typeface="Open Sans"/>
              </a:defRPr>
            </a:lvl6pPr>
            <a:lvl7pPr lvl="6" algn="r">
              <a:buNone/>
              <a:defRPr sz="1300">
                <a:solidFill>
                  <a:schemeClr val="dk2"/>
                </a:solidFill>
                <a:latin typeface="Open Sans"/>
                <a:ea typeface="Open Sans"/>
                <a:cs typeface="Open Sans"/>
                <a:sym typeface="Open Sans"/>
              </a:defRPr>
            </a:lvl7pPr>
            <a:lvl8pPr lvl="7" algn="r">
              <a:buNone/>
              <a:defRPr sz="1300">
                <a:solidFill>
                  <a:schemeClr val="dk2"/>
                </a:solidFill>
                <a:latin typeface="Open Sans"/>
                <a:ea typeface="Open Sans"/>
                <a:cs typeface="Open Sans"/>
                <a:sym typeface="Open Sans"/>
              </a:defRPr>
            </a:lvl8pPr>
            <a:lvl9pPr lvl="8" algn="r">
              <a:buNone/>
              <a:defRPr sz="13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1.png"/><Relationship Id="rId4" Type="http://schemas.openxmlformats.org/officeDocument/2006/relationships/image" Target="../media/image18.png"/><Relationship Id="rId5"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11.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1.png"/><Relationship Id="rId9" Type="http://schemas.openxmlformats.org/officeDocument/2006/relationships/image" Target="../media/image4.png"/><Relationship Id="rId5" Type="http://schemas.openxmlformats.org/officeDocument/2006/relationships/image" Target="../media/image22.png"/><Relationship Id="rId6" Type="http://schemas.openxmlformats.org/officeDocument/2006/relationships/image" Target="../media/image3.png"/><Relationship Id="rId7" Type="http://schemas.openxmlformats.org/officeDocument/2006/relationships/image" Target="../media/image2.png"/><Relationship Id="rId8"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13.png"/><Relationship Id="rId6"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8.png"/><Relationship Id="rId6"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0.jp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gfd4af83f05_0_0"/>
          <p:cNvSpPr txBox="1"/>
          <p:nvPr>
            <p:ph type="ctrTitle"/>
          </p:nvPr>
        </p:nvSpPr>
        <p:spPr>
          <a:xfrm>
            <a:off x="1338867" y="2335685"/>
            <a:ext cx="9515700" cy="1363200"/>
          </a:xfrm>
          <a:prstGeom prst="rect">
            <a:avLst/>
          </a:prstGeom>
        </p:spPr>
        <p:txBody>
          <a:bodyPr anchorCtr="0" anchor="b" bIns="121900" lIns="121900" spcFirstLastPara="1" rIns="121900" wrap="square" tIns="121900">
            <a:normAutofit fontScale="90000"/>
          </a:bodyPr>
          <a:lstStyle/>
          <a:p>
            <a:pPr indent="0" lvl="0" marL="0" rtl="0" algn="ctr">
              <a:spcBef>
                <a:spcPts val="0"/>
              </a:spcBef>
              <a:spcAft>
                <a:spcPts val="0"/>
              </a:spcAft>
              <a:buNone/>
            </a:pPr>
            <a:r>
              <a:rPr lang="en-US"/>
              <a:t>Modalities: </a:t>
            </a:r>
            <a:endParaRPr/>
          </a:p>
          <a:p>
            <a:pPr indent="0" lvl="0" marL="0" rtl="0" algn="ctr">
              <a:spcBef>
                <a:spcPts val="0"/>
              </a:spcBef>
              <a:spcAft>
                <a:spcPts val="0"/>
              </a:spcAft>
              <a:buNone/>
            </a:pPr>
            <a:r>
              <a:rPr lang="en-US"/>
              <a:t>Voice and Natural </a:t>
            </a:r>
            <a:r>
              <a:rPr lang="en-US"/>
              <a:t>Language</a:t>
            </a:r>
            <a:endParaRPr/>
          </a:p>
        </p:txBody>
      </p:sp>
      <p:sp>
        <p:nvSpPr>
          <p:cNvPr id="73" name="Google Shape;73;gfd4af83f05_0_0"/>
          <p:cNvSpPr txBox="1"/>
          <p:nvPr>
            <p:ph idx="1" type="subTitle"/>
          </p:nvPr>
        </p:nvSpPr>
        <p:spPr>
          <a:xfrm>
            <a:off x="2849633" y="3800052"/>
            <a:ext cx="6494100" cy="1056900"/>
          </a:xfrm>
          <a:prstGeom prst="rect">
            <a:avLst/>
          </a:prstGeom>
        </p:spPr>
        <p:txBody>
          <a:bodyPr anchorCtr="0" anchor="t" bIns="121900" lIns="121900" spcFirstLastPara="1" rIns="121900" wrap="square" tIns="121900">
            <a:normAutofit/>
          </a:bodyPr>
          <a:lstStyle/>
          <a:p>
            <a:pPr indent="0" lvl="0" marL="0" rtl="0" algn="ctr">
              <a:lnSpc>
                <a:spcPct val="80000"/>
              </a:lnSpc>
              <a:spcBef>
                <a:spcPts val="0"/>
              </a:spcBef>
              <a:spcAft>
                <a:spcPts val="0"/>
              </a:spcAft>
              <a:buNone/>
            </a:pPr>
            <a:r>
              <a:rPr lang="en-US" sz="3100"/>
              <a:t>Presented by Carlos Eguiluz Rosas</a:t>
            </a:r>
            <a:endParaRPr sz="3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gfd4af83f05_2_56"/>
          <p:cNvSpPr txBox="1"/>
          <p:nvPr>
            <p:ph type="title"/>
          </p:nvPr>
        </p:nvSpPr>
        <p:spPr>
          <a:xfrm>
            <a:off x="415600" y="593367"/>
            <a:ext cx="11360700" cy="943200"/>
          </a:xfrm>
          <a:prstGeom prst="rect">
            <a:avLst/>
          </a:prstGeom>
        </p:spPr>
        <p:txBody>
          <a:bodyPr anchorCtr="0" anchor="t" bIns="121900" lIns="121900" spcFirstLastPara="1" rIns="121900" wrap="square" tIns="121900">
            <a:normAutofit fontScale="90000"/>
          </a:bodyPr>
          <a:lstStyle/>
          <a:p>
            <a:pPr indent="0" lvl="0" marL="0" rtl="0" algn="l">
              <a:spcBef>
                <a:spcPts val="0"/>
              </a:spcBef>
              <a:spcAft>
                <a:spcPts val="0"/>
              </a:spcAft>
              <a:buNone/>
            </a:pPr>
            <a:r>
              <a:rPr lang="en-US"/>
              <a:t>Yes and No….</a:t>
            </a:r>
            <a:endParaRPr/>
          </a:p>
        </p:txBody>
      </p:sp>
      <p:sp>
        <p:nvSpPr>
          <p:cNvPr id="173" name="Google Shape;173;gfd4af83f05_2_56"/>
          <p:cNvSpPr txBox="1"/>
          <p:nvPr>
            <p:ph idx="1" type="body"/>
          </p:nvPr>
        </p:nvSpPr>
        <p:spPr>
          <a:xfrm>
            <a:off x="415600" y="1688425"/>
            <a:ext cx="5658300" cy="4403700"/>
          </a:xfrm>
          <a:prstGeom prst="rect">
            <a:avLst/>
          </a:prstGeom>
        </p:spPr>
        <p:txBody>
          <a:bodyPr anchorCtr="0" anchor="t" bIns="121900" lIns="121900" spcFirstLastPara="1" rIns="121900" wrap="square" tIns="121900">
            <a:normAutofit/>
          </a:bodyPr>
          <a:lstStyle/>
          <a:p>
            <a:pPr indent="0" lvl="0" marL="0" rtl="0" algn="l">
              <a:lnSpc>
                <a:spcPct val="150000"/>
              </a:lnSpc>
              <a:spcBef>
                <a:spcPts val="0"/>
              </a:spcBef>
              <a:spcAft>
                <a:spcPts val="0"/>
              </a:spcAft>
              <a:buNone/>
            </a:pPr>
            <a:r>
              <a:rPr lang="en-US">
                <a:highlight>
                  <a:schemeClr val="lt1"/>
                </a:highlight>
              </a:rPr>
              <a:t>We technically addressed</a:t>
            </a:r>
            <a:r>
              <a:rPr lang="en-US">
                <a:highlight>
                  <a:schemeClr val="lt1"/>
                </a:highlight>
              </a:rPr>
              <a:t> the first two by leveraging natural language and voice output as an accessible medium of communicating .</a:t>
            </a:r>
            <a:endParaRPr>
              <a:highlight>
                <a:schemeClr val="lt1"/>
              </a:highlight>
            </a:endParaRPr>
          </a:p>
          <a:p>
            <a:pPr indent="0" lvl="0" marL="0" rtl="0" algn="l">
              <a:lnSpc>
                <a:spcPct val="150000"/>
              </a:lnSpc>
              <a:spcBef>
                <a:spcPts val="1600"/>
              </a:spcBef>
              <a:spcAft>
                <a:spcPts val="1600"/>
              </a:spcAft>
              <a:buNone/>
            </a:pPr>
            <a:r>
              <a:rPr lang="en-US"/>
              <a:t>However, we didn’t quite answer the third part to the best of our ability. </a:t>
            </a:r>
            <a:endParaRPr/>
          </a:p>
        </p:txBody>
      </p:sp>
      <p:pic>
        <p:nvPicPr>
          <p:cNvPr id="174" name="Google Shape;174;gfd4af83f05_2_56"/>
          <p:cNvPicPr preferRelativeResize="0"/>
          <p:nvPr/>
        </p:nvPicPr>
        <p:blipFill>
          <a:blip r:embed="rId3">
            <a:alphaModFix/>
          </a:blip>
          <a:stretch>
            <a:fillRect/>
          </a:stretch>
        </p:blipFill>
        <p:spPr>
          <a:xfrm>
            <a:off x="6226300" y="816517"/>
            <a:ext cx="5016633" cy="5016633"/>
          </a:xfrm>
          <a:prstGeom prst="rect">
            <a:avLst/>
          </a:prstGeom>
          <a:noFill/>
          <a:ln>
            <a:noFill/>
          </a:ln>
        </p:spPr>
      </p:pic>
      <p:sp>
        <p:nvSpPr>
          <p:cNvPr id="175" name="Google Shape;175;gfd4af83f05_2_56"/>
          <p:cNvSpPr txBox="1"/>
          <p:nvPr/>
        </p:nvSpPr>
        <p:spPr>
          <a:xfrm rot="-143952">
            <a:off x="6846951" y="1976804"/>
            <a:ext cx="2429430" cy="569593"/>
          </a:xfrm>
          <a:prstGeom prst="rect">
            <a:avLst/>
          </a:prstGeom>
          <a:solidFill>
            <a:srgbClr val="EFEFE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latin typeface="Open Sans"/>
                <a:ea typeface="Open Sans"/>
                <a:cs typeface="Open Sans"/>
                <a:sym typeface="Open Sans"/>
              </a:rPr>
              <a:t>ACCESSIBILITY    </a:t>
            </a:r>
            <a:r>
              <a:rPr b="1" lang="en-US" sz="2500">
                <a:solidFill>
                  <a:srgbClr val="0B5394"/>
                </a:solidFill>
                <a:latin typeface="Open Sans"/>
                <a:ea typeface="Open Sans"/>
                <a:cs typeface="Open Sans"/>
                <a:sym typeface="Open Sans"/>
              </a:rPr>
              <a:t>B+</a:t>
            </a:r>
            <a:endParaRPr b="1" sz="2500">
              <a:solidFill>
                <a:srgbClr val="0B5394"/>
              </a:solidFill>
              <a:latin typeface="Open Sans"/>
              <a:ea typeface="Open Sans"/>
              <a:cs typeface="Open Sans"/>
              <a:sym typeface="Open Sans"/>
            </a:endParaRPr>
          </a:p>
        </p:txBody>
      </p:sp>
      <p:sp>
        <p:nvSpPr>
          <p:cNvPr id="176" name="Google Shape;176;gfd4af83f05_2_56"/>
          <p:cNvSpPr txBox="1"/>
          <p:nvPr/>
        </p:nvSpPr>
        <p:spPr>
          <a:xfrm rot="-181756">
            <a:off x="6976309" y="2668884"/>
            <a:ext cx="2741931" cy="813831"/>
          </a:xfrm>
          <a:prstGeom prst="rect">
            <a:avLst/>
          </a:prstGeom>
          <a:solidFill>
            <a:srgbClr val="EFEFE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latin typeface="Open Sans"/>
                <a:ea typeface="Open Sans"/>
                <a:cs typeface="Open Sans"/>
                <a:sym typeface="Open Sans"/>
              </a:rPr>
              <a:t>   NO-CODE </a:t>
            </a:r>
            <a:r>
              <a:rPr b="1" lang="en-US" sz="1700">
                <a:latin typeface="Open Sans"/>
                <a:ea typeface="Open Sans"/>
                <a:cs typeface="Open Sans"/>
                <a:sym typeface="Open Sans"/>
              </a:rPr>
              <a:t>   	</a:t>
            </a:r>
            <a:r>
              <a:rPr b="1" lang="en-US" sz="2500">
                <a:solidFill>
                  <a:srgbClr val="0B5394"/>
                </a:solidFill>
                <a:latin typeface="Open Sans"/>
                <a:ea typeface="Open Sans"/>
                <a:cs typeface="Open Sans"/>
                <a:sym typeface="Open Sans"/>
              </a:rPr>
              <a:t>A-</a:t>
            </a:r>
            <a:endParaRPr b="1" sz="1800">
              <a:latin typeface="Open Sans"/>
              <a:ea typeface="Open Sans"/>
              <a:cs typeface="Open Sans"/>
              <a:sym typeface="Open Sans"/>
            </a:endParaRPr>
          </a:p>
          <a:p>
            <a:pPr indent="0" lvl="0" marL="0" rtl="0" algn="l">
              <a:spcBef>
                <a:spcPts val="0"/>
              </a:spcBef>
              <a:spcAft>
                <a:spcPts val="0"/>
              </a:spcAft>
              <a:buNone/>
            </a:pPr>
            <a:r>
              <a:rPr b="1" lang="en-US" sz="1800">
                <a:latin typeface="Open Sans"/>
                <a:ea typeface="Open Sans"/>
                <a:cs typeface="Open Sans"/>
                <a:sym typeface="Open Sans"/>
              </a:rPr>
              <a:t>   ANALYSIS</a:t>
            </a:r>
            <a:endParaRPr b="1" sz="2500">
              <a:solidFill>
                <a:srgbClr val="0B5394"/>
              </a:solidFill>
              <a:latin typeface="Open Sans"/>
              <a:ea typeface="Open Sans"/>
              <a:cs typeface="Open Sans"/>
              <a:sym typeface="Open Sans"/>
            </a:endParaRPr>
          </a:p>
        </p:txBody>
      </p:sp>
      <p:sp>
        <p:nvSpPr>
          <p:cNvPr id="177" name="Google Shape;177;gfd4af83f05_2_56"/>
          <p:cNvSpPr txBox="1"/>
          <p:nvPr/>
        </p:nvSpPr>
        <p:spPr>
          <a:xfrm rot="-181756">
            <a:off x="7148727" y="3476076"/>
            <a:ext cx="2741931" cy="590924"/>
          </a:xfrm>
          <a:prstGeom prst="rect">
            <a:avLst/>
          </a:prstGeom>
          <a:solidFill>
            <a:srgbClr val="EFEFE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latin typeface="Open Sans"/>
                <a:ea typeface="Open Sans"/>
                <a:cs typeface="Open Sans"/>
                <a:sym typeface="Open Sans"/>
              </a:rPr>
              <a:t>SUMMARIZATION</a:t>
            </a:r>
            <a:r>
              <a:rPr b="1" lang="en-US" sz="1700">
                <a:latin typeface="Open Sans"/>
                <a:ea typeface="Open Sans"/>
                <a:cs typeface="Open Sans"/>
                <a:sym typeface="Open Sans"/>
              </a:rPr>
              <a:t>    </a:t>
            </a:r>
            <a:r>
              <a:rPr b="1" lang="en-US" sz="2500">
                <a:solidFill>
                  <a:srgbClr val="0B5394"/>
                </a:solidFill>
                <a:latin typeface="Open Sans"/>
                <a:ea typeface="Open Sans"/>
                <a:cs typeface="Open Sans"/>
                <a:sym typeface="Open Sans"/>
              </a:rPr>
              <a:t>C-</a:t>
            </a:r>
            <a:endParaRPr b="1" sz="2500">
              <a:solidFill>
                <a:srgbClr val="0B5394"/>
              </a:solidFill>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gfd4af83f05_2_76"/>
          <p:cNvSpPr txBox="1"/>
          <p:nvPr>
            <p:ph type="title"/>
          </p:nvPr>
        </p:nvSpPr>
        <p:spPr>
          <a:xfrm>
            <a:off x="415600" y="593367"/>
            <a:ext cx="11360700" cy="943200"/>
          </a:xfrm>
          <a:prstGeom prst="rect">
            <a:avLst/>
          </a:prstGeom>
        </p:spPr>
        <p:txBody>
          <a:bodyPr anchorCtr="0" anchor="t" bIns="121900" lIns="121900" spcFirstLastPara="1" rIns="121900" wrap="square" tIns="121900">
            <a:normAutofit fontScale="90000"/>
          </a:bodyPr>
          <a:lstStyle/>
          <a:p>
            <a:pPr indent="0" lvl="0" marL="0" rtl="0" algn="l">
              <a:spcBef>
                <a:spcPts val="0"/>
              </a:spcBef>
              <a:spcAft>
                <a:spcPts val="0"/>
              </a:spcAft>
              <a:buNone/>
            </a:pPr>
            <a:r>
              <a:rPr lang="en-US"/>
              <a:t>How So?</a:t>
            </a:r>
            <a:endParaRPr/>
          </a:p>
        </p:txBody>
      </p:sp>
      <p:pic>
        <p:nvPicPr>
          <p:cNvPr id="183" name="Google Shape;183;gfd4af83f05_2_76"/>
          <p:cNvPicPr preferRelativeResize="0"/>
          <p:nvPr/>
        </p:nvPicPr>
        <p:blipFill>
          <a:blip r:embed="rId3">
            <a:alphaModFix/>
          </a:blip>
          <a:stretch>
            <a:fillRect/>
          </a:stretch>
        </p:blipFill>
        <p:spPr>
          <a:xfrm>
            <a:off x="3207763" y="1536576"/>
            <a:ext cx="6006525" cy="3378650"/>
          </a:xfrm>
          <a:prstGeom prst="rect">
            <a:avLst/>
          </a:prstGeom>
          <a:noFill/>
          <a:ln>
            <a:noFill/>
          </a:ln>
        </p:spPr>
      </p:pic>
      <p:sp>
        <p:nvSpPr>
          <p:cNvPr id="184" name="Google Shape;184;gfd4af83f05_2_76"/>
          <p:cNvSpPr txBox="1"/>
          <p:nvPr>
            <p:ph idx="1" type="body"/>
          </p:nvPr>
        </p:nvSpPr>
        <p:spPr>
          <a:xfrm>
            <a:off x="1966825" y="5153200"/>
            <a:ext cx="8410800" cy="943200"/>
          </a:xfrm>
          <a:prstGeom prst="rect">
            <a:avLst/>
          </a:prstGeom>
        </p:spPr>
        <p:txBody>
          <a:bodyPr anchorCtr="0" anchor="t" bIns="121900" lIns="121900" spcFirstLastPara="1" rIns="121900" wrap="square" tIns="121900">
            <a:noAutofit/>
          </a:bodyPr>
          <a:lstStyle/>
          <a:p>
            <a:pPr indent="0" lvl="0" marL="0" rtl="0" algn="ctr">
              <a:lnSpc>
                <a:spcPct val="150000"/>
              </a:lnSpc>
              <a:spcBef>
                <a:spcPts val="0"/>
              </a:spcBef>
              <a:spcAft>
                <a:spcPts val="1600"/>
              </a:spcAft>
              <a:buSzPts val="523"/>
              <a:buNone/>
            </a:pPr>
            <a:r>
              <a:rPr lang="en-US" sz="1840"/>
              <a:t>V</a:t>
            </a:r>
            <a:r>
              <a:rPr lang="en-US" sz="1840"/>
              <a:t>oice output is </a:t>
            </a:r>
            <a:r>
              <a:rPr b="1" lang="en-US" sz="1840"/>
              <a:t>fleeting</a:t>
            </a:r>
            <a:r>
              <a:rPr lang="en-US" sz="1840"/>
              <a:t>. Output will only exist for a limited amount of time and user will have to rush themselves to </a:t>
            </a:r>
            <a:r>
              <a:rPr lang="en-US" sz="1840">
                <a:highlight>
                  <a:schemeClr val="dk1"/>
                </a:highlight>
              </a:rPr>
              <a:t>process</a:t>
            </a:r>
            <a:r>
              <a:rPr lang="en-US" sz="1840"/>
              <a:t> and </a:t>
            </a:r>
            <a:r>
              <a:rPr lang="en-US" sz="1840">
                <a:highlight>
                  <a:schemeClr val="dk1"/>
                </a:highlight>
              </a:rPr>
              <a:t>remember</a:t>
            </a:r>
            <a:r>
              <a:rPr lang="en-US" sz="1840"/>
              <a:t> it.</a:t>
            </a:r>
            <a:endParaRPr sz="1840"/>
          </a:p>
        </p:txBody>
      </p:sp>
      <p:sp>
        <p:nvSpPr>
          <p:cNvPr id="185" name="Google Shape;185;gfd4af83f05_2_76"/>
          <p:cNvSpPr txBox="1"/>
          <p:nvPr/>
        </p:nvSpPr>
        <p:spPr>
          <a:xfrm>
            <a:off x="3804250" y="2160925"/>
            <a:ext cx="1837500" cy="53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300">
                <a:latin typeface="Open Sans"/>
                <a:ea typeface="Open Sans"/>
                <a:cs typeface="Open Sans"/>
                <a:sym typeface="Open Sans"/>
              </a:rPr>
              <a:t>Me:</a:t>
            </a:r>
            <a:endParaRPr b="1" sz="2300">
              <a:latin typeface="Open Sans"/>
              <a:ea typeface="Open Sans"/>
              <a:cs typeface="Open Sans"/>
              <a:sym typeface="Open Sans"/>
            </a:endParaRPr>
          </a:p>
        </p:txBody>
      </p:sp>
      <p:sp>
        <p:nvSpPr>
          <p:cNvPr id="186" name="Google Shape;186;gfd4af83f05_2_76"/>
          <p:cNvSpPr txBox="1"/>
          <p:nvPr/>
        </p:nvSpPr>
        <p:spPr>
          <a:xfrm>
            <a:off x="6987400" y="2160925"/>
            <a:ext cx="2109000" cy="53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300">
                <a:latin typeface="Open Sans"/>
                <a:ea typeface="Open Sans"/>
                <a:cs typeface="Open Sans"/>
                <a:sym typeface="Open Sans"/>
              </a:rPr>
              <a:t>Output:</a:t>
            </a:r>
            <a:endParaRPr b="1" sz="2300">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gfd4af83f05_2_86"/>
          <p:cNvSpPr txBox="1"/>
          <p:nvPr>
            <p:ph type="title"/>
          </p:nvPr>
        </p:nvSpPr>
        <p:spPr>
          <a:xfrm>
            <a:off x="415600" y="593367"/>
            <a:ext cx="11360700" cy="943200"/>
          </a:xfrm>
          <a:prstGeom prst="rect">
            <a:avLst/>
          </a:prstGeom>
        </p:spPr>
        <p:txBody>
          <a:bodyPr anchorCtr="0" anchor="t" bIns="121900" lIns="121900" spcFirstLastPara="1" rIns="121900" wrap="square" tIns="121900">
            <a:normAutofit fontScale="90000"/>
          </a:bodyPr>
          <a:lstStyle/>
          <a:p>
            <a:pPr indent="0" lvl="0" marL="0" rtl="0" algn="l">
              <a:spcBef>
                <a:spcPts val="0"/>
              </a:spcBef>
              <a:spcAft>
                <a:spcPts val="0"/>
              </a:spcAft>
              <a:buNone/>
            </a:pPr>
            <a:r>
              <a:rPr lang="en-US"/>
              <a:t>Previous Work</a:t>
            </a:r>
            <a:endParaRPr/>
          </a:p>
        </p:txBody>
      </p:sp>
      <p:pic>
        <p:nvPicPr>
          <p:cNvPr id="192" name="Google Shape;192;gfd4af83f05_2_86"/>
          <p:cNvPicPr preferRelativeResize="0"/>
          <p:nvPr/>
        </p:nvPicPr>
        <p:blipFill>
          <a:blip r:embed="rId3">
            <a:alphaModFix/>
          </a:blip>
          <a:stretch>
            <a:fillRect/>
          </a:stretch>
        </p:blipFill>
        <p:spPr>
          <a:xfrm>
            <a:off x="160200" y="1949737"/>
            <a:ext cx="6495753" cy="2958525"/>
          </a:xfrm>
          <a:prstGeom prst="rect">
            <a:avLst/>
          </a:prstGeom>
          <a:noFill/>
          <a:ln>
            <a:noFill/>
          </a:ln>
        </p:spPr>
      </p:pic>
      <p:pic>
        <p:nvPicPr>
          <p:cNvPr id="193" name="Google Shape;193;gfd4af83f05_2_86"/>
          <p:cNvPicPr preferRelativeResize="0"/>
          <p:nvPr/>
        </p:nvPicPr>
        <p:blipFill>
          <a:blip r:embed="rId4">
            <a:alphaModFix/>
          </a:blip>
          <a:stretch>
            <a:fillRect/>
          </a:stretch>
        </p:blipFill>
        <p:spPr>
          <a:xfrm>
            <a:off x="6893875" y="4283000"/>
            <a:ext cx="5153025" cy="1495425"/>
          </a:xfrm>
          <a:prstGeom prst="rect">
            <a:avLst/>
          </a:prstGeom>
          <a:noFill/>
          <a:ln>
            <a:noFill/>
          </a:ln>
        </p:spPr>
      </p:pic>
      <p:pic>
        <p:nvPicPr>
          <p:cNvPr id="194" name="Google Shape;194;gfd4af83f05_2_86"/>
          <p:cNvPicPr preferRelativeResize="0"/>
          <p:nvPr/>
        </p:nvPicPr>
        <p:blipFill>
          <a:blip r:embed="rId5">
            <a:alphaModFix/>
          </a:blip>
          <a:stretch>
            <a:fillRect/>
          </a:stretch>
        </p:blipFill>
        <p:spPr>
          <a:xfrm>
            <a:off x="6893887" y="441550"/>
            <a:ext cx="4882401" cy="2958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gfd4af83f05_2_95"/>
          <p:cNvSpPr txBox="1"/>
          <p:nvPr>
            <p:ph type="title"/>
          </p:nvPr>
        </p:nvSpPr>
        <p:spPr>
          <a:xfrm>
            <a:off x="354000" y="1386233"/>
            <a:ext cx="5393700" cy="2234400"/>
          </a:xfrm>
          <a:prstGeom prst="rect">
            <a:avLst/>
          </a:prstGeom>
        </p:spPr>
        <p:txBody>
          <a:bodyPr anchorCtr="0" anchor="b" bIns="121900" lIns="121900" spcFirstLastPara="1" rIns="121900" wrap="square" tIns="121900">
            <a:normAutofit/>
          </a:bodyPr>
          <a:lstStyle/>
          <a:p>
            <a:pPr indent="0" lvl="0" marL="0" rtl="0" algn="ctr">
              <a:spcBef>
                <a:spcPts val="0"/>
              </a:spcBef>
              <a:spcAft>
                <a:spcPts val="0"/>
              </a:spcAft>
              <a:buNone/>
            </a:pPr>
            <a:r>
              <a:rPr lang="en-US"/>
              <a:t>So what now?</a:t>
            </a:r>
            <a:endParaRPr/>
          </a:p>
        </p:txBody>
      </p:sp>
      <p:sp>
        <p:nvSpPr>
          <p:cNvPr id="200" name="Google Shape;200;gfd4af83f05_2_95"/>
          <p:cNvSpPr txBox="1"/>
          <p:nvPr>
            <p:ph idx="1" type="subTitle"/>
          </p:nvPr>
        </p:nvSpPr>
        <p:spPr>
          <a:xfrm>
            <a:off x="354000" y="3635833"/>
            <a:ext cx="5393700" cy="1646700"/>
          </a:xfrm>
          <a:prstGeom prst="rect">
            <a:avLst/>
          </a:prstGeom>
        </p:spPr>
        <p:txBody>
          <a:bodyPr anchorCtr="0" anchor="t" bIns="121900" lIns="121900" spcFirstLastPara="1" rIns="121900" wrap="square" tIns="121900">
            <a:normAutofit/>
          </a:bodyPr>
          <a:lstStyle/>
          <a:p>
            <a:pPr indent="0" lvl="0" marL="0" rtl="0" algn="ctr">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gfd4af83f05_2_106"/>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Hello</a:t>
            </a:r>
            <a:r>
              <a:rPr lang="en-US"/>
              <a:t>,</a:t>
            </a:r>
            <a:r>
              <a:rPr lang="en-US"/>
              <a:t> CiceroDB!</a:t>
            </a:r>
            <a:endParaRPr/>
          </a:p>
        </p:txBody>
      </p:sp>
      <p:sp>
        <p:nvSpPr>
          <p:cNvPr id="206" name="Google Shape;206;gfd4af83f05_2_106"/>
          <p:cNvSpPr txBox="1"/>
          <p:nvPr>
            <p:ph idx="1" type="body"/>
          </p:nvPr>
        </p:nvSpPr>
        <p:spPr>
          <a:xfrm>
            <a:off x="838200" y="1825625"/>
            <a:ext cx="5256300" cy="4351200"/>
          </a:xfrm>
          <a:prstGeom prst="rect">
            <a:avLst/>
          </a:prstGeom>
        </p:spPr>
        <p:txBody>
          <a:bodyPr anchorCtr="0" anchor="t" bIns="45700" lIns="91425" spcFirstLastPara="1" rIns="91425" wrap="square" tIns="45700">
            <a:normAutofit/>
          </a:bodyPr>
          <a:lstStyle/>
          <a:p>
            <a:pPr indent="-342900" lvl="0" marL="457200" rtl="0" algn="l">
              <a:lnSpc>
                <a:spcPct val="150000"/>
              </a:lnSpc>
              <a:spcBef>
                <a:spcPts val="1000"/>
              </a:spcBef>
              <a:spcAft>
                <a:spcPts val="0"/>
              </a:spcAft>
              <a:buSzPts val="1800"/>
              <a:buChar char="-"/>
            </a:pPr>
            <a:r>
              <a:rPr lang="en-US"/>
              <a:t>Database system that summarizes </a:t>
            </a:r>
            <a:r>
              <a:rPr lang="en-US"/>
              <a:t>query</a:t>
            </a:r>
            <a:r>
              <a:rPr lang="en-US"/>
              <a:t> results via voice output</a:t>
            </a:r>
            <a:endParaRPr/>
          </a:p>
          <a:p>
            <a:pPr indent="-342900" lvl="0" marL="457200" rtl="0" algn="l">
              <a:lnSpc>
                <a:spcPct val="150000"/>
              </a:lnSpc>
              <a:spcBef>
                <a:spcPts val="0"/>
              </a:spcBef>
              <a:spcAft>
                <a:spcPts val="0"/>
              </a:spcAft>
              <a:buSzPts val="1800"/>
              <a:buChar char="-"/>
            </a:pPr>
            <a:r>
              <a:rPr b="1" lang="en-US"/>
              <a:t>Goal</a:t>
            </a:r>
            <a:r>
              <a:rPr lang="en-US"/>
              <a:t>: “Educate” users about their query result in an </a:t>
            </a:r>
            <a:r>
              <a:rPr lang="en-US">
                <a:highlight>
                  <a:schemeClr val="dk1"/>
                </a:highlight>
              </a:rPr>
              <a:t>non-</a:t>
            </a:r>
            <a:r>
              <a:rPr lang="en-US">
                <a:highlight>
                  <a:schemeClr val="dk1"/>
                </a:highlight>
              </a:rPr>
              <a:t>interruptible</a:t>
            </a:r>
            <a:r>
              <a:rPr lang="en-US"/>
              <a:t>, </a:t>
            </a:r>
            <a:r>
              <a:rPr lang="en-US">
                <a:highlight>
                  <a:schemeClr val="accent2"/>
                </a:highlight>
              </a:rPr>
              <a:t>low-latent</a:t>
            </a:r>
            <a:r>
              <a:rPr lang="en-US"/>
              <a:t>, and </a:t>
            </a:r>
            <a:r>
              <a:rPr lang="en-US">
                <a:highlight>
                  <a:schemeClr val="accent4"/>
                </a:highlight>
              </a:rPr>
              <a:t>concise </a:t>
            </a:r>
            <a:r>
              <a:rPr lang="en-US">
                <a:highlight>
                  <a:schemeClr val="lt1"/>
                </a:highlight>
              </a:rPr>
              <a:t>manner</a:t>
            </a:r>
            <a:r>
              <a:rPr lang="en-US"/>
              <a:t>.</a:t>
            </a:r>
            <a:endParaRPr/>
          </a:p>
        </p:txBody>
      </p:sp>
      <p:pic>
        <p:nvPicPr>
          <p:cNvPr id="207" name="Google Shape;207;gfd4af83f05_2_106"/>
          <p:cNvPicPr preferRelativeResize="0"/>
          <p:nvPr/>
        </p:nvPicPr>
        <p:blipFill>
          <a:blip r:embed="rId3">
            <a:alphaModFix/>
          </a:blip>
          <a:stretch>
            <a:fillRect/>
          </a:stretch>
        </p:blipFill>
        <p:spPr>
          <a:xfrm>
            <a:off x="7018650" y="1519547"/>
            <a:ext cx="4335150" cy="3818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gfd4af83f05_2_113"/>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How does this mean?</a:t>
            </a:r>
            <a:endParaRPr/>
          </a:p>
        </p:txBody>
      </p:sp>
      <p:sp>
        <p:nvSpPr>
          <p:cNvPr id="213" name="Google Shape;213;gfd4af83f05_2_113"/>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fontScale="92500"/>
          </a:bodyPr>
          <a:lstStyle/>
          <a:p>
            <a:pPr indent="-334327" lvl="0" marL="457200" rtl="0" algn="l">
              <a:lnSpc>
                <a:spcPct val="150000"/>
              </a:lnSpc>
              <a:spcBef>
                <a:spcPts val="1000"/>
              </a:spcBef>
              <a:spcAft>
                <a:spcPts val="0"/>
              </a:spcAft>
              <a:buSzPct val="75000"/>
              <a:buChar char="-"/>
            </a:pPr>
            <a:r>
              <a:rPr lang="en-US">
                <a:highlight>
                  <a:schemeClr val="dk1"/>
                </a:highlight>
              </a:rPr>
              <a:t>non-interruptible:</a:t>
            </a:r>
            <a:r>
              <a:rPr lang="en-US">
                <a:highlight>
                  <a:schemeClr val="lt1"/>
                </a:highlight>
              </a:rPr>
              <a:t> system processes queries and crafts vocal descriptions in </a:t>
            </a:r>
            <a:r>
              <a:rPr lang="en-US">
                <a:highlight>
                  <a:schemeClr val="lt1"/>
                </a:highlight>
              </a:rPr>
              <a:t>background</a:t>
            </a:r>
            <a:r>
              <a:rPr lang="en-US">
                <a:highlight>
                  <a:schemeClr val="lt1"/>
                </a:highlight>
              </a:rPr>
              <a:t> while talking so that information-flow is not interrupted</a:t>
            </a:r>
            <a:endParaRPr>
              <a:highlight>
                <a:schemeClr val="lt1"/>
              </a:highlight>
            </a:endParaRPr>
          </a:p>
          <a:p>
            <a:pPr indent="0" lvl="0" marL="457200" rtl="0" algn="l">
              <a:lnSpc>
                <a:spcPct val="150000"/>
              </a:lnSpc>
              <a:spcBef>
                <a:spcPts val="1600"/>
              </a:spcBef>
              <a:spcAft>
                <a:spcPts val="0"/>
              </a:spcAft>
              <a:buNone/>
            </a:pPr>
            <a:r>
              <a:t/>
            </a:r>
            <a:endParaRPr sz="1002">
              <a:highlight>
                <a:schemeClr val="lt1"/>
              </a:highlight>
            </a:endParaRPr>
          </a:p>
          <a:p>
            <a:pPr indent="-334327" lvl="0" marL="457200" rtl="0" algn="l">
              <a:lnSpc>
                <a:spcPct val="150000"/>
              </a:lnSpc>
              <a:spcBef>
                <a:spcPts val="1600"/>
              </a:spcBef>
              <a:spcAft>
                <a:spcPts val="0"/>
              </a:spcAft>
              <a:buSzPct val="75000"/>
              <a:buChar char="-"/>
            </a:pPr>
            <a:r>
              <a:rPr lang="en-US">
                <a:highlight>
                  <a:schemeClr val="accent2"/>
                </a:highlight>
              </a:rPr>
              <a:t>low-latent:</a:t>
            </a:r>
            <a:r>
              <a:rPr lang="en-US">
                <a:highlight>
                  <a:schemeClr val="lt1"/>
                </a:highlight>
              </a:rPr>
              <a:t> system </a:t>
            </a:r>
            <a:r>
              <a:rPr lang="en-US">
                <a:highlight>
                  <a:schemeClr val="lt1"/>
                </a:highlight>
              </a:rPr>
              <a:t>processes request, plans a strategy for merging query results and vocal descriptions in short span of time, and outputs it</a:t>
            </a:r>
            <a:endParaRPr>
              <a:highlight>
                <a:schemeClr val="lt1"/>
              </a:highlight>
            </a:endParaRPr>
          </a:p>
          <a:p>
            <a:pPr indent="0" lvl="0" marL="457200" rtl="0" algn="l">
              <a:lnSpc>
                <a:spcPct val="150000"/>
              </a:lnSpc>
              <a:spcBef>
                <a:spcPts val="1600"/>
              </a:spcBef>
              <a:spcAft>
                <a:spcPts val="0"/>
              </a:spcAft>
              <a:buNone/>
            </a:pPr>
            <a:r>
              <a:t/>
            </a:r>
            <a:endParaRPr sz="1000">
              <a:highlight>
                <a:schemeClr val="lt1"/>
              </a:highlight>
            </a:endParaRPr>
          </a:p>
          <a:p>
            <a:pPr indent="-334327" lvl="0" marL="457200" rtl="0" algn="l">
              <a:lnSpc>
                <a:spcPct val="150000"/>
              </a:lnSpc>
              <a:spcBef>
                <a:spcPts val="1600"/>
              </a:spcBef>
              <a:spcAft>
                <a:spcPts val="0"/>
              </a:spcAft>
              <a:buSzPct val="75000"/>
              <a:buChar char="-"/>
            </a:pPr>
            <a:r>
              <a:rPr lang="en-US">
                <a:highlight>
                  <a:schemeClr val="accent4"/>
                </a:highlight>
              </a:rPr>
              <a:t>concise:</a:t>
            </a:r>
            <a:r>
              <a:rPr lang="en-US">
                <a:highlight>
                  <a:schemeClr val="lt1"/>
                </a:highlight>
              </a:rPr>
              <a:t> vocal descriptions are pruned for high-level insights so that user can well understand and remember information</a:t>
            </a:r>
            <a:endParaRPr>
              <a:highlight>
                <a:schemeClr val="lt1"/>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gfd4af83f05_2_121"/>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How does it work?</a:t>
            </a:r>
            <a:endParaRPr/>
          </a:p>
        </p:txBody>
      </p:sp>
      <p:sp>
        <p:nvSpPr>
          <p:cNvPr id="219" name="Google Shape;219;gfd4af83f05_2_121"/>
          <p:cNvSpPr txBox="1"/>
          <p:nvPr>
            <p:ph idx="1" type="body"/>
          </p:nvPr>
        </p:nvSpPr>
        <p:spPr>
          <a:xfrm>
            <a:off x="715950" y="1690825"/>
            <a:ext cx="10515600" cy="4351200"/>
          </a:xfrm>
          <a:prstGeom prst="rect">
            <a:avLst/>
          </a:prstGeom>
        </p:spPr>
        <p:txBody>
          <a:bodyPr anchorCtr="0" anchor="t" bIns="45700" lIns="91425" spcFirstLastPara="1" rIns="91425" wrap="square" tIns="45700">
            <a:normAutofit fontScale="85000" lnSpcReduction="10000"/>
          </a:bodyPr>
          <a:lstStyle/>
          <a:p>
            <a:pPr indent="0" lvl="0" marL="0" rtl="0" algn="l">
              <a:lnSpc>
                <a:spcPct val="150000"/>
              </a:lnSpc>
              <a:spcBef>
                <a:spcPts val="1000"/>
              </a:spcBef>
              <a:spcAft>
                <a:spcPts val="0"/>
              </a:spcAft>
              <a:buNone/>
            </a:pPr>
            <a:r>
              <a:rPr i="1" lang="en-US">
                <a:highlight>
                  <a:schemeClr val="lt1"/>
                </a:highlight>
              </a:rPr>
              <a:t>Assume </a:t>
            </a:r>
            <a:r>
              <a:rPr i="1" lang="en-US">
                <a:highlight>
                  <a:schemeClr val="dk1"/>
                </a:highlight>
              </a:rPr>
              <a:t>User</a:t>
            </a:r>
            <a:r>
              <a:rPr i="1" lang="en-US"/>
              <a:t> sends OLAP-related request to system using natural language</a:t>
            </a:r>
            <a:endParaRPr i="1"/>
          </a:p>
          <a:p>
            <a:pPr indent="-325755" lvl="0" marL="457200" rtl="0" algn="l">
              <a:lnSpc>
                <a:spcPct val="150000"/>
              </a:lnSpc>
              <a:spcBef>
                <a:spcPts val="1600"/>
              </a:spcBef>
              <a:spcAft>
                <a:spcPts val="0"/>
              </a:spcAft>
              <a:buSzPct val="75000"/>
              <a:buAutoNum type="arabicPeriod"/>
            </a:pPr>
            <a:r>
              <a:rPr lang="en-US">
                <a:highlight>
                  <a:schemeClr val="accent2"/>
                </a:highlight>
              </a:rPr>
              <a:t>System</a:t>
            </a:r>
            <a:r>
              <a:rPr b="1" lang="en-US"/>
              <a:t> </a:t>
            </a:r>
            <a:r>
              <a:rPr lang="en-US"/>
              <a:t>translates voice input into query using </a:t>
            </a:r>
            <a:r>
              <a:rPr b="1" lang="en-US"/>
              <a:t>speech-to-query</a:t>
            </a:r>
            <a:r>
              <a:rPr lang="en-US"/>
              <a:t> mechanism </a:t>
            </a:r>
            <a:endParaRPr/>
          </a:p>
          <a:p>
            <a:pPr indent="-325755" lvl="0" marL="457200" rtl="0" algn="l">
              <a:lnSpc>
                <a:spcPct val="150000"/>
              </a:lnSpc>
              <a:spcBef>
                <a:spcPts val="0"/>
              </a:spcBef>
              <a:spcAft>
                <a:spcPts val="0"/>
              </a:spcAft>
              <a:buSzPct val="75000"/>
              <a:buAutoNum type="arabicPeriod"/>
            </a:pPr>
            <a:r>
              <a:rPr lang="en-US">
                <a:highlight>
                  <a:schemeClr val="accent2"/>
                </a:highlight>
              </a:rPr>
              <a:t>System</a:t>
            </a:r>
            <a:r>
              <a:rPr lang="en-US"/>
              <a:t> generates voice description that contains query results within a well-written and summarized sentence that gives </a:t>
            </a:r>
            <a:r>
              <a:rPr lang="en-US">
                <a:highlight>
                  <a:schemeClr val="accent2"/>
                </a:highlight>
              </a:rPr>
              <a:t>System</a:t>
            </a:r>
            <a:r>
              <a:rPr lang="en-US"/>
              <a:t> time to process any remaining queries via the vocalization processing pipeline. </a:t>
            </a:r>
            <a:endParaRPr/>
          </a:p>
          <a:p>
            <a:pPr indent="-325755" lvl="1" marL="914400" rtl="0" algn="l">
              <a:lnSpc>
                <a:spcPct val="150000"/>
              </a:lnSpc>
              <a:spcBef>
                <a:spcPts val="0"/>
              </a:spcBef>
              <a:spcAft>
                <a:spcPts val="0"/>
              </a:spcAft>
              <a:buSzPct val="94736"/>
              <a:buAutoNum type="alphaLcPeriod"/>
            </a:pPr>
            <a:r>
              <a:rPr b="1" lang="en-US"/>
              <a:t>Generator</a:t>
            </a:r>
            <a:r>
              <a:rPr lang="en-US"/>
              <a:t>: creates candidate speech fragments →  </a:t>
            </a:r>
            <a:r>
              <a:rPr lang="en-US">
                <a:highlight>
                  <a:srgbClr val="FF0000"/>
                </a:highlight>
              </a:rPr>
              <a:t>____</a:t>
            </a:r>
            <a:r>
              <a:rPr lang="en-US"/>
              <a:t> </a:t>
            </a:r>
            <a:r>
              <a:rPr lang="en-US">
                <a:highlight>
                  <a:srgbClr val="FF9900"/>
                </a:highlight>
              </a:rPr>
              <a:t>____</a:t>
            </a:r>
            <a:r>
              <a:rPr lang="en-US"/>
              <a:t> </a:t>
            </a:r>
            <a:r>
              <a:rPr lang="en-US">
                <a:highlight>
                  <a:srgbClr val="FFFF00"/>
                </a:highlight>
              </a:rPr>
              <a:t>____</a:t>
            </a:r>
            <a:endParaRPr>
              <a:highlight>
                <a:srgbClr val="FFFF00"/>
              </a:highlight>
            </a:endParaRPr>
          </a:p>
          <a:p>
            <a:pPr indent="-325755" lvl="1" marL="914400" rtl="0" algn="l">
              <a:lnSpc>
                <a:spcPct val="150000"/>
              </a:lnSpc>
              <a:spcBef>
                <a:spcPts val="0"/>
              </a:spcBef>
              <a:spcAft>
                <a:spcPts val="0"/>
              </a:spcAft>
              <a:buSzPct val="94736"/>
              <a:buAutoNum type="alphaLcPeriod"/>
            </a:pPr>
            <a:r>
              <a:rPr b="1" lang="en-US"/>
              <a:t>Sampler</a:t>
            </a:r>
            <a:r>
              <a:rPr lang="en-US"/>
              <a:t>: creates samples of queries → A B C </a:t>
            </a:r>
            <a:endParaRPr/>
          </a:p>
          <a:p>
            <a:pPr indent="-325755" lvl="1" marL="914400" rtl="0" algn="l">
              <a:lnSpc>
                <a:spcPct val="150000"/>
              </a:lnSpc>
              <a:spcBef>
                <a:spcPts val="0"/>
              </a:spcBef>
              <a:spcAft>
                <a:spcPts val="0"/>
              </a:spcAft>
              <a:buSzPct val="94736"/>
              <a:buAutoNum type="alphaLcPeriod"/>
            </a:pPr>
            <a:r>
              <a:rPr b="1" lang="en-US"/>
              <a:t>Evaluator</a:t>
            </a:r>
            <a:r>
              <a:rPr lang="en-US"/>
              <a:t>: updates quality estimates of speech fragments based on samples → A+ </a:t>
            </a:r>
            <a:r>
              <a:rPr lang="en-US">
                <a:highlight>
                  <a:srgbClr val="FF0000"/>
                </a:highlight>
              </a:rPr>
              <a:t>____</a:t>
            </a:r>
            <a:r>
              <a:rPr lang="en-US">
                <a:highlight>
                  <a:schemeClr val="lt1"/>
                </a:highlight>
              </a:rPr>
              <a:t> = Good</a:t>
            </a:r>
            <a:endParaRPr>
              <a:highlight>
                <a:schemeClr val="lt1"/>
              </a:highlight>
            </a:endParaRPr>
          </a:p>
          <a:p>
            <a:pPr indent="-325755" lvl="1" marL="914400" rtl="0" algn="l">
              <a:lnSpc>
                <a:spcPct val="150000"/>
              </a:lnSpc>
              <a:spcBef>
                <a:spcPts val="0"/>
              </a:spcBef>
              <a:spcAft>
                <a:spcPts val="0"/>
              </a:spcAft>
              <a:buSzPct val="94736"/>
              <a:buAutoNum type="alphaLcPeriod"/>
            </a:pPr>
            <a:r>
              <a:rPr b="1" lang="en-US">
                <a:highlight>
                  <a:schemeClr val="lt1"/>
                </a:highlight>
              </a:rPr>
              <a:t>Planner</a:t>
            </a:r>
            <a:r>
              <a:rPr lang="en-US">
                <a:highlight>
                  <a:schemeClr val="lt1"/>
                </a:highlight>
              </a:rPr>
              <a:t>: controls query evaluation process → </a:t>
            </a:r>
            <a:r>
              <a:rPr lang="en-US">
                <a:highlight>
                  <a:srgbClr val="FF0000"/>
                </a:highlight>
              </a:rPr>
              <a:t>__</a:t>
            </a:r>
            <a:r>
              <a:rPr lang="en-US">
                <a:solidFill>
                  <a:schemeClr val="lt1"/>
                </a:solidFill>
                <a:highlight>
                  <a:srgbClr val="FF0000"/>
                </a:highlight>
              </a:rPr>
              <a:t>A</a:t>
            </a:r>
            <a:r>
              <a:rPr lang="en-US">
                <a:highlight>
                  <a:srgbClr val="FF0000"/>
                </a:highlight>
              </a:rPr>
              <a:t>__</a:t>
            </a:r>
            <a:r>
              <a:rPr lang="en-US"/>
              <a:t> </a:t>
            </a:r>
            <a:r>
              <a:rPr lang="en-US">
                <a:highlight>
                  <a:srgbClr val="FFFF00"/>
                </a:highlight>
              </a:rPr>
              <a:t>__</a:t>
            </a:r>
            <a:r>
              <a:rPr lang="en-US">
                <a:solidFill>
                  <a:srgbClr val="22272E"/>
                </a:solidFill>
                <a:highlight>
                  <a:srgbClr val="FFFF00"/>
                </a:highlight>
              </a:rPr>
              <a:t>B</a:t>
            </a:r>
            <a:r>
              <a:rPr lang="en-US">
                <a:highlight>
                  <a:srgbClr val="FFFF00"/>
                </a:highlight>
              </a:rPr>
              <a:t>__</a:t>
            </a:r>
            <a:r>
              <a:rPr lang="en-US">
                <a:highlight>
                  <a:schemeClr val="lt1"/>
                </a:highlight>
              </a:rPr>
              <a:t> ...</a:t>
            </a:r>
            <a:endParaRPr>
              <a:highlight>
                <a:schemeClr val="lt1"/>
              </a:highlight>
            </a:endParaRPr>
          </a:p>
          <a:p>
            <a:pPr indent="-325755" lvl="0" marL="457200" rtl="0" algn="l">
              <a:lnSpc>
                <a:spcPct val="150000"/>
              </a:lnSpc>
              <a:spcBef>
                <a:spcPts val="0"/>
              </a:spcBef>
              <a:spcAft>
                <a:spcPts val="0"/>
              </a:spcAft>
              <a:buSzPct val="75000"/>
              <a:buAutoNum type="arabicPeriod"/>
            </a:pPr>
            <a:r>
              <a:rPr lang="en-US">
                <a:highlight>
                  <a:schemeClr val="accent2"/>
                </a:highlight>
              </a:rPr>
              <a:t>System</a:t>
            </a:r>
            <a:r>
              <a:rPr lang="en-US"/>
              <a:t> voices description to </a:t>
            </a:r>
            <a:r>
              <a:rPr lang="en-US">
                <a:highlight>
                  <a:schemeClr val="dk1"/>
                </a:highlight>
              </a:rPr>
              <a:t>User</a:t>
            </a:r>
            <a:r>
              <a:rPr lang="en-US"/>
              <a:t> via </a:t>
            </a:r>
            <a:r>
              <a:rPr b="1" lang="en-US"/>
              <a:t>text-to-speech</a:t>
            </a:r>
            <a:r>
              <a:rPr lang="en-US"/>
              <a:t> mechanism.</a:t>
            </a:r>
            <a:endParaRPr/>
          </a:p>
        </p:txBody>
      </p:sp>
      <p:sp>
        <p:nvSpPr>
          <p:cNvPr id="220" name="Google Shape;220;gfd4af83f05_2_121"/>
          <p:cNvSpPr txBox="1"/>
          <p:nvPr/>
        </p:nvSpPr>
        <p:spPr>
          <a:xfrm>
            <a:off x="8441550" y="4222150"/>
            <a:ext cx="2790000" cy="489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b="1" lang="en-US" sz="1800">
                <a:solidFill>
                  <a:schemeClr val="dk2"/>
                </a:solidFill>
                <a:latin typeface="Open Sans"/>
                <a:ea typeface="Open Sans"/>
                <a:cs typeface="Open Sans"/>
                <a:sym typeface="Open Sans"/>
              </a:rPr>
              <a:t>(Holistic Vocalization)</a:t>
            </a:r>
            <a:endParaRPr b="1" sz="1800">
              <a:solidFill>
                <a:schemeClr val="dk2"/>
              </a:solidFill>
              <a:latin typeface="Open Sans"/>
              <a:ea typeface="Open Sans"/>
              <a:cs typeface="Open Sans"/>
              <a:sym typeface="Open Sans"/>
            </a:endParaRPr>
          </a:p>
          <a:p>
            <a:pPr indent="0" lvl="0" marL="0" rtl="0" algn="l">
              <a:spcBef>
                <a:spcPts val="1600"/>
              </a:spcBef>
              <a:spcAft>
                <a:spcPts val="0"/>
              </a:spcAft>
              <a:buNone/>
            </a:pPr>
            <a:r>
              <a:t/>
            </a:r>
            <a:endParaRPr>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gfd4af83f05_2_126"/>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Example</a:t>
            </a:r>
            <a:endParaRPr/>
          </a:p>
        </p:txBody>
      </p:sp>
      <p:sp>
        <p:nvSpPr>
          <p:cNvPr id="226" name="Google Shape;226;gfd4af83f05_2_126"/>
          <p:cNvSpPr txBox="1"/>
          <p:nvPr>
            <p:ph idx="1" type="body"/>
          </p:nvPr>
        </p:nvSpPr>
        <p:spPr>
          <a:xfrm>
            <a:off x="838200" y="1825625"/>
            <a:ext cx="7610400" cy="4351200"/>
          </a:xfrm>
          <a:prstGeom prst="rect">
            <a:avLst/>
          </a:prstGeom>
        </p:spPr>
        <p:txBody>
          <a:bodyPr anchorCtr="0" anchor="t" bIns="45700" lIns="91425" spcFirstLastPara="1" rIns="91425" wrap="square" tIns="45700">
            <a:noAutofit/>
          </a:bodyPr>
          <a:lstStyle/>
          <a:p>
            <a:pPr indent="0" lvl="0" marL="457200" rtl="0" algn="l">
              <a:lnSpc>
                <a:spcPct val="150000"/>
              </a:lnSpc>
              <a:spcBef>
                <a:spcPts val="1000"/>
              </a:spcBef>
              <a:spcAft>
                <a:spcPts val="0"/>
              </a:spcAft>
              <a:buNone/>
            </a:pPr>
            <a:r>
              <a:rPr i="1" lang="en-US" sz="1700"/>
              <a:t>Assume I’ve queried the system before</a:t>
            </a:r>
            <a:endParaRPr i="1" sz="1700"/>
          </a:p>
          <a:p>
            <a:pPr indent="-336550" lvl="0" marL="457200" rtl="0" algn="l">
              <a:lnSpc>
                <a:spcPct val="150000"/>
              </a:lnSpc>
              <a:spcBef>
                <a:spcPts val="1600"/>
              </a:spcBef>
              <a:spcAft>
                <a:spcPts val="0"/>
              </a:spcAft>
              <a:buSzPts val="1700"/>
              <a:buAutoNum type="arabicPeriod"/>
            </a:pPr>
            <a:r>
              <a:rPr i="1" lang="en-US" sz="1700"/>
              <a:t>Hi Cicero, how cold does it get in NYC</a:t>
            </a:r>
            <a:r>
              <a:rPr i="1" lang="en-US" sz="1700"/>
              <a:t> and, for those dates when it snows, how thick does the snow usually get?</a:t>
            </a:r>
            <a:endParaRPr i="1" sz="1700"/>
          </a:p>
          <a:p>
            <a:pPr indent="-336550" lvl="0" marL="457200" rtl="0" algn="l">
              <a:lnSpc>
                <a:spcPct val="150000"/>
              </a:lnSpc>
              <a:spcBef>
                <a:spcPts val="0"/>
              </a:spcBef>
              <a:spcAft>
                <a:spcPts val="0"/>
              </a:spcAft>
              <a:buSzPts val="1700"/>
              <a:buAutoNum type="arabicPeriod"/>
            </a:pPr>
            <a:r>
              <a:rPr lang="en-US" sz="1700"/>
              <a:t>V</a:t>
            </a:r>
            <a:r>
              <a:rPr lang="en-US" sz="1700"/>
              <a:t>ocalization processing pipeline</a:t>
            </a:r>
            <a:endParaRPr sz="1700"/>
          </a:p>
          <a:p>
            <a:pPr indent="-336550" lvl="1" marL="914400" rtl="0" algn="l">
              <a:lnSpc>
                <a:spcPct val="150000"/>
              </a:lnSpc>
              <a:spcBef>
                <a:spcPts val="0"/>
              </a:spcBef>
              <a:spcAft>
                <a:spcPts val="0"/>
              </a:spcAft>
              <a:buSzPts val="1700"/>
              <a:buAutoNum type="alphaLcPeriod"/>
            </a:pPr>
            <a:r>
              <a:rPr b="1" lang="en-US" sz="1700"/>
              <a:t>Generator</a:t>
            </a:r>
            <a:r>
              <a:rPr lang="en-US" sz="1700"/>
              <a:t>: </a:t>
            </a:r>
            <a:r>
              <a:rPr lang="en-US" sz="1700">
                <a:highlight>
                  <a:srgbClr val="FF0000"/>
                </a:highlight>
              </a:rPr>
              <a:t>On average</a:t>
            </a:r>
            <a:r>
              <a:rPr lang="en-US" sz="1700"/>
              <a:t>, </a:t>
            </a:r>
            <a:r>
              <a:rPr lang="en-US" sz="1700">
                <a:highlight>
                  <a:srgbClr val="FF9900"/>
                </a:highlight>
              </a:rPr>
              <a:t>The mean</a:t>
            </a:r>
            <a:r>
              <a:rPr lang="en-US" sz="1700"/>
              <a:t>, </a:t>
            </a:r>
            <a:r>
              <a:rPr lang="en-US" sz="1700">
                <a:highlight>
                  <a:srgbClr val="FFFF00"/>
                </a:highlight>
              </a:rPr>
              <a:t>around</a:t>
            </a:r>
            <a:r>
              <a:rPr lang="en-US" sz="1700"/>
              <a:t>, </a:t>
            </a:r>
            <a:r>
              <a:rPr lang="en-US" sz="1700">
                <a:highlight>
                  <a:srgbClr val="00FF00"/>
                </a:highlight>
              </a:rPr>
              <a:t>usually</a:t>
            </a:r>
            <a:endParaRPr sz="1700">
              <a:highlight>
                <a:srgbClr val="00FF00"/>
              </a:highlight>
            </a:endParaRPr>
          </a:p>
          <a:p>
            <a:pPr indent="-336550" lvl="1" marL="914400" rtl="0" algn="l">
              <a:lnSpc>
                <a:spcPct val="150000"/>
              </a:lnSpc>
              <a:spcBef>
                <a:spcPts val="0"/>
              </a:spcBef>
              <a:spcAft>
                <a:spcPts val="0"/>
              </a:spcAft>
              <a:buSzPts val="1700"/>
              <a:buAutoNum type="alphaLcPeriod"/>
            </a:pPr>
            <a:r>
              <a:rPr b="1" lang="en-US" sz="1700"/>
              <a:t>Sampler</a:t>
            </a:r>
            <a:r>
              <a:rPr lang="en-US" sz="1700"/>
              <a:t>: 50*F, 45*F, 5”, 3” (may not be truths)</a:t>
            </a:r>
            <a:endParaRPr sz="1700"/>
          </a:p>
          <a:p>
            <a:pPr indent="-336550" lvl="1" marL="914400" rtl="0" algn="l">
              <a:lnSpc>
                <a:spcPct val="150000"/>
              </a:lnSpc>
              <a:spcBef>
                <a:spcPts val="0"/>
              </a:spcBef>
              <a:spcAft>
                <a:spcPts val="0"/>
              </a:spcAft>
              <a:buSzPts val="1700"/>
              <a:buAutoNum type="alphaLcPeriod"/>
            </a:pPr>
            <a:r>
              <a:rPr b="1" lang="en-US" sz="1700"/>
              <a:t>Evaluator</a:t>
            </a:r>
            <a:r>
              <a:rPr lang="en-US" sz="1700"/>
              <a:t>: </a:t>
            </a:r>
            <a:r>
              <a:rPr lang="en-US" sz="1700">
                <a:highlight>
                  <a:srgbClr val="FF0000"/>
                </a:highlight>
              </a:rPr>
              <a:t>On average</a:t>
            </a:r>
            <a:r>
              <a:rPr lang="en-US" sz="1700"/>
              <a:t> + 50*F → Good, </a:t>
            </a:r>
            <a:r>
              <a:rPr lang="en-US" sz="1700">
                <a:highlight>
                  <a:srgbClr val="FF9900"/>
                </a:highlight>
              </a:rPr>
              <a:t>The mean </a:t>
            </a:r>
            <a:r>
              <a:rPr lang="en-US" sz="1700"/>
              <a:t>+ 50*F → Ehh</a:t>
            </a:r>
            <a:endParaRPr sz="1700"/>
          </a:p>
          <a:p>
            <a:pPr indent="-336550" lvl="1" marL="914400" rtl="0" algn="l">
              <a:lnSpc>
                <a:spcPct val="150000"/>
              </a:lnSpc>
              <a:spcBef>
                <a:spcPts val="0"/>
              </a:spcBef>
              <a:spcAft>
                <a:spcPts val="0"/>
              </a:spcAft>
              <a:buSzPts val="1700"/>
              <a:buAutoNum type="alphaLcPeriod"/>
            </a:pPr>
            <a:r>
              <a:rPr b="1" lang="en-US" sz="1700"/>
              <a:t>Planner</a:t>
            </a:r>
            <a:r>
              <a:rPr lang="en-US" sz="1700"/>
              <a:t>: </a:t>
            </a:r>
            <a:r>
              <a:rPr lang="en-US" sz="1700">
                <a:highlight>
                  <a:srgbClr val="FF0000"/>
                </a:highlight>
              </a:rPr>
              <a:t>On average</a:t>
            </a:r>
            <a:r>
              <a:rPr lang="en-US" sz="1700"/>
              <a:t> NYC is 50*F …. </a:t>
            </a:r>
            <a:r>
              <a:rPr lang="en-US" sz="1700">
                <a:highlight>
                  <a:srgbClr val="00FF00"/>
                </a:highlight>
              </a:rPr>
              <a:t>usually</a:t>
            </a:r>
            <a:r>
              <a:rPr lang="en-US" sz="1700"/>
              <a:t> 3” thick</a:t>
            </a:r>
            <a:endParaRPr sz="1700"/>
          </a:p>
          <a:p>
            <a:pPr indent="-336550" lvl="0" marL="457200" rtl="0" algn="l">
              <a:lnSpc>
                <a:spcPct val="150000"/>
              </a:lnSpc>
              <a:spcBef>
                <a:spcPts val="0"/>
              </a:spcBef>
              <a:spcAft>
                <a:spcPts val="0"/>
              </a:spcAft>
              <a:buSzPts val="1700"/>
              <a:buAutoNum type="arabicPeriod"/>
            </a:pPr>
            <a:r>
              <a:rPr i="1" lang="en-US" sz="1700" u="sng"/>
              <a:t>On average NYC is </a:t>
            </a:r>
            <a:r>
              <a:rPr i="1" lang="en-US" sz="1700" u="sng"/>
              <a:t>50</a:t>
            </a:r>
            <a:r>
              <a:rPr i="1" lang="en-US" sz="1700" u="sng"/>
              <a:t>*F </a:t>
            </a:r>
            <a:r>
              <a:rPr i="1" lang="en-US" sz="1700"/>
              <a:t>and, for snowy days, </a:t>
            </a:r>
            <a:r>
              <a:rPr i="1" lang="en-US" sz="1700" u="sng"/>
              <a:t>snow is </a:t>
            </a:r>
            <a:r>
              <a:rPr i="1" lang="en-US" sz="1700" u="sng"/>
              <a:t>usually</a:t>
            </a:r>
            <a:r>
              <a:rPr i="1" lang="en-US" sz="1700" u="sng"/>
              <a:t> 4” thick</a:t>
            </a:r>
            <a:r>
              <a:rPr i="1" lang="en-US" sz="1700"/>
              <a:t>.</a:t>
            </a:r>
            <a:endParaRPr sz="1700"/>
          </a:p>
        </p:txBody>
      </p:sp>
      <p:grpSp>
        <p:nvGrpSpPr>
          <p:cNvPr id="227" name="Google Shape;227;gfd4af83f05_2_126"/>
          <p:cNvGrpSpPr/>
          <p:nvPr/>
        </p:nvGrpSpPr>
        <p:grpSpPr>
          <a:xfrm>
            <a:off x="8448700" y="444705"/>
            <a:ext cx="3743225" cy="5732131"/>
            <a:chOff x="8448700" y="444705"/>
            <a:chExt cx="3743225" cy="5732131"/>
          </a:xfrm>
        </p:grpSpPr>
        <p:pic>
          <p:nvPicPr>
            <p:cNvPr id="228" name="Google Shape;228;gfd4af83f05_2_126"/>
            <p:cNvPicPr preferRelativeResize="0"/>
            <p:nvPr/>
          </p:nvPicPr>
          <p:blipFill rotWithShape="1">
            <a:blip r:embed="rId3">
              <a:alphaModFix/>
            </a:blip>
            <a:srcRect b="25290" l="0" r="0" t="-25290"/>
            <a:stretch/>
          </p:blipFill>
          <p:spPr>
            <a:xfrm>
              <a:off x="9263200" y="596319"/>
              <a:ext cx="1593124" cy="1571800"/>
            </a:xfrm>
            <a:prstGeom prst="rect">
              <a:avLst/>
            </a:prstGeom>
            <a:noFill/>
            <a:ln>
              <a:noFill/>
            </a:ln>
          </p:spPr>
        </p:pic>
        <p:pic>
          <p:nvPicPr>
            <p:cNvPr id="229" name="Google Shape;229;gfd4af83f05_2_126"/>
            <p:cNvPicPr preferRelativeResize="0"/>
            <p:nvPr/>
          </p:nvPicPr>
          <p:blipFill>
            <a:blip r:embed="rId4">
              <a:alphaModFix/>
            </a:blip>
            <a:stretch>
              <a:fillRect/>
            </a:stretch>
          </p:blipFill>
          <p:spPr>
            <a:xfrm>
              <a:off x="9263200" y="2666659"/>
              <a:ext cx="1593124" cy="1593124"/>
            </a:xfrm>
            <a:prstGeom prst="rect">
              <a:avLst/>
            </a:prstGeom>
            <a:noFill/>
            <a:ln>
              <a:noFill/>
            </a:ln>
          </p:spPr>
        </p:pic>
        <p:pic>
          <p:nvPicPr>
            <p:cNvPr id="230" name="Google Shape;230;gfd4af83f05_2_126"/>
            <p:cNvPicPr preferRelativeResize="0"/>
            <p:nvPr/>
          </p:nvPicPr>
          <p:blipFill>
            <a:blip r:embed="rId5">
              <a:alphaModFix/>
            </a:blip>
            <a:stretch>
              <a:fillRect/>
            </a:stretch>
          </p:blipFill>
          <p:spPr>
            <a:xfrm>
              <a:off x="10367525" y="444705"/>
              <a:ext cx="1637713" cy="1325701"/>
            </a:xfrm>
            <a:prstGeom prst="rect">
              <a:avLst/>
            </a:prstGeom>
            <a:noFill/>
            <a:ln>
              <a:noFill/>
            </a:ln>
          </p:spPr>
        </p:pic>
        <p:pic>
          <p:nvPicPr>
            <p:cNvPr id="231" name="Google Shape;231;gfd4af83f05_2_126"/>
            <p:cNvPicPr preferRelativeResize="0"/>
            <p:nvPr/>
          </p:nvPicPr>
          <p:blipFill>
            <a:blip r:embed="rId6">
              <a:alphaModFix/>
            </a:blip>
            <a:stretch>
              <a:fillRect/>
            </a:stretch>
          </p:blipFill>
          <p:spPr>
            <a:xfrm>
              <a:off x="9523013" y="4926162"/>
              <a:ext cx="1073500" cy="1250674"/>
            </a:xfrm>
            <a:prstGeom prst="rect">
              <a:avLst/>
            </a:prstGeom>
            <a:noFill/>
            <a:ln>
              <a:noFill/>
            </a:ln>
          </p:spPr>
        </p:pic>
        <p:cxnSp>
          <p:nvCxnSpPr>
            <p:cNvPr id="232" name="Google Shape;232;gfd4af83f05_2_126"/>
            <p:cNvCxnSpPr/>
            <p:nvPr/>
          </p:nvCxnSpPr>
          <p:spPr>
            <a:xfrm>
              <a:off x="9872012" y="2265218"/>
              <a:ext cx="0" cy="498600"/>
            </a:xfrm>
            <a:prstGeom prst="straightConnector1">
              <a:avLst/>
            </a:prstGeom>
            <a:noFill/>
            <a:ln cap="flat" cmpd="sng" w="9525">
              <a:solidFill>
                <a:schemeClr val="dk2"/>
              </a:solidFill>
              <a:prstDash val="solid"/>
              <a:round/>
              <a:headEnd len="med" w="med" type="none"/>
              <a:tailEnd len="med" w="med" type="triangle"/>
            </a:ln>
          </p:spPr>
        </p:cxnSp>
        <p:cxnSp>
          <p:nvCxnSpPr>
            <p:cNvPr id="233" name="Google Shape;233;gfd4af83f05_2_126"/>
            <p:cNvCxnSpPr/>
            <p:nvPr/>
          </p:nvCxnSpPr>
          <p:spPr>
            <a:xfrm rot="10800000">
              <a:off x="10256337" y="2265234"/>
              <a:ext cx="0" cy="498600"/>
            </a:xfrm>
            <a:prstGeom prst="straightConnector1">
              <a:avLst/>
            </a:prstGeom>
            <a:noFill/>
            <a:ln cap="flat" cmpd="sng" w="9525">
              <a:solidFill>
                <a:schemeClr val="dk2"/>
              </a:solidFill>
              <a:prstDash val="solid"/>
              <a:round/>
              <a:headEnd len="med" w="med" type="none"/>
              <a:tailEnd len="med" w="med" type="triangle"/>
            </a:ln>
          </p:spPr>
        </p:cxnSp>
        <p:cxnSp>
          <p:nvCxnSpPr>
            <p:cNvPr id="234" name="Google Shape;234;gfd4af83f05_2_126"/>
            <p:cNvCxnSpPr/>
            <p:nvPr/>
          </p:nvCxnSpPr>
          <p:spPr>
            <a:xfrm rot="10800000">
              <a:off x="10256337" y="4343659"/>
              <a:ext cx="0" cy="498600"/>
            </a:xfrm>
            <a:prstGeom prst="straightConnector1">
              <a:avLst/>
            </a:prstGeom>
            <a:noFill/>
            <a:ln cap="flat" cmpd="sng" w="9525">
              <a:solidFill>
                <a:schemeClr val="dk2"/>
              </a:solidFill>
              <a:prstDash val="solid"/>
              <a:round/>
              <a:headEnd len="med" w="med" type="none"/>
              <a:tailEnd len="med" w="med" type="triangle"/>
            </a:ln>
          </p:spPr>
        </p:cxnSp>
        <p:cxnSp>
          <p:nvCxnSpPr>
            <p:cNvPr id="235" name="Google Shape;235;gfd4af83f05_2_126"/>
            <p:cNvCxnSpPr/>
            <p:nvPr/>
          </p:nvCxnSpPr>
          <p:spPr>
            <a:xfrm>
              <a:off x="9872012" y="4343656"/>
              <a:ext cx="0" cy="498600"/>
            </a:xfrm>
            <a:prstGeom prst="straightConnector1">
              <a:avLst/>
            </a:prstGeom>
            <a:noFill/>
            <a:ln cap="flat" cmpd="sng" w="9525">
              <a:solidFill>
                <a:schemeClr val="dk2"/>
              </a:solidFill>
              <a:prstDash val="solid"/>
              <a:round/>
              <a:headEnd len="med" w="med" type="none"/>
              <a:tailEnd len="med" w="med" type="triangle"/>
            </a:ln>
          </p:spPr>
        </p:cxnSp>
        <p:sp>
          <p:nvSpPr>
            <p:cNvPr id="236" name="Google Shape;236;gfd4af83f05_2_126"/>
            <p:cNvSpPr txBox="1"/>
            <p:nvPr/>
          </p:nvSpPr>
          <p:spPr>
            <a:xfrm>
              <a:off x="8448700" y="2314425"/>
              <a:ext cx="13215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Open Sans"/>
                  <a:ea typeface="Open Sans"/>
                  <a:cs typeface="Open Sans"/>
                  <a:sym typeface="Open Sans"/>
                </a:rPr>
                <a:t>(1) </a:t>
              </a:r>
              <a:endParaRPr>
                <a:latin typeface="Open Sans"/>
                <a:ea typeface="Open Sans"/>
                <a:cs typeface="Open Sans"/>
                <a:sym typeface="Open Sans"/>
              </a:endParaRPr>
            </a:p>
            <a:p>
              <a:pPr indent="0" lvl="0" marL="0" rtl="0" algn="l">
                <a:spcBef>
                  <a:spcPts val="0"/>
                </a:spcBef>
                <a:spcAft>
                  <a:spcPts val="0"/>
                </a:spcAft>
                <a:buNone/>
              </a:pPr>
              <a:r>
                <a:rPr lang="en-US" sz="1000">
                  <a:latin typeface="Open Sans"/>
                  <a:ea typeface="Open Sans"/>
                  <a:cs typeface="Open Sans"/>
                  <a:sym typeface="Open Sans"/>
                </a:rPr>
                <a:t>Query given in speech/natural language and translated to query</a:t>
              </a:r>
              <a:endParaRPr sz="1000">
                <a:latin typeface="Open Sans"/>
                <a:ea typeface="Open Sans"/>
                <a:cs typeface="Open Sans"/>
                <a:sym typeface="Open Sans"/>
              </a:endParaRPr>
            </a:p>
          </p:txBody>
        </p:sp>
        <p:sp>
          <p:nvSpPr>
            <p:cNvPr id="237" name="Google Shape;237;gfd4af83f05_2_126"/>
            <p:cNvSpPr txBox="1"/>
            <p:nvPr/>
          </p:nvSpPr>
          <p:spPr>
            <a:xfrm>
              <a:off x="10412026" y="4392875"/>
              <a:ext cx="12588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Open Sans"/>
                  <a:ea typeface="Open Sans"/>
                  <a:cs typeface="Open Sans"/>
                  <a:sym typeface="Open Sans"/>
                </a:rPr>
                <a:t>(2) </a:t>
              </a:r>
              <a:r>
                <a:rPr lang="en-US" sz="1000">
                  <a:latin typeface="Open Sans"/>
                  <a:ea typeface="Open Sans"/>
                  <a:cs typeface="Open Sans"/>
                  <a:sym typeface="Open Sans"/>
                </a:rPr>
                <a:t>Query validation pipeline</a:t>
              </a:r>
              <a:endParaRPr sz="1000">
                <a:latin typeface="Open Sans"/>
                <a:ea typeface="Open Sans"/>
                <a:cs typeface="Open Sans"/>
                <a:sym typeface="Open Sans"/>
              </a:endParaRPr>
            </a:p>
          </p:txBody>
        </p:sp>
        <p:sp>
          <p:nvSpPr>
            <p:cNvPr id="238" name="Google Shape;238;gfd4af83f05_2_126"/>
            <p:cNvSpPr txBox="1"/>
            <p:nvPr/>
          </p:nvSpPr>
          <p:spPr>
            <a:xfrm>
              <a:off x="10412025" y="2391375"/>
              <a:ext cx="17799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Open Sans"/>
                  <a:ea typeface="Open Sans"/>
                  <a:cs typeface="Open Sans"/>
                  <a:sym typeface="Open Sans"/>
                </a:rPr>
                <a:t>(3) </a:t>
              </a:r>
              <a:endParaRPr sz="900">
                <a:latin typeface="Open Sans"/>
                <a:ea typeface="Open Sans"/>
                <a:cs typeface="Open Sans"/>
                <a:sym typeface="Open Sans"/>
              </a:endParaRPr>
            </a:p>
            <a:p>
              <a:pPr indent="0" lvl="0" marL="0" rtl="0" algn="l">
                <a:spcBef>
                  <a:spcPts val="0"/>
                </a:spcBef>
                <a:spcAft>
                  <a:spcPts val="0"/>
                </a:spcAft>
                <a:buNone/>
              </a:pPr>
              <a:r>
                <a:rPr lang="en-US" sz="1000">
                  <a:latin typeface="Open Sans"/>
                  <a:ea typeface="Open Sans"/>
                  <a:cs typeface="Open Sans"/>
                  <a:sym typeface="Open Sans"/>
                </a:rPr>
                <a:t>Voice description generated from pipeline and translated to speech</a:t>
              </a:r>
              <a:endParaRPr sz="1000">
                <a:latin typeface="Open Sans"/>
                <a:ea typeface="Open Sans"/>
                <a:cs typeface="Open Sans"/>
                <a:sym typeface="Open Sans"/>
              </a:endParaRPr>
            </a:p>
          </p:txBody>
        </p:sp>
        <p:sp>
          <p:nvSpPr>
            <p:cNvPr id="239" name="Google Shape;239;gfd4af83f05_2_126"/>
            <p:cNvSpPr txBox="1"/>
            <p:nvPr/>
          </p:nvSpPr>
          <p:spPr>
            <a:xfrm>
              <a:off x="10698474" y="727825"/>
              <a:ext cx="1073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900">
                  <a:latin typeface="Open Sans"/>
                  <a:ea typeface="Open Sans"/>
                  <a:cs typeface="Open Sans"/>
                  <a:sym typeface="Open Sans"/>
                </a:rPr>
                <a:t>blah blah blah</a:t>
              </a:r>
              <a:endParaRPr sz="900">
                <a:latin typeface="Open Sans"/>
                <a:ea typeface="Open Sans"/>
                <a:cs typeface="Open Sans"/>
                <a:sym typeface="Open Sans"/>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gfd4af83f05_2_131"/>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Evaluation</a:t>
            </a:r>
            <a:endParaRPr/>
          </a:p>
        </p:txBody>
      </p:sp>
      <p:pic>
        <p:nvPicPr>
          <p:cNvPr id="245" name="Google Shape;245;gfd4af83f05_2_131"/>
          <p:cNvPicPr preferRelativeResize="0"/>
          <p:nvPr/>
        </p:nvPicPr>
        <p:blipFill>
          <a:blip r:embed="rId3">
            <a:alphaModFix/>
          </a:blip>
          <a:stretch>
            <a:fillRect/>
          </a:stretch>
        </p:blipFill>
        <p:spPr>
          <a:xfrm>
            <a:off x="3718598" y="1457388"/>
            <a:ext cx="4754801" cy="49929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gfd4af83f05_2_141"/>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So Now What?	</a:t>
            </a:r>
            <a:endParaRPr/>
          </a:p>
        </p:txBody>
      </p:sp>
      <p:sp>
        <p:nvSpPr>
          <p:cNvPr id="251" name="Google Shape;251;gfd4af83f05_2_141"/>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lnSpc>
                <a:spcPct val="150000"/>
              </a:lnSpc>
              <a:spcBef>
                <a:spcPts val="0"/>
              </a:spcBef>
              <a:spcAft>
                <a:spcPts val="0"/>
              </a:spcAft>
              <a:buClr>
                <a:schemeClr val="dk1"/>
              </a:buClr>
              <a:buSzPts val="2800"/>
              <a:buFont typeface="Arial"/>
              <a:buNone/>
            </a:pPr>
            <a:r>
              <a:rPr lang="en-US" sz="1700"/>
              <a:t>So now that we validated the system, are we done? Not quite but this is a good starting point. </a:t>
            </a:r>
            <a:endParaRPr sz="1700"/>
          </a:p>
          <a:p>
            <a:pPr indent="0" lvl="0" marL="0" rtl="0" algn="l">
              <a:lnSpc>
                <a:spcPct val="150000"/>
              </a:lnSpc>
              <a:spcBef>
                <a:spcPts val="0"/>
              </a:spcBef>
              <a:spcAft>
                <a:spcPts val="0"/>
              </a:spcAft>
              <a:buClr>
                <a:schemeClr val="dk1"/>
              </a:buClr>
              <a:buSzPts val="2800"/>
              <a:buFont typeface="Arial"/>
              <a:buNone/>
            </a:pPr>
            <a:r>
              <a:t/>
            </a:r>
            <a:endParaRPr sz="1700"/>
          </a:p>
          <a:p>
            <a:pPr indent="-298450" lvl="0" marL="457200" rtl="0" algn="l">
              <a:lnSpc>
                <a:spcPct val="150000"/>
              </a:lnSpc>
              <a:spcBef>
                <a:spcPts val="0"/>
              </a:spcBef>
              <a:spcAft>
                <a:spcPts val="0"/>
              </a:spcAft>
              <a:buSzPts val="1100"/>
              <a:buChar char="-"/>
            </a:pPr>
            <a:r>
              <a:rPr b="1" lang="en-US" sz="1700"/>
              <a:t>DB Operations: </a:t>
            </a:r>
            <a:r>
              <a:rPr lang="en-US" sz="1700"/>
              <a:t>CiceroDB currently supports </a:t>
            </a:r>
            <a:r>
              <a:rPr lang="en-US" sz="1700"/>
              <a:t>simple SQL queries with equality predicates, grouping, and aggregation. The system could be expanded to include other operations (e.g. joins)</a:t>
            </a:r>
            <a:endParaRPr sz="1700"/>
          </a:p>
          <a:p>
            <a:pPr indent="-298450" lvl="0" marL="457200" rtl="0" algn="l">
              <a:lnSpc>
                <a:spcPct val="150000"/>
              </a:lnSpc>
              <a:spcBef>
                <a:spcPts val="0"/>
              </a:spcBef>
              <a:spcAft>
                <a:spcPts val="0"/>
              </a:spcAft>
              <a:buSzPts val="1100"/>
              <a:buChar char="-"/>
            </a:pPr>
            <a:r>
              <a:rPr b="1" lang="en-US" sz="1700"/>
              <a:t>Tweening</a:t>
            </a:r>
            <a:r>
              <a:rPr b="1" lang="en-US" sz="1700"/>
              <a:t> for </a:t>
            </a:r>
            <a:r>
              <a:rPr b="1" lang="en-US" sz="1700"/>
              <a:t>Vocalization</a:t>
            </a:r>
            <a:r>
              <a:rPr b="1" lang="en-US" sz="1700"/>
              <a:t>: </a:t>
            </a:r>
            <a:r>
              <a:rPr lang="en-US" sz="1700"/>
              <a:t>User issues multiple, related queries in a sequence and system describe difference between consecutive query results. Instead of outputting each query results 1-by-1, focus on the “delta” to prevent overwhelming the user. </a:t>
            </a:r>
            <a:endParaRPr sz="1700"/>
          </a:p>
          <a:p>
            <a:pPr indent="-298450" lvl="0" marL="457200" rtl="0" algn="l">
              <a:lnSpc>
                <a:spcPct val="150000"/>
              </a:lnSpc>
              <a:spcBef>
                <a:spcPts val="0"/>
              </a:spcBef>
              <a:spcAft>
                <a:spcPts val="0"/>
              </a:spcAft>
              <a:buSzPts val="1100"/>
              <a:buChar char="-"/>
            </a:pPr>
            <a:r>
              <a:rPr b="1" lang="en-US" sz="1700"/>
              <a:t>Exact Data Vocalization: </a:t>
            </a:r>
            <a:r>
              <a:rPr lang="en-US" sz="1700"/>
              <a:t>CiceroDB samples data to approximate results, however there are cases where the exact result is needed. In those cases, processing and voice output need to be aligned for further optimization (e.g. minimize latency and avoid interruptions </a:t>
            </a:r>
            <a:r>
              <a:rPr lang="en-US" sz="1700"/>
              <a:t>until voice output starts</a:t>
            </a:r>
            <a:r>
              <a:rPr lang="en-US" sz="1700"/>
              <a:t>) </a:t>
            </a:r>
            <a:endParaRPr sz="1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gfd695ad09c_0_31"/>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Definitions</a:t>
            </a:r>
            <a:endParaRPr/>
          </a:p>
        </p:txBody>
      </p:sp>
      <p:sp>
        <p:nvSpPr>
          <p:cNvPr id="79" name="Google Shape;79;gfd695ad09c_0_31"/>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b="1" lang="en-US" sz="4400"/>
              <a:t>Voice</a:t>
            </a:r>
            <a:r>
              <a:rPr lang="en-US" sz="4400"/>
              <a:t>: modality for communicating information between User and System </a:t>
            </a:r>
            <a:endParaRPr sz="4400"/>
          </a:p>
          <a:p>
            <a:pPr indent="0" lvl="0" marL="0" rtl="0" algn="l">
              <a:spcBef>
                <a:spcPts val="1600"/>
              </a:spcBef>
              <a:spcAft>
                <a:spcPts val="0"/>
              </a:spcAft>
              <a:buNone/>
            </a:pPr>
            <a:r>
              <a:t/>
            </a:r>
            <a:endParaRPr b="1" sz="4400"/>
          </a:p>
          <a:p>
            <a:pPr indent="0" lvl="0" marL="0" rtl="0" algn="l">
              <a:spcBef>
                <a:spcPts val="1600"/>
              </a:spcBef>
              <a:spcAft>
                <a:spcPts val="1600"/>
              </a:spcAft>
              <a:buNone/>
            </a:pPr>
            <a:r>
              <a:rPr b="1" lang="en-US" sz="4400"/>
              <a:t>Natural Language: </a:t>
            </a:r>
            <a:r>
              <a:rPr lang="en-US" sz="4400"/>
              <a:t>type of language similar to human speech</a:t>
            </a:r>
            <a:endParaRPr sz="4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gfd695ad09c_0_26"/>
          <p:cNvSpPr txBox="1"/>
          <p:nvPr>
            <p:ph type="title"/>
          </p:nvPr>
        </p:nvSpPr>
        <p:spPr>
          <a:xfrm>
            <a:off x="415600" y="1739800"/>
            <a:ext cx="11360700" cy="2051100"/>
          </a:xfrm>
          <a:prstGeom prst="rect">
            <a:avLst/>
          </a:prstGeom>
        </p:spPr>
        <p:txBody>
          <a:bodyPr anchorCtr="0" anchor="ctr" bIns="121900" lIns="121900" spcFirstLastPara="1" rIns="121900" wrap="square" tIns="121900">
            <a:normAutofit fontScale="90000"/>
          </a:bodyPr>
          <a:lstStyle/>
          <a:p>
            <a:pPr indent="0" lvl="0" marL="0" rtl="0" algn="ctr">
              <a:spcBef>
                <a:spcPts val="0"/>
              </a:spcBef>
              <a:spcAft>
                <a:spcPts val="0"/>
              </a:spcAft>
              <a:buNone/>
            </a:pPr>
            <a:r>
              <a:rPr lang="en-US"/>
              <a:t>The End</a:t>
            </a:r>
            <a:endParaRPr/>
          </a:p>
        </p:txBody>
      </p:sp>
      <p:sp>
        <p:nvSpPr>
          <p:cNvPr id="257" name="Google Shape;257;gfd695ad09c_0_26"/>
          <p:cNvSpPr txBox="1"/>
          <p:nvPr>
            <p:ph idx="1" type="body"/>
          </p:nvPr>
        </p:nvSpPr>
        <p:spPr>
          <a:xfrm>
            <a:off x="415600" y="3994200"/>
            <a:ext cx="11360700" cy="1428900"/>
          </a:xfrm>
          <a:prstGeom prst="rect">
            <a:avLst/>
          </a:prstGeom>
        </p:spPr>
        <p:txBody>
          <a:bodyPr anchorCtr="0" anchor="t" bIns="121900" lIns="121900" spcFirstLastPara="1" rIns="121900" wrap="square" tIns="121900">
            <a:normAutofit/>
          </a:bodyPr>
          <a:lstStyle/>
          <a:p>
            <a:pPr indent="0" lvl="0" marL="0" rtl="0" algn="ctr">
              <a:spcBef>
                <a:spcPts val="0"/>
              </a:spcBef>
              <a:spcAft>
                <a:spcPts val="1600"/>
              </a:spcAft>
              <a:buNone/>
            </a:pPr>
            <a:r>
              <a:rPr lang="en-US"/>
              <a:t>Thank you for your time!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gfd4af83f05_2_101"/>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Time to Discuss!</a:t>
            </a:r>
            <a:endParaRPr/>
          </a:p>
        </p:txBody>
      </p:sp>
      <p:sp>
        <p:nvSpPr>
          <p:cNvPr id="263" name="Google Shape;263;gfd4af83f05_2_101"/>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fontScale="77500"/>
          </a:bodyPr>
          <a:lstStyle/>
          <a:p>
            <a:pPr indent="-317182" lvl="0" marL="457200" rtl="0" algn="l">
              <a:lnSpc>
                <a:spcPct val="150000"/>
              </a:lnSpc>
              <a:spcBef>
                <a:spcPts val="1000"/>
              </a:spcBef>
              <a:spcAft>
                <a:spcPts val="0"/>
              </a:spcAft>
              <a:buSzPct val="75000"/>
              <a:buAutoNum type="arabicPeriod"/>
            </a:pPr>
            <a:r>
              <a:rPr lang="en-US"/>
              <a:t>Would you use CiceroDB or NL4DV in your future work?</a:t>
            </a:r>
            <a:endParaRPr/>
          </a:p>
          <a:p>
            <a:pPr indent="-317182" lvl="0" marL="457200" rtl="0" algn="l">
              <a:lnSpc>
                <a:spcPct val="150000"/>
              </a:lnSpc>
              <a:spcBef>
                <a:spcPts val="0"/>
              </a:spcBef>
              <a:spcAft>
                <a:spcPts val="0"/>
              </a:spcAft>
              <a:buSzPct val="75000"/>
              <a:buAutoNum type="arabicPeriod"/>
            </a:pPr>
            <a:r>
              <a:rPr lang="en-US"/>
              <a:t>Besides the aforementioned limitations, what are other visual outputs (e.g. records values, pivot tables, data-vizs) that cannot be vocally </a:t>
            </a:r>
            <a:r>
              <a:rPr lang="en-US"/>
              <a:t>communicated</a:t>
            </a:r>
            <a:r>
              <a:rPr lang="en-US"/>
              <a:t> using either tool?</a:t>
            </a:r>
            <a:r>
              <a:rPr lang="en-US"/>
              <a:t> </a:t>
            </a:r>
            <a:endParaRPr/>
          </a:p>
          <a:p>
            <a:pPr indent="-317182" lvl="0" marL="457200" rtl="0" algn="l">
              <a:lnSpc>
                <a:spcPct val="150000"/>
              </a:lnSpc>
              <a:spcBef>
                <a:spcPts val="0"/>
              </a:spcBef>
              <a:spcAft>
                <a:spcPts val="0"/>
              </a:spcAft>
              <a:buSzPct val="75000"/>
              <a:buAutoNum type="arabicPeriod"/>
            </a:pPr>
            <a:r>
              <a:rPr lang="en-US"/>
              <a:t>What does CiceroDB or NL4DV assume about the user when voicing their request and listening to the results? </a:t>
            </a:r>
            <a:endParaRPr/>
          </a:p>
          <a:p>
            <a:pPr indent="-317182" lvl="0" marL="457200" rtl="0" algn="l">
              <a:lnSpc>
                <a:spcPct val="150000"/>
              </a:lnSpc>
              <a:spcBef>
                <a:spcPts val="0"/>
              </a:spcBef>
              <a:spcAft>
                <a:spcPts val="0"/>
              </a:spcAft>
              <a:buSzPct val="75000"/>
              <a:buAutoNum type="arabicPeriod"/>
            </a:pPr>
            <a:r>
              <a:rPr lang="en-US"/>
              <a:t>Are there any drawbacks to using natural language speech when querying a database? How does one minimize those drawbacks?</a:t>
            </a:r>
            <a:endParaRPr/>
          </a:p>
          <a:p>
            <a:pPr indent="-317182" lvl="0" marL="457200" rtl="0" algn="l">
              <a:lnSpc>
                <a:spcPct val="150000"/>
              </a:lnSpc>
              <a:spcBef>
                <a:spcPts val="0"/>
              </a:spcBef>
              <a:spcAft>
                <a:spcPts val="0"/>
              </a:spcAft>
              <a:buSzPct val="75000"/>
              <a:buAutoNum type="arabicPeriod"/>
            </a:pPr>
            <a:r>
              <a:rPr lang="en-US"/>
              <a:t>In what cases would low-level detail be favored as opposed to summarization?</a:t>
            </a:r>
            <a:endParaRPr/>
          </a:p>
          <a:p>
            <a:pPr indent="-317182" lvl="0" marL="457200" rtl="0" algn="l">
              <a:lnSpc>
                <a:spcPct val="150000"/>
              </a:lnSpc>
              <a:spcBef>
                <a:spcPts val="0"/>
              </a:spcBef>
              <a:spcAft>
                <a:spcPts val="0"/>
              </a:spcAft>
              <a:buSzPct val="75000"/>
              <a:buAutoNum type="arabicPeriod"/>
            </a:pPr>
            <a:r>
              <a:rPr lang="en-US"/>
              <a:t>Is approximation of query results a practical method of communicating information?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gfd695ad09c_0_4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Natural Language Interfaces (NLI)</a:t>
            </a:r>
            <a:endParaRPr/>
          </a:p>
        </p:txBody>
      </p:sp>
      <p:sp>
        <p:nvSpPr>
          <p:cNvPr id="85" name="Google Shape;85;gfd695ad09c_0_40"/>
          <p:cNvSpPr txBox="1"/>
          <p:nvPr>
            <p:ph idx="1" type="body"/>
          </p:nvPr>
        </p:nvSpPr>
        <p:spPr>
          <a:xfrm>
            <a:off x="6255600" y="1978025"/>
            <a:ext cx="5265000" cy="4185900"/>
          </a:xfrm>
          <a:prstGeom prst="rect">
            <a:avLst/>
          </a:prstGeom>
        </p:spPr>
        <p:txBody>
          <a:bodyPr anchorCtr="0" anchor="t" bIns="45700" lIns="91425" spcFirstLastPara="1" rIns="91425" wrap="square" tIns="45700">
            <a:normAutofit lnSpcReduction="20000"/>
          </a:bodyPr>
          <a:lstStyle/>
          <a:p>
            <a:pPr indent="0" lvl="0" marL="0" rtl="0" algn="l">
              <a:spcBef>
                <a:spcPts val="1000"/>
              </a:spcBef>
              <a:spcAft>
                <a:spcPts val="0"/>
              </a:spcAft>
              <a:buNone/>
            </a:pPr>
            <a:r>
              <a:rPr b="1" lang="en-US"/>
              <a:t>Advantage</a:t>
            </a:r>
            <a:r>
              <a:rPr lang="en-US"/>
              <a:t>: </a:t>
            </a:r>
            <a:r>
              <a:rPr lang="en-US">
                <a:highlight>
                  <a:schemeClr val="lt1"/>
                </a:highlight>
              </a:rPr>
              <a:t>NLI affords users the ability to pose data-related questions in natural language to remove the “coding” (e.g. SQL, NLP) barrier of entry. </a:t>
            </a:r>
            <a:endParaRPr>
              <a:highlight>
                <a:schemeClr val="lt1"/>
              </a:highlight>
            </a:endParaRPr>
          </a:p>
          <a:p>
            <a:pPr indent="0" lvl="0" marL="0" rtl="0" algn="l">
              <a:spcBef>
                <a:spcPts val="1600"/>
              </a:spcBef>
              <a:spcAft>
                <a:spcPts val="0"/>
              </a:spcAft>
              <a:buNone/>
            </a:pPr>
            <a:r>
              <a:t/>
            </a:r>
            <a:endParaRPr>
              <a:highlight>
                <a:schemeClr val="lt1"/>
              </a:highlight>
            </a:endParaRPr>
          </a:p>
          <a:p>
            <a:pPr indent="0" lvl="0" marL="0" rtl="0" algn="l">
              <a:spcBef>
                <a:spcPts val="1600"/>
              </a:spcBef>
              <a:spcAft>
                <a:spcPts val="0"/>
              </a:spcAft>
              <a:buNone/>
            </a:pPr>
            <a:r>
              <a:rPr b="1" lang="en-US">
                <a:highlight>
                  <a:schemeClr val="lt1"/>
                </a:highlight>
              </a:rPr>
              <a:t>Disadvantage</a:t>
            </a:r>
            <a:r>
              <a:rPr lang="en-US">
                <a:highlight>
                  <a:schemeClr val="lt1"/>
                </a:highlight>
              </a:rPr>
              <a:t>: Depending </a:t>
            </a:r>
            <a:endParaRPr>
              <a:highlight>
                <a:schemeClr val="lt1"/>
              </a:highlight>
            </a:endParaRPr>
          </a:p>
          <a:p>
            <a:pPr indent="-342900" lvl="0" marL="457200" rtl="0" algn="l">
              <a:spcBef>
                <a:spcPts val="1600"/>
              </a:spcBef>
              <a:spcAft>
                <a:spcPts val="0"/>
              </a:spcAft>
              <a:buSzPts val="1800"/>
              <a:buChar char="-"/>
            </a:pPr>
            <a:r>
              <a:rPr lang="en-US">
                <a:highlight>
                  <a:schemeClr val="lt1"/>
                </a:highlight>
              </a:rPr>
              <a:t>Large search space</a:t>
            </a:r>
            <a:endParaRPr>
              <a:highlight>
                <a:schemeClr val="lt1"/>
              </a:highlight>
            </a:endParaRPr>
          </a:p>
          <a:p>
            <a:pPr indent="-342900" lvl="0" marL="457200" rtl="0" algn="l">
              <a:spcBef>
                <a:spcPts val="0"/>
              </a:spcBef>
              <a:spcAft>
                <a:spcPts val="0"/>
              </a:spcAft>
              <a:buSzPts val="1800"/>
              <a:buChar char="-"/>
            </a:pPr>
            <a:r>
              <a:rPr lang="en-US">
                <a:highlight>
                  <a:schemeClr val="lt1"/>
                </a:highlight>
              </a:rPr>
              <a:t>Output can be slow</a:t>
            </a:r>
            <a:endParaRPr>
              <a:highlight>
                <a:schemeClr val="lt1"/>
              </a:highlight>
            </a:endParaRPr>
          </a:p>
          <a:p>
            <a:pPr indent="-342900" lvl="0" marL="457200" rtl="0" algn="l">
              <a:spcBef>
                <a:spcPts val="0"/>
              </a:spcBef>
              <a:spcAft>
                <a:spcPts val="0"/>
              </a:spcAft>
              <a:buSzPts val="1800"/>
              <a:buChar char="-"/>
            </a:pPr>
            <a:r>
              <a:rPr lang="en-US">
                <a:highlight>
                  <a:schemeClr val="lt1"/>
                </a:highlight>
              </a:rPr>
              <a:t>Infer context from input</a:t>
            </a:r>
            <a:endParaRPr>
              <a:highlight>
                <a:schemeClr val="lt1"/>
              </a:highlight>
            </a:endParaRPr>
          </a:p>
          <a:p>
            <a:pPr indent="-342900" lvl="0" marL="457200" rtl="0" algn="l">
              <a:spcBef>
                <a:spcPts val="0"/>
              </a:spcBef>
              <a:spcAft>
                <a:spcPts val="0"/>
              </a:spcAft>
              <a:buSzPts val="1800"/>
              <a:buChar char="-"/>
            </a:pPr>
            <a:r>
              <a:rPr lang="en-US">
                <a:highlight>
                  <a:schemeClr val="lt1"/>
                </a:highlight>
              </a:rPr>
              <a:t>Output</a:t>
            </a:r>
            <a:r>
              <a:rPr lang="en-US">
                <a:highlight>
                  <a:schemeClr val="lt1"/>
                </a:highlight>
              </a:rPr>
              <a:t> depends on how well user spoke/wrote query and ability of system to interpret</a:t>
            </a:r>
            <a:endParaRPr>
              <a:highlight>
                <a:schemeClr val="lt1"/>
              </a:highlight>
            </a:endParaRPr>
          </a:p>
        </p:txBody>
      </p:sp>
      <p:sp>
        <p:nvSpPr>
          <p:cNvPr id="86" name="Google Shape;86;gfd695ad09c_0_40"/>
          <p:cNvSpPr txBox="1"/>
          <p:nvPr>
            <p:ph idx="1" type="body"/>
          </p:nvPr>
        </p:nvSpPr>
        <p:spPr>
          <a:xfrm>
            <a:off x="990600" y="1978025"/>
            <a:ext cx="5265000" cy="4351200"/>
          </a:xfrm>
          <a:prstGeom prst="rect">
            <a:avLst/>
          </a:prstGeom>
        </p:spPr>
        <p:txBody>
          <a:bodyPr anchorCtr="0" anchor="t" bIns="45700" lIns="91425" spcFirstLastPara="1" rIns="91425" wrap="square" tIns="45700">
            <a:normAutofit lnSpcReduction="10000"/>
          </a:bodyPr>
          <a:lstStyle/>
          <a:p>
            <a:pPr indent="0" lvl="0" marL="0" rtl="0" algn="l">
              <a:spcBef>
                <a:spcPts val="1000"/>
              </a:spcBef>
              <a:spcAft>
                <a:spcPts val="0"/>
              </a:spcAft>
              <a:buNone/>
            </a:pPr>
            <a:r>
              <a:rPr lang="en-US"/>
              <a:t>To generate outputs (whether visual or voice) from natural language queries, NLIs first model the input query in terms of </a:t>
            </a:r>
            <a:r>
              <a:rPr lang="en-US">
                <a:highlight>
                  <a:schemeClr val="dk1"/>
                </a:highlight>
              </a:rPr>
              <a:t>data attributes</a:t>
            </a:r>
            <a:r>
              <a:rPr lang="en-US"/>
              <a:t> and </a:t>
            </a:r>
            <a:r>
              <a:rPr lang="en-US">
                <a:highlight>
                  <a:schemeClr val="accent4"/>
                </a:highlight>
              </a:rPr>
              <a:t>low-level analytic tasks</a:t>
            </a:r>
            <a:r>
              <a:rPr lang="en-US"/>
              <a:t> (e.g., filter, correlation, trend).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US"/>
              <a:t>Using this information, these systems can determine which type of output (e.g. text, visualization, speech) is </a:t>
            </a:r>
            <a:r>
              <a:rPr lang="en-US">
                <a:highlight>
                  <a:schemeClr val="accent2"/>
                </a:highlight>
              </a:rPr>
              <a:t>best suited</a:t>
            </a:r>
            <a:r>
              <a:rPr lang="en-US"/>
              <a:t> as a response to the input query.</a:t>
            </a:r>
            <a:endParaRPr>
              <a:highlight>
                <a:schemeClr val="lt1"/>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gfd695ad09c_0_48"/>
          <p:cNvSpPr txBox="1"/>
          <p:nvPr>
            <p:ph type="title"/>
          </p:nvPr>
        </p:nvSpPr>
        <p:spPr>
          <a:xfrm>
            <a:off x="838200" y="365125"/>
            <a:ext cx="7321200" cy="13257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US"/>
              <a:t>Continuum (based on related work)</a:t>
            </a:r>
            <a:endParaRPr/>
          </a:p>
        </p:txBody>
      </p:sp>
      <p:pic>
        <p:nvPicPr>
          <p:cNvPr id="92" name="Google Shape;92;gfd695ad09c_0_48"/>
          <p:cNvPicPr preferRelativeResize="0"/>
          <p:nvPr/>
        </p:nvPicPr>
        <p:blipFill rotWithShape="1">
          <a:blip r:embed="rId3">
            <a:alphaModFix/>
          </a:blip>
          <a:srcRect b="25290" l="0" r="0" t="-25290"/>
          <a:stretch/>
        </p:blipFill>
        <p:spPr>
          <a:xfrm>
            <a:off x="1260000" y="2323981"/>
            <a:ext cx="1593124" cy="1571800"/>
          </a:xfrm>
          <a:prstGeom prst="rect">
            <a:avLst/>
          </a:prstGeom>
          <a:noFill/>
          <a:ln>
            <a:noFill/>
          </a:ln>
        </p:spPr>
      </p:pic>
      <p:pic>
        <p:nvPicPr>
          <p:cNvPr id="93" name="Google Shape;93;gfd695ad09c_0_48"/>
          <p:cNvPicPr preferRelativeResize="0"/>
          <p:nvPr/>
        </p:nvPicPr>
        <p:blipFill>
          <a:blip r:embed="rId4">
            <a:alphaModFix/>
          </a:blip>
          <a:stretch>
            <a:fillRect/>
          </a:stretch>
        </p:blipFill>
        <p:spPr>
          <a:xfrm>
            <a:off x="5058988" y="2513009"/>
            <a:ext cx="1593124" cy="1593124"/>
          </a:xfrm>
          <a:prstGeom prst="rect">
            <a:avLst/>
          </a:prstGeom>
          <a:noFill/>
          <a:ln>
            <a:noFill/>
          </a:ln>
        </p:spPr>
      </p:pic>
      <p:pic>
        <p:nvPicPr>
          <p:cNvPr id="94" name="Google Shape;94;gfd695ad09c_0_48"/>
          <p:cNvPicPr preferRelativeResize="0"/>
          <p:nvPr/>
        </p:nvPicPr>
        <p:blipFill rotWithShape="1">
          <a:blip r:embed="rId3">
            <a:alphaModFix/>
          </a:blip>
          <a:srcRect b="25290" l="0" r="0" t="-25290"/>
          <a:stretch/>
        </p:blipFill>
        <p:spPr>
          <a:xfrm>
            <a:off x="10379975" y="2510031"/>
            <a:ext cx="1593124" cy="1571800"/>
          </a:xfrm>
          <a:prstGeom prst="rect">
            <a:avLst/>
          </a:prstGeom>
          <a:noFill/>
          <a:ln>
            <a:noFill/>
          </a:ln>
        </p:spPr>
      </p:pic>
      <p:pic>
        <p:nvPicPr>
          <p:cNvPr id="95" name="Google Shape;95;gfd695ad09c_0_48"/>
          <p:cNvPicPr preferRelativeResize="0"/>
          <p:nvPr/>
        </p:nvPicPr>
        <p:blipFill>
          <a:blip r:embed="rId5">
            <a:alphaModFix/>
          </a:blip>
          <a:stretch>
            <a:fillRect/>
          </a:stretch>
        </p:blipFill>
        <p:spPr>
          <a:xfrm>
            <a:off x="3093079" y="3287925"/>
            <a:ext cx="822917" cy="822902"/>
          </a:xfrm>
          <a:prstGeom prst="rect">
            <a:avLst/>
          </a:prstGeom>
          <a:noFill/>
          <a:ln>
            <a:noFill/>
          </a:ln>
        </p:spPr>
      </p:pic>
      <p:pic>
        <p:nvPicPr>
          <p:cNvPr id="96" name="Google Shape;96;gfd695ad09c_0_48"/>
          <p:cNvPicPr preferRelativeResize="0"/>
          <p:nvPr/>
        </p:nvPicPr>
        <p:blipFill>
          <a:blip r:embed="rId6">
            <a:alphaModFix/>
          </a:blip>
          <a:stretch>
            <a:fillRect/>
          </a:stretch>
        </p:blipFill>
        <p:spPr>
          <a:xfrm>
            <a:off x="3093075" y="2373128"/>
            <a:ext cx="822927" cy="666148"/>
          </a:xfrm>
          <a:prstGeom prst="rect">
            <a:avLst/>
          </a:prstGeom>
          <a:noFill/>
          <a:ln>
            <a:noFill/>
          </a:ln>
        </p:spPr>
      </p:pic>
      <p:pic>
        <p:nvPicPr>
          <p:cNvPr id="97" name="Google Shape;97;gfd695ad09c_0_48"/>
          <p:cNvPicPr preferRelativeResize="0"/>
          <p:nvPr/>
        </p:nvPicPr>
        <p:blipFill>
          <a:blip r:embed="rId6">
            <a:alphaModFix/>
          </a:blip>
          <a:stretch>
            <a:fillRect/>
          </a:stretch>
        </p:blipFill>
        <p:spPr>
          <a:xfrm>
            <a:off x="9127813" y="2200678"/>
            <a:ext cx="822927" cy="666148"/>
          </a:xfrm>
          <a:prstGeom prst="rect">
            <a:avLst/>
          </a:prstGeom>
          <a:noFill/>
          <a:ln>
            <a:noFill/>
          </a:ln>
        </p:spPr>
      </p:pic>
      <p:pic>
        <p:nvPicPr>
          <p:cNvPr id="98" name="Google Shape;98;gfd695ad09c_0_48"/>
          <p:cNvPicPr preferRelativeResize="0"/>
          <p:nvPr/>
        </p:nvPicPr>
        <p:blipFill>
          <a:blip r:embed="rId7">
            <a:alphaModFix/>
          </a:blip>
          <a:stretch>
            <a:fillRect/>
          </a:stretch>
        </p:blipFill>
        <p:spPr>
          <a:xfrm>
            <a:off x="9142111" y="2949575"/>
            <a:ext cx="794331" cy="822901"/>
          </a:xfrm>
          <a:prstGeom prst="rect">
            <a:avLst/>
          </a:prstGeom>
          <a:noFill/>
          <a:ln>
            <a:noFill/>
          </a:ln>
        </p:spPr>
      </p:pic>
      <p:pic>
        <p:nvPicPr>
          <p:cNvPr id="99" name="Google Shape;99;gfd695ad09c_0_48"/>
          <p:cNvPicPr preferRelativeResize="0"/>
          <p:nvPr/>
        </p:nvPicPr>
        <p:blipFill>
          <a:blip r:embed="rId5">
            <a:alphaModFix/>
          </a:blip>
          <a:stretch>
            <a:fillRect/>
          </a:stretch>
        </p:blipFill>
        <p:spPr>
          <a:xfrm>
            <a:off x="9127817" y="3960850"/>
            <a:ext cx="822917" cy="822902"/>
          </a:xfrm>
          <a:prstGeom prst="rect">
            <a:avLst/>
          </a:prstGeom>
          <a:noFill/>
          <a:ln>
            <a:noFill/>
          </a:ln>
        </p:spPr>
      </p:pic>
      <p:cxnSp>
        <p:nvCxnSpPr>
          <p:cNvPr id="100" name="Google Shape;100;gfd695ad09c_0_48"/>
          <p:cNvCxnSpPr/>
          <p:nvPr/>
        </p:nvCxnSpPr>
        <p:spPr>
          <a:xfrm>
            <a:off x="4749850" y="1938975"/>
            <a:ext cx="12900" cy="3917100"/>
          </a:xfrm>
          <a:prstGeom prst="straightConnector1">
            <a:avLst/>
          </a:prstGeom>
          <a:noFill/>
          <a:ln cap="flat" cmpd="sng" w="9525">
            <a:solidFill>
              <a:schemeClr val="dk2"/>
            </a:solidFill>
            <a:prstDash val="solid"/>
            <a:round/>
            <a:headEnd len="med" w="med" type="none"/>
            <a:tailEnd len="med" w="med" type="none"/>
          </a:ln>
        </p:spPr>
      </p:cxnSp>
      <p:cxnSp>
        <p:nvCxnSpPr>
          <p:cNvPr id="101" name="Google Shape;101;gfd695ad09c_0_48"/>
          <p:cNvCxnSpPr/>
          <p:nvPr/>
        </p:nvCxnSpPr>
        <p:spPr>
          <a:xfrm>
            <a:off x="8685700" y="1938975"/>
            <a:ext cx="12900" cy="3917100"/>
          </a:xfrm>
          <a:prstGeom prst="straightConnector1">
            <a:avLst/>
          </a:prstGeom>
          <a:noFill/>
          <a:ln cap="flat" cmpd="sng" w="9525">
            <a:solidFill>
              <a:schemeClr val="dk2"/>
            </a:solidFill>
            <a:prstDash val="solid"/>
            <a:round/>
            <a:headEnd len="med" w="med" type="none"/>
            <a:tailEnd len="med" w="med" type="none"/>
          </a:ln>
        </p:spPr>
      </p:cxnSp>
      <p:sp>
        <p:nvSpPr>
          <p:cNvPr id="102" name="Google Shape;102;gfd695ad09c_0_48"/>
          <p:cNvSpPr txBox="1"/>
          <p:nvPr/>
        </p:nvSpPr>
        <p:spPr>
          <a:xfrm>
            <a:off x="1405300" y="5036150"/>
            <a:ext cx="28632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latin typeface="Open Sans"/>
                <a:ea typeface="Open Sans"/>
                <a:cs typeface="Open Sans"/>
                <a:sym typeface="Open Sans"/>
              </a:rPr>
              <a:t>1. </a:t>
            </a:r>
            <a:r>
              <a:rPr lang="en-US">
                <a:latin typeface="Open Sans"/>
                <a:ea typeface="Open Sans"/>
                <a:cs typeface="Open Sans"/>
                <a:sym typeface="Open Sans"/>
              </a:rPr>
              <a:t>User gives request in natural language via text or voice</a:t>
            </a:r>
            <a:endParaRPr>
              <a:latin typeface="Open Sans"/>
              <a:ea typeface="Open Sans"/>
              <a:cs typeface="Open Sans"/>
              <a:sym typeface="Open Sans"/>
            </a:endParaRPr>
          </a:p>
        </p:txBody>
      </p:sp>
      <p:sp>
        <p:nvSpPr>
          <p:cNvPr id="103" name="Google Shape;103;gfd695ad09c_0_48"/>
          <p:cNvSpPr txBox="1"/>
          <p:nvPr/>
        </p:nvSpPr>
        <p:spPr>
          <a:xfrm>
            <a:off x="5059000" y="4928300"/>
            <a:ext cx="30618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latin typeface="Open Sans"/>
                <a:ea typeface="Open Sans"/>
                <a:cs typeface="Open Sans"/>
                <a:sym typeface="Open Sans"/>
              </a:rPr>
              <a:t>2. System interprets and parses request for attributes/operations. Consults database when needed</a:t>
            </a:r>
            <a:endParaRPr>
              <a:latin typeface="Open Sans"/>
              <a:ea typeface="Open Sans"/>
              <a:cs typeface="Open Sans"/>
              <a:sym typeface="Open Sans"/>
            </a:endParaRPr>
          </a:p>
        </p:txBody>
      </p:sp>
      <p:sp>
        <p:nvSpPr>
          <p:cNvPr id="104" name="Google Shape;104;gfd695ad09c_0_48"/>
          <p:cNvSpPr txBox="1"/>
          <p:nvPr/>
        </p:nvSpPr>
        <p:spPr>
          <a:xfrm>
            <a:off x="8911300" y="4972125"/>
            <a:ext cx="30618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latin typeface="Open Sans"/>
                <a:ea typeface="Open Sans"/>
                <a:cs typeface="Open Sans"/>
                <a:sym typeface="Open Sans"/>
              </a:rPr>
              <a:t>3</a:t>
            </a:r>
            <a:r>
              <a:rPr lang="en-US">
                <a:latin typeface="Open Sans"/>
                <a:ea typeface="Open Sans"/>
                <a:cs typeface="Open Sans"/>
                <a:sym typeface="Open Sans"/>
              </a:rPr>
              <a:t>. System returns query result (response) as either text, visualization or voice</a:t>
            </a:r>
            <a:endParaRPr>
              <a:latin typeface="Open Sans"/>
              <a:ea typeface="Open Sans"/>
              <a:cs typeface="Open Sans"/>
              <a:sym typeface="Open Sans"/>
            </a:endParaRPr>
          </a:p>
        </p:txBody>
      </p:sp>
      <p:pic>
        <p:nvPicPr>
          <p:cNvPr id="105" name="Google Shape;105;gfd695ad09c_0_48"/>
          <p:cNvPicPr preferRelativeResize="0"/>
          <p:nvPr/>
        </p:nvPicPr>
        <p:blipFill>
          <a:blip r:embed="rId8">
            <a:alphaModFix/>
          </a:blip>
          <a:stretch>
            <a:fillRect/>
          </a:stretch>
        </p:blipFill>
        <p:spPr>
          <a:xfrm>
            <a:off x="7034613" y="2684237"/>
            <a:ext cx="1073500" cy="1250674"/>
          </a:xfrm>
          <a:prstGeom prst="rect">
            <a:avLst/>
          </a:prstGeom>
          <a:noFill/>
          <a:ln>
            <a:noFill/>
          </a:ln>
        </p:spPr>
      </p:pic>
      <p:pic>
        <p:nvPicPr>
          <p:cNvPr id="106" name="Google Shape;106;gfd695ad09c_0_48"/>
          <p:cNvPicPr preferRelativeResize="0"/>
          <p:nvPr/>
        </p:nvPicPr>
        <p:blipFill>
          <a:blip r:embed="rId9">
            <a:alphaModFix/>
          </a:blip>
          <a:stretch>
            <a:fillRect/>
          </a:stretch>
        </p:blipFill>
        <p:spPr>
          <a:xfrm>
            <a:off x="6227666" y="3156865"/>
            <a:ext cx="602771" cy="615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gfd4af83f05_0_6"/>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Before we begin...</a:t>
            </a:r>
            <a:endParaRPr/>
          </a:p>
        </p:txBody>
      </p:sp>
      <p:sp>
        <p:nvSpPr>
          <p:cNvPr id="112" name="Google Shape;112;gfd4af83f05_0_6"/>
          <p:cNvSpPr txBox="1"/>
          <p:nvPr>
            <p:ph idx="1" type="body"/>
          </p:nvPr>
        </p:nvSpPr>
        <p:spPr>
          <a:xfrm>
            <a:off x="838200" y="1825625"/>
            <a:ext cx="5275200" cy="4351200"/>
          </a:xfrm>
          <a:prstGeom prst="rect">
            <a:avLst/>
          </a:prstGeom>
        </p:spPr>
        <p:txBody>
          <a:bodyPr anchorCtr="0" anchor="t" bIns="45700" lIns="91425" spcFirstLastPara="1" rIns="91425" wrap="square" tIns="45700">
            <a:normAutofit fontScale="85000" lnSpcReduction="20000"/>
          </a:bodyPr>
          <a:lstStyle/>
          <a:p>
            <a:pPr indent="0" lvl="0" marL="0" rtl="0" algn="l">
              <a:lnSpc>
                <a:spcPct val="150000"/>
              </a:lnSpc>
              <a:spcBef>
                <a:spcPts val="1000"/>
              </a:spcBef>
              <a:spcAft>
                <a:spcPts val="0"/>
              </a:spcAft>
              <a:buNone/>
            </a:pPr>
            <a:r>
              <a:rPr lang="en-US" sz="4400"/>
              <a:t>How is data analysis typically </a:t>
            </a:r>
            <a:r>
              <a:rPr lang="en-US" sz="4400">
                <a:highlight>
                  <a:schemeClr val="dk1"/>
                </a:highlight>
              </a:rPr>
              <a:t>generated</a:t>
            </a:r>
            <a:r>
              <a:rPr lang="en-US" sz="4400"/>
              <a:t> and </a:t>
            </a:r>
            <a:r>
              <a:rPr lang="en-US" sz="4400">
                <a:highlight>
                  <a:schemeClr val="accent2"/>
                </a:highlight>
              </a:rPr>
              <a:t>presented</a:t>
            </a:r>
            <a:r>
              <a:rPr lang="en-US" sz="4400"/>
              <a:t> to users?</a:t>
            </a:r>
            <a:endParaRPr sz="4400"/>
          </a:p>
          <a:p>
            <a:pPr indent="0" lvl="0" marL="0" rtl="0" algn="l">
              <a:spcBef>
                <a:spcPts val="1600"/>
              </a:spcBef>
              <a:spcAft>
                <a:spcPts val="0"/>
              </a:spcAft>
              <a:buNone/>
            </a:pPr>
            <a:r>
              <a:t/>
            </a:r>
            <a:endParaRPr sz="4400"/>
          </a:p>
          <a:p>
            <a:pPr indent="0" lvl="0" marL="0" rtl="0" algn="l">
              <a:spcBef>
                <a:spcPts val="1600"/>
              </a:spcBef>
              <a:spcAft>
                <a:spcPts val="1600"/>
              </a:spcAft>
              <a:buNone/>
            </a:pPr>
            <a:r>
              <a:t/>
            </a:r>
            <a:endParaRPr sz="4400"/>
          </a:p>
        </p:txBody>
      </p:sp>
      <p:pic>
        <p:nvPicPr>
          <p:cNvPr id="113" name="Google Shape;113;gfd4af83f05_0_6"/>
          <p:cNvPicPr preferRelativeResize="0"/>
          <p:nvPr/>
        </p:nvPicPr>
        <p:blipFill rotWithShape="1">
          <a:blip r:embed="rId3">
            <a:alphaModFix/>
          </a:blip>
          <a:srcRect b="0" l="11543" r="0" t="0"/>
          <a:stretch/>
        </p:blipFill>
        <p:spPr>
          <a:xfrm>
            <a:off x="6562801" y="789175"/>
            <a:ext cx="5275199" cy="1964976"/>
          </a:xfrm>
          <a:prstGeom prst="rect">
            <a:avLst/>
          </a:prstGeom>
          <a:noFill/>
          <a:ln>
            <a:noFill/>
          </a:ln>
        </p:spPr>
      </p:pic>
      <p:pic>
        <p:nvPicPr>
          <p:cNvPr id="114" name="Google Shape;114;gfd4af83f05_0_6"/>
          <p:cNvPicPr preferRelativeResize="0"/>
          <p:nvPr/>
        </p:nvPicPr>
        <p:blipFill rotWithShape="1">
          <a:blip r:embed="rId4">
            <a:alphaModFix/>
          </a:blip>
          <a:srcRect b="14491" l="13471" r="9236" t="8915"/>
          <a:stretch/>
        </p:blipFill>
        <p:spPr>
          <a:xfrm>
            <a:off x="6891350" y="3701325"/>
            <a:ext cx="4462449" cy="2645400"/>
          </a:xfrm>
          <a:prstGeom prst="rect">
            <a:avLst/>
          </a:prstGeom>
          <a:noFill/>
          <a:ln>
            <a:noFill/>
          </a:ln>
        </p:spPr>
      </p:pic>
      <p:pic>
        <p:nvPicPr>
          <p:cNvPr id="115" name="Google Shape;115;gfd4af83f05_0_6"/>
          <p:cNvPicPr preferRelativeResize="0"/>
          <p:nvPr/>
        </p:nvPicPr>
        <p:blipFill>
          <a:blip r:embed="rId5">
            <a:alphaModFix/>
          </a:blip>
          <a:stretch>
            <a:fillRect/>
          </a:stretch>
        </p:blipFill>
        <p:spPr>
          <a:xfrm>
            <a:off x="8511250" y="2643000"/>
            <a:ext cx="1222650" cy="1222650"/>
          </a:xfrm>
          <a:prstGeom prst="rect">
            <a:avLst/>
          </a:prstGeom>
          <a:noFill/>
          <a:ln>
            <a:noFill/>
          </a:ln>
        </p:spPr>
      </p:pic>
      <p:pic>
        <p:nvPicPr>
          <p:cNvPr id="116" name="Google Shape;116;gfd4af83f05_0_6"/>
          <p:cNvPicPr preferRelativeResize="0"/>
          <p:nvPr/>
        </p:nvPicPr>
        <p:blipFill>
          <a:blip r:embed="rId6">
            <a:alphaModFix/>
          </a:blip>
          <a:stretch>
            <a:fillRect/>
          </a:stretch>
        </p:blipFill>
        <p:spPr>
          <a:xfrm>
            <a:off x="8588605" y="1261725"/>
            <a:ext cx="1067932" cy="1325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gfd4af83f05_2_61"/>
          <p:cNvSpPr txBox="1"/>
          <p:nvPr>
            <p:ph type="title"/>
          </p:nvPr>
        </p:nvSpPr>
        <p:spPr>
          <a:xfrm>
            <a:off x="838200" y="365125"/>
            <a:ext cx="47859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But what if ...</a:t>
            </a:r>
            <a:endParaRPr/>
          </a:p>
        </p:txBody>
      </p:sp>
      <p:sp>
        <p:nvSpPr>
          <p:cNvPr id="122" name="Google Shape;122;gfd4af83f05_2_61"/>
          <p:cNvSpPr txBox="1"/>
          <p:nvPr>
            <p:ph idx="1" type="body"/>
          </p:nvPr>
        </p:nvSpPr>
        <p:spPr>
          <a:xfrm>
            <a:off x="838200" y="1825625"/>
            <a:ext cx="5264100" cy="4351200"/>
          </a:xfrm>
          <a:prstGeom prst="rect">
            <a:avLst/>
          </a:prstGeom>
        </p:spPr>
        <p:txBody>
          <a:bodyPr anchorCtr="0" anchor="t" bIns="45700" lIns="91425" spcFirstLastPara="1" rIns="91425" wrap="square" tIns="45700">
            <a:normAutofit/>
          </a:bodyPr>
          <a:lstStyle/>
          <a:p>
            <a:pPr indent="0" lvl="0" marL="0" rtl="0" algn="l">
              <a:lnSpc>
                <a:spcPct val="115000"/>
              </a:lnSpc>
              <a:spcBef>
                <a:spcPts val="1000"/>
              </a:spcBef>
              <a:spcAft>
                <a:spcPts val="1600"/>
              </a:spcAft>
              <a:buNone/>
            </a:pPr>
            <a:r>
              <a:rPr lang="en-US" sz="3700"/>
              <a:t>The analyst was </a:t>
            </a:r>
            <a:r>
              <a:rPr lang="en-US" sz="3700">
                <a:highlight>
                  <a:schemeClr val="dk1"/>
                </a:highlight>
              </a:rPr>
              <a:t>visually-impaired</a:t>
            </a:r>
            <a:r>
              <a:rPr lang="en-US" sz="3700"/>
              <a:t> , </a:t>
            </a:r>
            <a:r>
              <a:rPr lang="en-US" sz="3700">
                <a:highlight>
                  <a:schemeClr val="accent2"/>
                </a:highlight>
              </a:rPr>
              <a:t>inexperienced</a:t>
            </a:r>
            <a:r>
              <a:rPr lang="en-US" sz="3700"/>
              <a:t>, and/or  needed </a:t>
            </a:r>
            <a:r>
              <a:rPr lang="en-US" sz="3700">
                <a:highlight>
                  <a:schemeClr val="accent4"/>
                </a:highlight>
              </a:rPr>
              <a:t>takeaway as soon as possible</a:t>
            </a:r>
            <a:r>
              <a:rPr lang="en-US" sz="3700"/>
              <a:t>?</a:t>
            </a:r>
            <a:endParaRPr sz="3700"/>
          </a:p>
        </p:txBody>
      </p:sp>
      <p:grpSp>
        <p:nvGrpSpPr>
          <p:cNvPr id="123" name="Google Shape;123;gfd4af83f05_2_61"/>
          <p:cNvGrpSpPr/>
          <p:nvPr/>
        </p:nvGrpSpPr>
        <p:grpSpPr>
          <a:xfrm>
            <a:off x="7560775" y="1049174"/>
            <a:ext cx="2725648" cy="2699803"/>
            <a:chOff x="7360700" y="1026949"/>
            <a:chExt cx="2725648" cy="2699803"/>
          </a:xfrm>
        </p:grpSpPr>
        <p:pic>
          <p:nvPicPr>
            <p:cNvPr id="124" name="Google Shape;124;gfd4af83f05_2_61"/>
            <p:cNvPicPr preferRelativeResize="0"/>
            <p:nvPr/>
          </p:nvPicPr>
          <p:blipFill rotWithShape="1">
            <a:blip r:embed="rId3">
              <a:alphaModFix/>
            </a:blip>
            <a:srcRect b="0" l="11543" r="0" t="0"/>
            <a:stretch/>
          </p:blipFill>
          <p:spPr>
            <a:xfrm rot="2291172">
              <a:off x="7374738" y="1652828"/>
              <a:ext cx="1723574" cy="642018"/>
            </a:xfrm>
            <a:prstGeom prst="rect">
              <a:avLst/>
            </a:prstGeom>
            <a:noFill/>
            <a:ln>
              <a:noFill/>
            </a:ln>
          </p:spPr>
        </p:pic>
        <p:pic>
          <p:nvPicPr>
            <p:cNvPr id="125" name="Google Shape;125;gfd4af83f05_2_61"/>
            <p:cNvPicPr preferRelativeResize="0"/>
            <p:nvPr/>
          </p:nvPicPr>
          <p:blipFill>
            <a:blip r:embed="rId4">
              <a:alphaModFix/>
            </a:blip>
            <a:stretch>
              <a:fillRect/>
            </a:stretch>
          </p:blipFill>
          <p:spPr>
            <a:xfrm>
              <a:off x="8425222" y="2076300"/>
              <a:ext cx="1172076" cy="1650451"/>
            </a:xfrm>
            <a:prstGeom prst="rect">
              <a:avLst/>
            </a:prstGeom>
            <a:noFill/>
            <a:ln>
              <a:noFill/>
            </a:ln>
          </p:spPr>
        </p:pic>
        <p:pic>
          <p:nvPicPr>
            <p:cNvPr id="126" name="Google Shape;126;gfd4af83f05_2_61"/>
            <p:cNvPicPr preferRelativeResize="0"/>
            <p:nvPr/>
          </p:nvPicPr>
          <p:blipFill rotWithShape="1">
            <a:blip r:embed="rId3">
              <a:alphaModFix/>
            </a:blip>
            <a:srcRect b="0" l="11543" r="0" t="0"/>
            <a:stretch/>
          </p:blipFill>
          <p:spPr>
            <a:xfrm rot="-2700066">
              <a:off x="8697951" y="1665692"/>
              <a:ext cx="1409195" cy="524919"/>
            </a:xfrm>
            <a:prstGeom prst="rect">
              <a:avLst/>
            </a:prstGeom>
            <a:noFill/>
            <a:ln>
              <a:noFill/>
            </a:ln>
          </p:spPr>
        </p:pic>
        <p:pic>
          <p:nvPicPr>
            <p:cNvPr id="127" name="Google Shape;127;gfd4af83f05_2_61"/>
            <p:cNvPicPr preferRelativeResize="0"/>
            <p:nvPr/>
          </p:nvPicPr>
          <p:blipFill rotWithShape="1">
            <a:blip r:embed="rId5">
              <a:alphaModFix/>
            </a:blip>
            <a:srcRect b="14491" l="13471" r="9236" t="8915"/>
            <a:stretch/>
          </p:blipFill>
          <p:spPr>
            <a:xfrm rot="4759396">
              <a:off x="7985416" y="1345497"/>
              <a:ext cx="1274946" cy="755805"/>
            </a:xfrm>
            <a:prstGeom prst="rect">
              <a:avLst/>
            </a:prstGeom>
            <a:noFill/>
            <a:ln>
              <a:noFill/>
            </a:ln>
          </p:spPr>
        </p:pic>
        <p:pic>
          <p:nvPicPr>
            <p:cNvPr id="128" name="Google Shape;128;gfd4af83f05_2_61"/>
            <p:cNvPicPr preferRelativeResize="0"/>
            <p:nvPr/>
          </p:nvPicPr>
          <p:blipFill rotWithShape="1">
            <a:blip r:embed="rId5">
              <a:alphaModFix/>
            </a:blip>
            <a:srcRect b="14491" l="13471" r="9236" t="8915"/>
            <a:stretch/>
          </p:blipFill>
          <p:spPr>
            <a:xfrm rot="-4024183">
              <a:off x="8821944" y="1592283"/>
              <a:ext cx="945637" cy="560584"/>
            </a:xfrm>
            <a:prstGeom prst="rect">
              <a:avLst/>
            </a:prstGeom>
            <a:noFill/>
            <a:ln>
              <a:noFill/>
            </a:ln>
          </p:spPr>
        </p:pic>
      </p:grpSp>
      <p:pic>
        <p:nvPicPr>
          <p:cNvPr id="129" name="Google Shape;129;gfd4af83f05_2_61"/>
          <p:cNvPicPr preferRelativeResize="0"/>
          <p:nvPr/>
        </p:nvPicPr>
        <p:blipFill rotWithShape="1">
          <a:blip r:embed="rId6">
            <a:alphaModFix/>
          </a:blip>
          <a:srcRect b="20075" l="0" r="0" t="17711"/>
          <a:stretch/>
        </p:blipFill>
        <p:spPr>
          <a:xfrm rot="-2">
            <a:off x="6682350" y="3748976"/>
            <a:ext cx="5063976" cy="157514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fd4af83f05_2_15"/>
          <p:cNvSpPr txBox="1"/>
          <p:nvPr>
            <p:ph type="title"/>
          </p:nvPr>
        </p:nvSpPr>
        <p:spPr>
          <a:xfrm>
            <a:off x="838200" y="365125"/>
            <a:ext cx="62532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The chosen one...</a:t>
            </a:r>
            <a:endParaRPr/>
          </a:p>
        </p:txBody>
      </p:sp>
      <p:sp>
        <p:nvSpPr>
          <p:cNvPr id="135" name="Google Shape;135;gfd4af83f05_2_15"/>
          <p:cNvSpPr txBox="1"/>
          <p:nvPr>
            <p:ph idx="1" type="body"/>
          </p:nvPr>
        </p:nvSpPr>
        <p:spPr>
          <a:xfrm>
            <a:off x="838200" y="1825625"/>
            <a:ext cx="6253200" cy="4351200"/>
          </a:xfrm>
          <a:prstGeom prst="rect">
            <a:avLst/>
          </a:prstGeom>
        </p:spPr>
        <p:txBody>
          <a:bodyPr anchorCtr="0" anchor="t" bIns="45700" lIns="91425" spcFirstLastPara="1" rIns="91425" wrap="square" tIns="45700">
            <a:normAutofit/>
          </a:bodyPr>
          <a:lstStyle/>
          <a:p>
            <a:pPr indent="0" lvl="0" marL="0" rtl="0" algn="l">
              <a:lnSpc>
                <a:spcPct val="150000"/>
              </a:lnSpc>
              <a:spcBef>
                <a:spcPts val="1000"/>
              </a:spcBef>
              <a:spcAft>
                <a:spcPts val="0"/>
              </a:spcAft>
              <a:buNone/>
            </a:pPr>
            <a:r>
              <a:rPr lang="en-US"/>
              <a:t>So far we’ve discussed the use of </a:t>
            </a:r>
            <a:r>
              <a:rPr lang="en-US">
                <a:highlight>
                  <a:schemeClr val="dk1"/>
                </a:highlight>
              </a:rPr>
              <a:t>visual</a:t>
            </a:r>
            <a:r>
              <a:rPr lang="en-US"/>
              <a:t> </a:t>
            </a:r>
            <a:r>
              <a:rPr lang="en-US"/>
              <a:t>outputs</a:t>
            </a:r>
            <a:r>
              <a:rPr lang="en-US"/>
              <a:t> to perform a task. </a:t>
            </a:r>
            <a:endParaRPr/>
          </a:p>
          <a:p>
            <a:pPr indent="0" lvl="0" marL="0" rtl="0" algn="l">
              <a:lnSpc>
                <a:spcPct val="150000"/>
              </a:lnSpc>
              <a:spcBef>
                <a:spcPts val="1600"/>
              </a:spcBef>
              <a:spcAft>
                <a:spcPts val="1600"/>
              </a:spcAft>
              <a:buNone/>
            </a:pPr>
            <a:r>
              <a:rPr lang="en-US"/>
              <a:t>Given the fact that humans have 5 senses, there are </a:t>
            </a:r>
            <a:r>
              <a:rPr lang="en-US">
                <a:highlight>
                  <a:schemeClr val="accent2"/>
                </a:highlight>
              </a:rPr>
              <a:t>4 other senses</a:t>
            </a:r>
            <a:r>
              <a:rPr lang="en-US">
                <a:highlight>
                  <a:schemeClr val="lt1"/>
                </a:highlight>
              </a:rPr>
              <a:t> that can address our constraints</a:t>
            </a:r>
            <a:r>
              <a:rPr lang="en-US"/>
              <a:t>.</a:t>
            </a:r>
            <a:endParaRPr/>
          </a:p>
        </p:txBody>
      </p:sp>
      <p:pic>
        <p:nvPicPr>
          <p:cNvPr id="136" name="Google Shape;136;gfd4af83f05_2_15"/>
          <p:cNvPicPr preferRelativeResize="0"/>
          <p:nvPr/>
        </p:nvPicPr>
        <p:blipFill>
          <a:blip r:embed="rId3">
            <a:alphaModFix/>
          </a:blip>
          <a:stretch>
            <a:fillRect/>
          </a:stretch>
        </p:blipFill>
        <p:spPr>
          <a:xfrm>
            <a:off x="7916793" y="260624"/>
            <a:ext cx="3028106" cy="6411924"/>
          </a:xfrm>
          <a:prstGeom prst="rect">
            <a:avLst/>
          </a:prstGeom>
          <a:noFill/>
          <a:ln>
            <a:noFill/>
          </a:ln>
        </p:spPr>
      </p:pic>
      <p:pic>
        <p:nvPicPr>
          <p:cNvPr id="137" name="Google Shape;137;gfd4af83f05_2_15"/>
          <p:cNvPicPr preferRelativeResize="0"/>
          <p:nvPr/>
        </p:nvPicPr>
        <p:blipFill>
          <a:blip r:embed="rId4">
            <a:alphaModFix/>
          </a:blip>
          <a:stretch>
            <a:fillRect/>
          </a:stretch>
        </p:blipFill>
        <p:spPr>
          <a:xfrm>
            <a:off x="9317000" y="1352325"/>
            <a:ext cx="1250775" cy="1250775"/>
          </a:xfrm>
          <a:prstGeom prst="rect">
            <a:avLst/>
          </a:prstGeom>
          <a:noFill/>
          <a:ln>
            <a:noFill/>
          </a:ln>
        </p:spPr>
      </p:pic>
      <p:pic>
        <p:nvPicPr>
          <p:cNvPr id="138" name="Google Shape;138;gfd4af83f05_2_15"/>
          <p:cNvPicPr preferRelativeResize="0"/>
          <p:nvPr/>
        </p:nvPicPr>
        <p:blipFill>
          <a:blip r:embed="rId4">
            <a:alphaModFix/>
          </a:blip>
          <a:stretch>
            <a:fillRect/>
          </a:stretch>
        </p:blipFill>
        <p:spPr>
          <a:xfrm>
            <a:off x="9317000" y="2699125"/>
            <a:ext cx="1250775" cy="1250775"/>
          </a:xfrm>
          <a:prstGeom prst="rect">
            <a:avLst/>
          </a:prstGeom>
          <a:noFill/>
          <a:ln>
            <a:noFill/>
          </a:ln>
        </p:spPr>
      </p:pic>
      <p:pic>
        <p:nvPicPr>
          <p:cNvPr id="139" name="Google Shape;139;gfd4af83f05_2_15"/>
          <p:cNvPicPr preferRelativeResize="0"/>
          <p:nvPr/>
        </p:nvPicPr>
        <p:blipFill>
          <a:blip r:embed="rId4">
            <a:alphaModFix/>
          </a:blip>
          <a:stretch>
            <a:fillRect/>
          </a:stretch>
        </p:blipFill>
        <p:spPr>
          <a:xfrm>
            <a:off x="9317000" y="4093850"/>
            <a:ext cx="1250775" cy="1250775"/>
          </a:xfrm>
          <a:prstGeom prst="rect">
            <a:avLst/>
          </a:prstGeom>
          <a:noFill/>
          <a:ln>
            <a:noFill/>
          </a:ln>
        </p:spPr>
      </p:pic>
      <p:pic>
        <p:nvPicPr>
          <p:cNvPr id="140" name="Google Shape;140;gfd4af83f05_2_15"/>
          <p:cNvPicPr preferRelativeResize="0"/>
          <p:nvPr/>
        </p:nvPicPr>
        <p:blipFill>
          <a:blip r:embed="rId4">
            <a:alphaModFix/>
          </a:blip>
          <a:stretch>
            <a:fillRect/>
          </a:stretch>
        </p:blipFill>
        <p:spPr>
          <a:xfrm>
            <a:off x="9317000" y="5424612"/>
            <a:ext cx="1250775" cy="1250775"/>
          </a:xfrm>
          <a:prstGeom prst="rect">
            <a:avLst/>
          </a:prstGeom>
          <a:noFill/>
          <a:ln>
            <a:noFill/>
          </a:ln>
        </p:spPr>
      </p:pic>
      <p:sp>
        <p:nvSpPr>
          <p:cNvPr id="141" name="Google Shape;141;gfd4af83f05_2_15"/>
          <p:cNvSpPr/>
          <p:nvPr/>
        </p:nvSpPr>
        <p:spPr>
          <a:xfrm>
            <a:off x="9316438" y="182625"/>
            <a:ext cx="1099500" cy="1169700"/>
          </a:xfrm>
          <a:prstGeom prst="ellipse">
            <a:avLst/>
          </a:prstGeom>
          <a:noFill/>
          <a:ln cap="flat" cmpd="sng" w="11430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gfd4af83f05_2_28"/>
          <p:cNvSpPr txBox="1"/>
          <p:nvPr>
            <p:ph type="title"/>
          </p:nvPr>
        </p:nvSpPr>
        <p:spPr>
          <a:xfrm>
            <a:off x="838200" y="365125"/>
            <a:ext cx="71241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How would it work?</a:t>
            </a:r>
            <a:endParaRPr/>
          </a:p>
        </p:txBody>
      </p:sp>
      <p:sp>
        <p:nvSpPr>
          <p:cNvPr id="147" name="Google Shape;147;gfd4af83f05_2_28"/>
          <p:cNvSpPr txBox="1"/>
          <p:nvPr>
            <p:ph idx="1" type="body"/>
          </p:nvPr>
        </p:nvSpPr>
        <p:spPr>
          <a:xfrm>
            <a:off x="838200" y="1825625"/>
            <a:ext cx="7764600" cy="4351200"/>
          </a:xfrm>
          <a:prstGeom prst="rect">
            <a:avLst/>
          </a:prstGeom>
        </p:spPr>
        <p:txBody>
          <a:bodyPr anchorCtr="0" anchor="t" bIns="45700" lIns="91425" spcFirstLastPara="1" rIns="91425" wrap="square" tIns="45700">
            <a:normAutofit/>
          </a:bodyPr>
          <a:lstStyle/>
          <a:p>
            <a:pPr indent="0" lvl="0" marL="0" rtl="0" algn="l">
              <a:lnSpc>
                <a:spcPct val="150000"/>
              </a:lnSpc>
              <a:spcBef>
                <a:spcPts val="1000"/>
              </a:spcBef>
              <a:spcAft>
                <a:spcPts val="0"/>
              </a:spcAft>
              <a:buNone/>
            </a:pPr>
            <a:r>
              <a:rPr lang="en-US"/>
              <a:t>Assume the user is querying a relational database. </a:t>
            </a:r>
            <a:endParaRPr/>
          </a:p>
          <a:p>
            <a:pPr indent="0" lvl="0" marL="0" rtl="0" algn="l">
              <a:lnSpc>
                <a:spcPct val="150000"/>
              </a:lnSpc>
              <a:spcBef>
                <a:spcPts val="1600"/>
              </a:spcBef>
              <a:spcAft>
                <a:spcPts val="0"/>
              </a:spcAft>
              <a:buNone/>
            </a:pPr>
            <a:r>
              <a:rPr lang="en-US"/>
              <a:t>In a hypothetical </a:t>
            </a:r>
            <a:r>
              <a:rPr lang="en-US"/>
              <a:t>scenario, </a:t>
            </a:r>
            <a:endParaRPr/>
          </a:p>
          <a:p>
            <a:pPr indent="-342900" lvl="0" marL="457200" rtl="0" algn="l">
              <a:lnSpc>
                <a:spcPct val="150000"/>
              </a:lnSpc>
              <a:spcBef>
                <a:spcPts val="1600"/>
              </a:spcBef>
              <a:spcAft>
                <a:spcPts val="0"/>
              </a:spcAft>
              <a:buSzPts val="1800"/>
              <a:buAutoNum type="arabicPeriod"/>
            </a:pPr>
            <a:r>
              <a:rPr lang="en-US">
                <a:highlight>
                  <a:schemeClr val="dk1"/>
                </a:highlight>
              </a:rPr>
              <a:t>User</a:t>
            </a:r>
            <a:r>
              <a:rPr lang="en-US"/>
              <a:t> sends request using natural language</a:t>
            </a:r>
            <a:endParaRPr/>
          </a:p>
          <a:p>
            <a:pPr indent="-342900" lvl="0" marL="457200" rtl="0" algn="l">
              <a:lnSpc>
                <a:spcPct val="150000"/>
              </a:lnSpc>
              <a:spcBef>
                <a:spcPts val="0"/>
              </a:spcBef>
              <a:spcAft>
                <a:spcPts val="0"/>
              </a:spcAft>
              <a:buSzPts val="1800"/>
              <a:buAutoNum type="arabicPeriod"/>
            </a:pPr>
            <a:r>
              <a:rPr lang="en-US">
                <a:highlight>
                  <a:schemeClr val="accent2"/>
                </a:highlight>
              </a:rPr>
              <a:t>S</a:t>
            </a:r>
            <a:r>
              <a:rPr lang="en-US">
                <a:highlight>
                  <a:schemeClr val="accent2"/>
                </a:highlight>
              </a:rPr>
              <a:t>ystem</a:t>
            </a:r>
            <a:r>
              <a:rPr lang="en-US"/>
              <a:t> gets request, understands what </a:t>
            </a:r>
            <a:r>
              <a:rPr lang="en-US">
                <a:highlight>
                  <a:schemeClr val="dk1"/>
                </a:highlight>
              </a:rPr>
              <a:t>User</a:t>
            </a:r>
            <a:r>
              <a:rPr lang="en-US"/>
              <a:t> wants, and translate it to a query</a:t>
            </a:r>
            <a:endParaRPr/>
          </a:p>
          <a:p>
            <a:pPr indent="-342900" lvl="0" marL="457200" rtl="0" algn="l">
              <a:lnSpc>
                <a:spcPct val="150000"/>
              </a:lnSpc>
              <a:spcBef>
                <a:spcPts val="0"/>
              </a:spcBef>
              <a:spcAft>
                <a:spcPts val="0"/>
              </a:spcAft>
              <a:buSzPts val="1800"/>
              <a:buAutoNum type="arabicPeriod"/>
            </a:pPr>
            <a:r>
              <a:rPr lang="en-US">
                <a:highlight>
                  <a:schemeClr val="accent2"/>
                </a:highlight>
              </a:rPr>
              <a:t>S</a:t>
            </a:r>
            <a:r>
              <a:rPr lang="en-US">
                <a:highlight>
                  <a:schemeClr val="accent2"/>
                </a:highlight>
              </a:rPr>
              <a:t>ystem</a:t>
            </a:r>
            <a:r>
              <a:rPr lang="en-US"/>
              <a:t> queries </a:t>
            </a:r>
            <a:r>
              <a:rPr lang="en-US">
                <a:highlight>
                  <a:schemeClr val="accent4"/>
                </a:highlight>
              </a:rPr>
              <a:t>database</a:t>
            </a:r>
            <a:r>
              <a:rPr lang="en-US"/>
              <a:t> which sends result</a:t>
            </a:r>
            <a:endParaRPr/>
          </a:p>
          <a:p>
            <a:pPr indent="-342900" lvl="0" marL="457200" rtl="0" algn="l">
              <a:lnSpc>
                <a:spcPct val="150000"/>
              </a:lnSpc>
              <a:spcBef>
                <a:spcPts val="0"/>
              </a:spcBef>
              <a:spcAft>
                <a:spcPts val="0"/>
              </a:spcAft>
              <a:buSzPts val="1800"/>
              <a:buAutoNum type="arabicPeriod"/>
            </a:pPr>
            <a:r>
              <a:rPr lang="en-US">
                <a:highlight>
                  <a:schemeClr val="accent2"/>
                </a:highlight>
              </a:rPr>
              <a:t>S</a:t>
            </a:r>
            <a:r>
              <a:rPr lang="en-US">
                <a:highlight>
                  <a:schemeClr val="accent2"/>
                </a:highlight>
              </a:rPr>
              <a:t>ystem</a:t>
            </a:r>
            <a:r>
              <a:rPr lang="en-US"/>
              <a:t> presents result to </a:t>
            </a:r>
            <a:r>
              <a:rPr lang="en-US">
                <a:highlight>
                  <a:schemeClr val="dk1"/>
                </a:highlight>
              </a:rPr>
              <a:t>U</a:t>
            </a:r>
            <a:r>
              <a:rPr lang="en-US">
                <a:highlight>
                  <a:schemeClr val="dk1"/>
                </a:highlight>
              </a:rPr>
              <a:t>ser</a:t>
            </a:r>
            <a:r>
              <a:rPr lang="en-US"/>
              <a:t> via voice</a:t>
            </a:r>
            <a:endParaRPr/>
          </a:p>
        </p:txBody>
      </p:sp>
      <p:grpSp>
        <p:nvGrpSpPr>
          <p:cNvPr id="148" name="Google Shape;148;gfd4af83f05_2_28"/>
          <p:cNvGrpSpPr/>
          <p:nvPr/>
        </p:nvGrpSpPr>
        <p:grpSpPr>
          <a:xfrm>
            <a:off x="8139125" y="444705"/>
            <a:ext cx="4052800" cy="5732131"/>
            <a:chOff x="8139125" y="444705"/>
            <a:chExt cx="4052800" cy="5732131"/>
          </a:xfrm>
        </p:grpSpPr>
        <p:pic>
          <p:nvPicPr>
            <p:cNvPr id="149" name="Google Shape;149;gfd4af83f05_2_28"/>
            <p:cNvPicPr preferRelativeResize="0"/>
            <p:nvPr/>
          </p:nvPicPr>
          <p:blipFill rotWithShape="1">
            <a:blip r:embed="rId3">
              <a:alphaModFix/>
            </a:blip>
            <a:srcRect b="25290" l="0" r="0" t="-25290"/>
            <a:stretch/>
          </p:blipFill>
          <p:spPr>
            <a:xfrm>
              <a:off x="9263200" y="596319"/>
              <a:ext cx="1593124" cy="1571800"/>
            </a:xfrm>
            <a:prstGeom prst="rect">
              <a:avLst/>
            </a:prstGeom>
            <a:noFill/>
            <a:ln>
              <a:noFill/>
            </a:ln>
          </p:spPr>
        </p:pic>
        <p:pic>
          <p:nvPicPr>
            <p:cNvPr id="150" name="Google Shape;150;gfd4af83f05_2_28"/>
            <p:cNvPicPr preferRelativeResize="0"/>
            <p:nvPr/>
          </p:nvPicPr>
          <p:blipFill>
            <a:blip r:embed="rId4">
              <a:alphaModFix/>
            </a:blip>
            <a:stretch>
              <a:fillRect/>
            </a:stretch>
          </p:blipFill>
          <p:spPr>
            <a:xfrm>
              <a:off x="9263200" y="2666659"/>
              <a:ext cx="1593124" cy="1593124"/>
            </a:xfrm>
            <a:prstGeom prst="rect">
              <a:avLst/>
            </a:prstGeom>
            <a:noFill/>
            <a:ln>
              <a:noFill/>
            </a:ln>
          </p:spPr>
        </p:pic>
        <p:pic>
          <p:nvPicPr>
            <p:cNvPr id="151" name="Google Shape;151;gfd4af83f05_2_28"/>
            <p:cNvPicPr preferRelativeResize="0"/>
            <p:nvPr/>
          </p:nvPicPr>
          <p:blipFill>
            <a:blip r:embed="rId5">
              <a:alphaModFix/>
            </a:blip>
            <a:stretch>
              <a:fillRect/>
            </a:stretch>
          </p:blipFill>
          <p:spPr>
            <a:xfrm>
              <a:off x="10367525" y="444705"/>
              <a:ext cx="1637713" cy="1325701"/>
            </a:xfrm>
            <a:prstGeom prst="rect">
              <a:avLst/>
            </a:prstGeom>
            <a:noFill/>
            <a:ln>
              <a:noFill/>
            </a:ln>
          </p:spPr>
        </p:pic>
        <p:pic>
          <p:nvPicPr>
            <p:cNvPr id="152" name="Google Shape;152;gfd4af83f05_2_28"/>
            <p:cNvPicPr preferRelativeResize="0"/>
            <p:nvPr/>
          </p:nvPicPr>
          <p:blipFill>
            <a:blip r:embed="rId6">
              <a:alphaModFix/>
            </a:blip>
            <a:stretch>
              <a:fillRect/>
            </a:stretch>
          </p:blipFill>
          <p:spPr>
            <a:xfrm>
              <a:off x="9523013" y="4926162"/>
              <a:ext cx="1073500" cy="1250674"/>
            </a:xfrm>
            <a:prstGeom prst="rect">
              <a:avLst/>
            </a:prstGeom>
            <a:noFill/>
            <a:ln>
              <a:noFill/>
            </a:ln>
          </p:spPr>
        </p:pic>
        <p:cxnSp>
          <p:nvCxnSpPr>
            <p:cNvPr id="153" name="Google Shape;153;gfd4af83f05_2_28"/>
            <p:cNvCxnSpPr/>
            <p:nvPr/>
          </p:nvCxnSpPr>
          <p:spPr>
            <a:xfrm>
              <a:off x="9872012" y="2265218"/>
              <a:ext cx="0" cy="498600"/>
            </a:xfrm>
            <a:prstGeom prst="straightConnector1">
              <a:avLst/>
            </a:prstGeom>
            <a:noFill/>
            <a:ln cap="flat" cmpd="sng" w="9525">
              <a:solidFill>
                <a:schemeClr val="dk2"/>
              </a:solidFill>
              <a:prstDash val="solid"/>
              <a:round/>
              <a:headEnd len="med" w="med" type="none"/>
              <a:tailEnd len="med" w="med" type="triangle"/>
            </a:ln>
          </p:spPr>
        </p:cxnSp>
        <p:cxnSp>
          <p:nvCxnSpPr>
            <p:cNvPr id="154" name="Google Shape;154;gfd4af83f05_2_28"/>
            <p:cNvCxnSpPr/>
            <p:nvPr/>
          </p:nvCxnSpPr>
          <p:spPr>
            <a:xfrm rot="10800000">
              <a:off x="10256337" y="2265234"/>
              <a:ext cx="0" cy="498600"/>
            </a:xfrm>
            <a:prstGeom prst="straightConnector1">
              <a:avLst/>
            </a:prstGeom>
            <a:noFill/>
            <a:ln cap="flat" cmpd="sng" w="9525">
              <a:solidFill>
                <a:schemeClr val="dk2"/>
              </a:solidFill>
              <a:prstDash val="solid"/>
              <a:round/>
              <a:headEnd len="med" w="med" type="none"/>
              <a:tailEnd len="med" w="med" type="triangle"/>
            </a:ln>
          </p:spPr>
        </p:cxnSp>
        <p:cxnSp>
          <p:nvCxnSpPr>
            <p:cNvPr id="155" name="Google Shape;155;gfd4af83f05_2_28"/>
            <p:cNvCxnSpPr/>
            <p:nvPr/>
          </p:nvCxnSpPr>
          <p:spPr>
            <a:xfrm rot="10800000">
              <a:off x="10256337" y="4343659"/>
              <a:ext cx="0" cy="498600"/>
            </a:xfrm>
            <a:prstGeom prst="straightConnector1">
              <a:avLst/>
            </a:prstGeom>
            <a:noFill/>
            <a:ln cap="flat" cmpd="sng" w="9525">
              <a:solidFill>
                <a:schemeClr val="dk2"/>
              </a:solidFill>
              <a:prstDash val="solid"/>
              <a:round/>
              <a:headEnd len="med" w="med" type="none"/>
              <a:tailEnd len="med" w="med" type="triangle"/>
            </a:ln>
          </p:spPr>
        </p:cxnSp>
        <p:cxnSp>
          <p:nvCxnSpPr>
            <p:cNvPr id="156" name="Google Shape;156;gfd4af83f05_2_28"/>
            <p:cNvCxnSpPr/>
            <p:nvPr/>
          </p:nvCxnSpPr>
          <p:spPr>
            <a:xfrm>
              <a:off x="9872012" y="4343656"/>
              <a:ext cx="0" cy="498600"/>
            </a:xfrm>
            <a:prstGeom prst="straightConnector1">
              <a:avLst/>
            </a:prstGeom>
            <a:noFill/>
            <a:ln cap="flat" cmpd="sng" w="9525">
              <a:solidFill>
                <a:schemeClr val="dk2"/>
              </a:solidFill>
              <a:prstDash val="solid"/>
              <a:round/>
              <a:headEnd len="med" w="med" type="none"/>
              <a:tailEnd len="med" w="med" type="triangle"/>
            </a:ln>
          </p:spPr>
        </p:cxnSp>
        <p:sp>
          <p:nvSpPr>
            <p:cNvPr id="157" name="Google Shape;157;gfd4af83f05_2_28"/>
            <p:cNvSpPr txBox="1"/>
            <p:nvPr/>
          </p:nvSpPr>
          <p:spPr>
            <a:xfrm>
              <a:off x="9263200" y="2314425"/>
              <a:ext cx="44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Open Sans"/>
                  <a:ea typeface="Open Sans"/>
                  <a:cs typeface="Open Sans"/>
                  <a:sym typeface="Open Sans"/>
                </a:rPr>
                <a:t>(1)</a:t>
              </a:r>
              <a:endParaRPr>
                <a:latin typeface="Open Sans"/>
                <a:ea typeface="Open Sans"/>
                <a:cs typeface="Open Sans"/>
                <a:sym typeface="Open Sans"/>
              </a:endParaRPr>
            </a:p>
          </p:txBody>
        </p:sp>
        <p:sp>
          <p:nvSpPr>
            <p:cNvPr id="158" name="Google Shape;158;gfd4af83f05_2_28"/>
            <p:cNvSpPr txBox="1"/>
            <p:nvPr/>
          </p:nvSpPr>
          <p:spPr>
            <a:xfrm>
              <a:off x="8139125" y="3243975"/>
              <a:ext cx="13839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Open Sans"/>
                  <a:ea typeface="Open Sans"/>
                  <a:cs typeface="Open Sans"/>
                  <a:sym typeface="Open Sans"/>
                </a:rPr>
                <a:t>(2) </a:t>
              </a:r>
              <a:endParaRPr>
                <a:latin typeface="Open Sans"/>
                <a:ea typeface="Open Sans"/>
                <a:cs typeface="Open Sans"/>
                <a:sym typeface="Open Sans"/>
              </a:endParaRPr>
            </a:p>
            <a:p>
              <a:pPr indent="0" lvl="0" marL="0" rtl="0" algn="l">
                <a:spcBef>
                  <a:spcPts val="0"/>
                </a:spcBef>
                <a:spcAft>
                  <a:spcPts val="0"/>
                </a:spcAft>
                <a:buNone/>
              </a:pPr>
              <a:r>
                <a:rPr lang="en-US" sz="1000">
                  <a:latin typeface="Open Sans"/>
                  <a:ea typeface="Open Sans"/>
                  <a:cs typeface="Open Sans"/>
                  <a:sym typeface="Open Sans"/>
                </a:rPr>
                <a:t>SELECT MAX(temp) </a:t>
              </a:r>
              <a:endParaRPr sz="1000">
                <a:latin typeface="Open Sans"/>
                <a:ea typeface="Open Sans"/>
                <a:cs typeface="Open Sans"/>
                <a:sym typeface="Open Sans"/>
              </a:endParaRPr>
            </a:p>
            <a:p>
              <a:pPr indent="0" lvl="0" marL="0" rtl="0" algn="l">
                <a:spcBef>
                  <a:spcPts val="0"/>
                </a:spcBef>
                <a:spcAft>
                  <a:spcPts val="0"/>
                </a:spcAft>
                <a:buNone/>
              </a:pPr>
              <a:r>
                <a:rPr lang="en-US" sz="1000">
                  <a:latin typeface="Open Sans"/>
                  <a:ea typeface="Open Sans"/>
                  <a:cs typeface="Open Sans"/>
                  <a:sym typeface="Open Sans"/>
                </a:rPr>
                <a:t>FROM temps WHERE 06/01/21 &lt;= date &lt;= 08/31/21</a:t>
              </a:r>
              <a:endParaRPr sz="1000">
                <a:latin typeface="Open Sans"/>
                <a:ea typeface="Open Sans"/>
                <a:cs typeface="Open Sans"/>
                <a:sym typeface="Open Sans"/>
              </a:endParaRPr>
            </a:p>
          </p:txBody>
        </p:sp>
        <p:sp>
          <p:nvSpPr>
            <p:cNvPr id="159" name="Google Shape;159;gfd4af83f05_2_28"/>
            <p:cNvSpPr txBox="1"/>
            <p:nvPr/>
          </p:nvSpPr>
          <p:spPr>
            <a:xfrm>
              <a:off x="10412022" y="4392875"/>
              <a:ext cx="98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Open Sans"/>
                  <a:ea typeface="Open Sans"/>
                  <a:cs typeface="Open Sans"/>
                  <a:sym typeface="Open Sans"/>
                </a:rPr>
                <a:t>(3) </a:t>
              </a:r>
              <a:r>
                <a:rPr lang="en-US" sz="1000">
                  <a:latin typeface="Open Sans"/>
                  <a:ea typeface="Open Sans"/>
                  <a:cs typeface="Open Sans"/>
                  <a:sym typeface="Open Sans"/>
                </a:rPr>
                <a:t>100</a:t>
              </a:r>
              <a:endParaRPr sz="1000">
                <a:latin typeface="Open Sans"/>
                <a:ea typeface="Open Sans"/>
                <a:cs typeface="Open Sans"/>
                <a:sym typeface="Open Sans"/>
              </a:endParaRPr>
            </a:p>
          </p:txBody>
        </p:sp>
        <p:sp>
          <p:nvSpPr>
            <p:cNvPr id="160" name="Google Shape;160;gfd4af83f05_2_28"/>
            <p:cNvSpPr txBox="1"/>
            <p:nvPr/>
          </p:nvSpPr>
          <p:spPr>
            <a:xfrm>
              <a:off x="10412025" y="2314425"/>
              <a:ext cx="17799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Open Sans"/>
                  <a:ea typeface="Open Sans"/>
                  <a:cs typeface="Open Sans"/>
                  <a:sym typeface="Open Sans"/>
                </a:rPr>
                <a:t>(4) </a:t>
              </a:r>
              <a:endParaRPr sz="900">
                <a:latin typeface="Open Sans"/>
                <a:ea typeface="Open Sans"/>
                <a:cs typeface="Open Sans"/>
                <a:sym typeface="Open Sans"/>
              </a:endParaRPr>
            </a:p>
            <a:p>
              <a:pPr indent="0" lvl="0" marL="0" rtl="0" algn="l">
                <a:spcBef>
                  <a:spcPts val="0"/>
                </a:spcBef>
                <a:spcAft>
                  <a:spcPts val="0"/>
                </a:spcAft>
                <a:buNone/>
              </a:pPr>
              <a:r>
                <a:rPr lang="en-US" sz="1000">
                  <a:latin typeface="Open Sans"/>
                  <a:ea typeface="Open Sans"/>
                  <a:cs typeface="Open Sans"/>
                  <a:sym typeface="Open Sans"/>
                </a:rPr>
                <a:t>Last summer, the highest reading was 100*F</a:t>
              </a:r>
              <a:endParaRPr sz="1000">
                <a:latin typeface="Open Sans"/>
                <a:ea typeface="Open Sans"/>
                <a:cs typeface="Open Sans"/>
                <a:sym typeface="Open Sans"/>
              </a:endParaRPr>
            </a:p>
          </p:txBody>
        </p:sp>
        <p:sp>
          <p:nvSpPr>
            <p:cNvPr id="161" name="Google Shape;161;gfd4af83f05_2_28"/>
            <p:cNvSpPr txBox="1"/>
            <p:nvPr/>
          </p:nvSpPr>
          <p:spPr>
            <a:xfrm>
              <a:off x="10731824" y="589375"/>
              <a:ext cx="10734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900">
                  <a:latin typeface="Open Sans"/>
                  <a:ea typeface="Open Sans"/>
                  <a:cs typeface="Open Sans"/>
                  <a:sym typeface="Open Sans"/>
                </a:rPr>
                <a:t>What was the highest temperature reading last summer?</a:t>
              </a:r>
              <a:endParaRPr sz="900">
                <a:latin typeface="Open Sans"/>
                <a:ea typeface="Open Sans"/>
                <a:cs typeface="Open Sans"/>
                <a:sym typeface="Open Sans"/>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gfd4af83f05_2_51"/>
          <p:cNvSpPr txBox="1"/>
          <p:nvPr>
            <p:ph type="title"/>
          </p:nvPr>
        </p:nvSpPr>
        <p:spPr>
          <a:xfrm>
            <a:off x="415600" y="1739800"/>
            <a:ext cx="11360700" cy="2051100"/>
          </a:xfrm>
          <a:prstGeom prst="rect">
            <a:avLst/>
          </a:prstGeom>
        </p:spPr>
        <p:txBody>
          <a:bodyPr anchorCtr="0" anchor="ctr" bIns="121900" lIns="121900" spcFirstLastPara="1" rIns="121900" wrap="square" tIns="121900">
            <a:normAutofit fontScale="90000"/>
          </a:bodyPr>
          <a:lstStyle/>
          <a:p>
            <a:pPr indent="0" lvl="0" marL="0" rtl="0" algn="ctr">
              <a:spcBef>
                <a:spcPts val="0"/>
              </a:spcBef>
              <a:spcAft>
                <a:spcPts val="0"/>
              </a:spcAft>
              <a:buNone/>
            </a:pPr>
            <a:r>
              <a:rPr lang="en-US"/>
              <a:t>The End</a:t>
            </a:r>
            <a:endParaRPr/>
          </a:p>
        </p:txBody>
      </p:sp>
      <p:sp>
        <p:nvSpPr>
          <p:cNvPr id="167" name="Google Shape;167;gfd4af83f05_2_51"/>
          <p:cNvSpPr txBox="1"/>
          <p:nvPr>
            <p:ph idx="1" type="body"/>
          </p:nvPr>
        </p:nvSpPr>
        <p:spPr>
          <a:xfrm>
            <a:off x="415600" y="3994200"/>
            <a:ext cx="11360700" cy="1428900"/>
          </a:xfrm>
          <a:prstGeom prst="rect">
            <a:avLst/>
          </a:prstGeom>
        </p:spPr>
        <p:txBody>
          <a:bodyPr anchorCtr="0" anchor="t" bIns="121900" lIns="121900" spcFirstLastPara="1" rIns="121900" wrap="square" tIns="121900">
            <a:normAutofit/>
          </a:bodyPr>
          <a:lstStyle/>
          <a:p>
            <a:pPr indent="0" lvl="0" marL="0" rtl="0" algn="ctr">
              <a:spcBef>
                <a:spcPts val="0"/>
              </a:spcBef>
              <a:spcAft>
                <a:spcPts val="1600"/>
              </a:spcAft>
              <a:buNone/>
            </a:pPr>
            <a:r>
              <a:rPr lang="en-US"/>
              <a:t>Thank you for your time!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2021-10-08T14:58:43Z</dcterms:created>
  <dc:creator>Microsoft Office User</dc:creator>
</cp:coreProperties>
</file>