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85" r:id="rId3"/>
    <p:sldId id="286" r:id="rId4"/>
    <p:sldId id="25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6" r:id="rId13"/>
    <p:sldId id="294" r:id="rId14"/>
    <p:sldId id="295" r:id="rId15"/>
    <p:sldId id="296" r:id="rId16"/>
    <p:sldId id="256" r:id="rId17"/>
    <p:sldId id="257" r:id="rId18"/>
    <p:sldId id="259" r:id="rId19"/>
    <p:sldId id="260" r:id="rId20"/>
    <p:sldId id="261" r:id="rId21"/>
    <p:sldId id="262" r:id="rId22"/>
    <p:sldId id="263" r:id="rId23"/>
    <p:sldId id="264" r:id="rId24"/>
    <p:sldId id="271" r:id="rId25"/>
    <p:sldId id="265" r:id="rId26"/>
    <p:sldId id="267" r:id="rId27"/>
    <p:sldId id="268" r:id="rId28"/>
    <p:sldId id="269" r:id="rId29"/>
    <p:sldId id="270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72" r:id="rId38"/>
    <p:sldId id="280" r:id="rId39"/>
    <p:sldId id="282" r:id="rId40"/>
    <p:sldId id="283" r:id="rId41"/>
    <p:sldId id="281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78"/>
  </p:normalViewPr>
  <p:slideViewPr>
    <p:cSldViewPr snapToGrid="0" snapToObjects="1">
      <p:cViewPr varScale="1">
        <p:scale>
          <a:sx n="81" d="100"/>
          <a:sy n="81" d="100"/>
        </p:scale>
        <p:origin x="21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DC39-EB1F-0D4B-975F-65A3CC607DA2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6A259-19EB-384D-8C25-760FAEE4E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23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48902b2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48902b2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92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48902b2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48902b2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43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48902b2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48902b2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4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20567b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20567b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4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20567b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20567b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53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1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1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48902b2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48902b2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11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8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6A259-19EB-384D-8C25-760FAEE4ED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48902b2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48902b2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6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48902b2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48902b2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9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8902b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8902b2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7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48902b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48902b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79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48902b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48902b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8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48902b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48902b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58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48902b2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48902b2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0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0B10-742D-F047-A8D6-943D1B7A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C22E-0995-B541-8DEC-270DABF34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33B4-7BAB-AF4F-8ACB-FF9D399B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DD14-77FF-6D4F-8C1C-BE41C848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6DD8-CBFD-704B-8313-2C5927C2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0309-E681-6541-AE77-5AB2D524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E3AD-D3D2-C241-A1A7-F46EA933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317A-8495-254E-863D-31964AB5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0E1D-2974-F24F-94F2-8F51AFB7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CBA2-FF0E-1A44-9F2E-813EAEF7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694E0-BA70-384C-B5DA-71FFA5FC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DA321-BF40-CE4A-9918-1AFD6205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AE5B-E916-6846-A602-20ADD53A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ED4-F620-9A4E-8433-C0B67A64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B96F-71B1-7045-9F39-090FF543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28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32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3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38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348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23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666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2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D4A-10A8-7C4E-9C3D-1D649012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D157-FC33-844C-8DD4-539AC3D7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23CD-F261-E74C-8973-F076B6C3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D82A-A7B3-1D4A-B467-F80EA47E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7E7F-5F5C-A944-BA61-82D8C0DC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877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8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013F-1A52-B848-A02D-596C8507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342F-FAAD-A743-9F6A-D2EA6B1C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1C21-2872-3640-8284-B104B838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251F-65F8-5946-9C20-1A343249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C1FED-F218-7443-A480-D302717A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64EF-EF12-4148-88D9-13DF47BE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AA07-C0C9-0A4B-8EA0-D4ABE1A3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3DFE-331C-4242-9F63-594D35A6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AC53-778B-E444-8FBD-E0826150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FAB9-8C5F-1E4B-A1E8-1631E212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9C76-BA06-CB42-A906-FF7794D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DD3C-680B-F249-A664-8A60AC95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8E1DB-9EBE-464A-8D27-8CFF4C43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C268E-035B-1340-BB68-237F4491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721F0-4A6D-4E47-9433-8B543833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E7153-9891-5245-818E-5B898C5B9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0D340-AB06-4F4B-BF8D-5028EAEF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16271-A0C2-3E4F-8901-D7A782C2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E750A-5BF1-2E43-804E-20D83105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C7FF-CA68-E24D-A0C5-A2BC49DB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EE231-3B04-A146-BEBE-F0979B5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33BDA-8C15-654C-9B8F-C17774CC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B0E2-55DD-4D49-BF2D-DB53AD6D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0830F-93B1-5F4C-B22F-C967650B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A676E-8AF3-3946-A4B6-47D1A64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25B5-2923-EB49-902C-55CDD89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53C6-6A3A-FB48-A219-057A3270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F281-0E3D-6447-9DBA-8083F3D6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8D0FF-F93A-124E-AB56-756D3D1D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0A44-335E-9A45-92D2-55F61A5E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DC21-8AA9-B845-9A1E-4CCEC97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41E4-B6D7-BB42-B637-3A19AFE8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9964-9740-5442-8C25-3497F7F0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67E0F-6CEF-3049-A8BD-1CEFACF93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3F8-9333-374B-8BAD-E895C93D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4F6D-1291-F742-A61A-EA713CDF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D96A-0D88-C946-BEC4-1C99A118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C630-8881-494D-A563-6E32DC6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286B2-BBB5-7943-9C2B-40711EFF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08-AD46-0F4E-8A01-79F778A8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6A39-F3A7-4141-9A71-706574018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24D4-7450-FB4A-A836-345D0777F5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80AD-CA96-6E40-9C8E-1905662D8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1F1B-0EA2-C647-B978-802FCFD3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C256-2731-2D4C-ABAA-A7FEB78E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7059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0.png"/><Relationship Id="rId7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Trust, but Verify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Optimistic Visualizations of</a:t>
            </a:r>
            <a:endParaRPr/>
          </a:p>
          <a:p>
            <a:pPr marL="0" indent="0"/>
            <a:r>
              <a:rPr lang="en"/>
              <a:t>Approximate Queries for Exploring Big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12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Optimistic Data Visualization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Trust: Assume that approximation is right in most of the cases.</a:t>
            </a: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Verify: Run the query in the background </a:t>
            </a:r>
            <a:endParaRPr sz="3733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3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67" y="181101"/>
            <a:ext cx="8706365" cy="505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806200" y="5406233"/>
            <a:ext cx="10695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 list of fields (A), chart specification forms (B), a textfield for filters (C), zoom specification (D), approximate visualization (E), visualization of the uncertainty (F), field for annotations and “remember” button (G), a list of views in the history (H)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42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Evaluation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Three case studies: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en"/>
              <a:t>David and Software Crashes:  200MB/day</a:t>
            </a:r>
            <a:endParaRPr/>
          </a:p>
          <a:p>
            <a:pPr>
              <a:buAutoNum type="arabicPeriod"/>
            </a:pPr>
            <a:r>
              <a:rPr lang="en"/>
              <a:t>Madhu and Search Terms: 994 million rows of data</a:t>
            </a:r>
            <a:endParaRPr/>
          </a:p>
          <a:p>
            <a:pPr>
              <a:buAutoNum type="arabicPeriod"/>
            </a:pPr>
            <a:r>
              <a:rPr lang="en"/>
              <a:t>Faraz and Social Computing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9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Evaluation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Takeaways</a:t>
            </a:r>
            <a:endParaRPr/>
          </a:p>
          <a:p>
            <a:pPr>
              <a:spcBef>
                <a:spcPts val="2133"/>
              </a:spcBef>
              <a:buAutoNum type="arabicPeriod"/>
            </a:pPr>
            <a:r>
              <a:rPr lang="en"/>
              <a:t>AQP works “ excited that Pangloss could let him get to know the shape of his full dataset. In the past, he had not felt like he could explore his data: queries took too long, and so he would focus only on specific questions that he needed to answer”</a:t>
            </a:r>
            <a:endParaRPr/>
          </a:p>
          <a:p>
            <a:pPr>
              <a:buAutoNum type="arabicPeriod"/>
            </a:pPr>
            <a:r>
              <a:rPr lang="en"/>
              <a:t>Optimism works: “I was think what to do next - and I saw that it had loaded, so I went back and checked… very nice for not interrupting workflow.”</a:t>
            </a:r>
            <a:endParaRPr/>
          </a:p>
          <a:p>
            <a:pPr>
              <a:buAutoNum type="arabicPeriod"/>
            </a:pPr>
            <a:r>
              <a:rPr lang="en"/>
              <a:t>Draft query: “ He began to use the ap­proximate query as a draft, less concerned about the answer it showed and more concerned about whether it showed that he had the right query … When he accidentally formed a view with a bad filter, he quickly noticed the approximate view was incorrect and adjusted the query”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917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Discussion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0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0EA-A6F3-D341-8B7B-6917DA3FE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Wander Join: Online aggregation via Random Walks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E8F2-C8B3-9D44-BB50-A26060951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Xupeng</a:t>
            </a:r>
            <a:r>
              <a:rPr lang="en-US" dirty="0"/>
              <a:t> Li</a:t>
            </a:r>
          </a:p>
          <a:p>
            <a:r>
              <a:rPr lang="en-US" dirty="0"/>
              <a:t>3/4/2020</a:t>
            </a:r>
          </a:p>
        </p:txBody>
      </p:sp>
    </p:spTree>
    <p:extLst>
      <p:ext uri="{BB962C8B-B14F-4D97-AF65-F5344CB8AC3E}">
        <p14:creationId xmlns:p14="http://schemas.microsoft.com/office/powerpoint/2010/main" val="140440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operation of relational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Join is common, but expensive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42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only for Aggregation (sum)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9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A37B-2714-FB43-93EC-88F7C4758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19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only for Aggregation (sum)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do approximation</a:t>
                </a:r>
              </a:p>
              <a:p>
                <a:pPr lvl="1"/>
                <a:r>
                  <a:rPr lang="en-US" dirty="0"/>
                  <a:t>fast: hours (full)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seconds (approximate)</a:t>
                </a:r>
              </a:p>
              <a:p>
                <a:pPr lvl="1"/>
                <a:r>
                  <a:rPr lang="en-US" dirty="0"/>
                  <a:t>with certain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A37B-2714-FB43-93EC-88F7C4758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1947"/>
              </a:xfrm>
              <a:blipFill>
                <a:blip r:embed="rId2"/>
                <a:stretch>
                  <a:fillRect l="-965" t="-2308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5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6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2917416"/>
                <a:ext cx="542135" cy="646331"/>
              </a:xfrm>
              <a:prstGeom prst="rect">
                <a:avLst/>
              </a:prstGeom>
              <a:blipFill>
                <a:blip r:embed="rId7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4E12909-47B4-9948-801D-DF1011425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258" y="6241569"/>
            <a:ext cx="3241472" cy="3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2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by random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A74A7FF-6ACF-FB41-BCB6-296D2B187C8C}"/>
              </a:ext>
            </a:extLst>
          </p:cNvPr>
          <p:cNvSpPr/>
          <p:nvPr/>
        </p:nvSpPr>
        <p:spPr>
          <a:xfrm>
            <a:off x="8212666" y="1468582"/>
            <a:ext cx="1605589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B985D-4471-7E42-93EE-C6A905D8B9BC}"/>
              </a:ext>
            </a:extLst>
          </p:cNvPr>
          <p:cNvSpPr/>
          <p:nvPr/>
        </p:nvSpPr>
        <p:spPr>
          <a:xfrm>
            <a:off x="1908166" y="320314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827AB-E182-0F4B-B3E0-AF4AD9644B51}"/>
              </a:ext>
            </a:extLst>
          </p:cNvPr>
          <p:cNvSpPr/>
          <p:nvPr/>
        </p:nvSpPr>
        <p:spPr>
          <a:xfrm>
            <a:off x="3929161" y="3754750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0A383-9758-5944-A3BF-E96F30D8E994}"/>
              </a:ext>
            </a:extLst>
          </p:cNvPr>
          <p:cNvSpPr/>
          <p:nvPr/>
        </p:nvSpPr>
        <p:spPr>
          <a:xfrm>
            <a:off x="5927297" y="3175695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/>
              <p:nvPr/>
            </p:nvSpPr>
            <p:spPr>
              <a:xfrm>
                <a:off x="9221550" y="14514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50" y="1451425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/>
              <p:nvPr/>
            </p:nvSpPr>
            <p:spPr>
              <a:xfrm>
                <a:off x="882096" y="5577440"/>
                <a:ext cx="4261679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𝑎𝑝𝑝𝑟𝑜𝑥𝑖𝑚𝑎𝑡𝑖𝑜𝑛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5÷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5577440"/>
                <a:ext cx="4261679" cy="523861"/>
              </a:xfrm>
              <a:prstGeom prst="rect">
                <a:avLst/>
              </a:prstGeom>
              <a:blipFill>
                <a:blip r:embed="rId8"/>
                <a:stretch>
                  <a:fillRect l="-296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/>
              <p:nvPr/>
            </p:nvSpPr>
            <p:spPr>
              <a:xfrm>
                <a:off x="7830418" y="1305226"/>
                <a:ext cx="3093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18" y="1305226"/>
                <a:ext cx="309379" cy="520399"/>
              </a:xfrm>
              <a:prstGeom prst="rect">
                <a:avLst/>
              </a:prstGeom>
              <a:blipFill>
                <a:blip r:embed="rId9"/>
                <a:stretch>
                  <a:fillRect l="-16000" t="-4762" r="-16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Big Data Visualization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15600" y="15366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8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Pros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Cons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Distributed System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General query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Precise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Network latency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Costly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Data Cube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Fast 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Precise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Precompute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Limited query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Sampling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Fast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General query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</a:rPr>
                        <a:t>Not precise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86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by random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A74A7FF-6ACF-FB41-BCB6-296D2B187C8C}"/>
              </a:ext>
            </a:extLst>
          </p:cNvPr>
          <p:cNvSpPr/>
          <p:nvPr/>
        </p:nvSpPr>
        <p:spPr>
          <a:xfrm>
            <a:off x="8199094" y="4067534"/>
            <a:ext cx="1605589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B985D-4471-7E42-93EE-C6A905D8B9BC}"/>
              </a:ext>
            </a:extLst>
          </p:cNvPr>
          <p:cNvSpPr/>
          <p:nvPr/>
        </p:nvSpPr>
        <p:spPr>
          <a:xfrm>
            <a:off x="1908165" y="3913645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827AB-E182-0F4B-B3E0-AF4AD9644B51}"/>
              </a:ext>
            </a:extLst>
          </p:cNvPr>
          <p:cNvSpPr/>
          <p:nvPr/>
        </p:nvSpPr>
        <p:spPr>
          <a:xfrm>
            <a:off x="3920066" y="320314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0A383-9758-5944-A3BF-E96F30D8E994}"/>
              </a:ext>
            </a:extLst>
          </p:cNvPr>
          <p:cNvSpPr/>
          <p:nvPr/>
        </p:nvSpPr>
        <p:spPr>
          <a:xfrm>
            <a:off x="5914603" y="4404132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/>
              <p:nvPr/>
            </p:nvSpPr>
            <p:spPr>
              <a:xfrm>
                <a:off x="9221550" y="4040087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550" y="404008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/>
              <p:nvPr/>
            </p:nvSpPr>
            <p:spPr>
              <a:xfrm>
                <a:off x="882096" y="5577440"/>
                <a:ext cx="6000489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𝑎𝑝𝑝𝑟𝑜𝑥𝑖𝑚𝑎𝑡𝑖𝑜𝑛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=(5÷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5577440"/>
                <a:ext cx="6000489" cy="523861"/>
              </a:xfrm>
              <a:prstGeom prst="rect">
                <a:avLst/>
              </a:prstGeom>
              <a:blipFill>
                <a:blip r:embed="rId8"/>
                <a:stretch>
                  <a:fillRect l="-211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/>
              <p:nvPr/>
            </p:nvSpPr>
            <p:spPr>
              <a:xfrm>
                <a:off x="7822491" y="3883733"/>
                <a:ext cx="3093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91" y="3883733"/>
                <a:ext cx="309379" cy="520399"/>
              </a:xfrm>
              <a:prstGeom prst="rect">
                <a:avLst/>
              </a:prstGeom>
              <a:blipFill>
                <a:blip r:embed="rId9"/>
                <a:stretch>
                  <a:fillRect l="-12000" t="-4762" r="-16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16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E740-EDF7-694A-8FFC-5918664B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37B-2714-FB43-93EC-88F7C47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by random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C2AB-151F-2C43-8D9C-8CC8DA2AF6F9}"/>
              </a:ext>
            </a:extLst>
          </p:cNvPr>
          <p:cNvSpPr/>
          <p:nvPr/>
        </p:nvSpPr>
        <p:spPr>
          <a:xfrm>
            <a:off x="19134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09D04-A9C7-C841-998C-E774F95E6B85}"/>
              </a:ext>
            </a:extLst>
          </p:cNvPr>
          <p:cNvSpPr/>
          <p:nvPr/>
        </p:nvSpPr>
        <p:spPr>
          <a:xfrm>
            <a:off x="39200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D5E8-6A50-A447-B7ED-F0A0EDAAA63F}"/>
              </a:ext>
            </a:extLst>
          </p:cNvPr>
          <p:cNvSpPr/>
          <p:nvPr/>
        </p:nvSpPr>
        <p:spPr>
          <a:xfrm>
            <a:off x="5926666" y="2768600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/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A0C6-B870-0245-941F-1EDB316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/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693E7C-BD7B-5E4C-A3A9-8D71C7F0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71" y="3593812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/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3CAD0-FDD7-4B4A-946A-A0255E3B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23" y="3593812"/>
                <a:ext cx="622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F3DD8E7-6191-A34C-807B-A1C09813E2EB}"/>
              </a:ext>
            </a:extLst>
          </p:cNvPr>
          <p:cNvSpPr/>
          <p:nvPr/>
        </p:nvSpPr>
        <p:spPr>
          <a:xfrm>
            <a:off x="8212666" y="215900"/>
            <a:ext cx="1605589" cy="6426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23A10F9-CA0B-4E4F-B0F2-ECADDB14CCF9}"/>
              </a:ext>
            </a:extLst>
          </p:cNvPr>
          <p:cNvSpPr/>
          <p:nvPr/>
        </p:nvSpPr>
        <p:spPr>
          <a:xfrm flipH="1">
            <a:off x="1559405" y="2768600"/>
            <a:ext cx="267854" cy="2235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/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9AF9D7-B6C8-9141-87B6-E8AAC679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15" y="3747699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6F2B9F-16A5-7A4D-9036-ADDFD1460265}"/>
              </a:ext>
            </a:extLst>
          </p:cNvPr>
          <p:cNvSpPr/>
          <p:nvPr/>
        </p:nvSpPr>
        <p:spPr>
          <a:xfrm>
            <a:off x="9908939" y="212147"/>
            <a:ext cx="422269" cy="6426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/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1000000000000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072CBE-9C52-6646-94A1-BD317237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982" y="3286748"/>
                <a:ext cx="1720023" cy="276999"/>
              </a:xfrm>
              <a:prstGeom prst="rect">
                <a:avLst/>
              </a:prstGeom>
              <a:blipFill>
                <a:blip r:embed="rId5"/>
                <a:stretch>
                  <a:fillRect l="-2190" r="-21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D08CCB-8D86-4D4E-9485-0CFC7A1957B6}"/>
              </a:ext>
            </a:extLst>
          </p:cNvPr>
          <p:cNvSpPr/>
          <p:nvPr/>
        </p:nvSpPr>
        <p:spPr>
          <a:xfrm>
            <a:off x="9113924" y="212147"/>
            <a:ext cx="396395" cy="64262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/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1A8C3-FDEB-CD44-ADD5-5001B132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053" y="469779"/>
                <a:ext cx="542135" cy="646331"/>
              </a:xfrm>
              <a:prstGeom prst="rect">
                <a:avLst/>
              </a:prstGeom>
              <a:blipFill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A74A7FF-6ACF-FB41-BCB6-296D2B187C8C}"/>
              </a:ext>
            </a:extLst>
          </p:cNvPr>
          <p:cNvSpPr/>
          <p:nvPr/>
        </p:nvSpPr>
        <p:spPr>
          <a:xfrm>
            <a:off x="8212666" y="3220683"/>
            <a:ext cx="1605589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B985D-4471-7E42-93EE-C6A905D8B9BC}"/>
              </a:ext>
            </a:extLst>
          </p:cNvPr>
          <p:cNvSpPr/>
          <p:nvPr/>
        </p:nvSpPr>
        <p:spPr>
          <a:xfrm>
            <a:off x="1908165" y="331068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827AB-E182-0F4B-B3E0-AF4AD9644B51}"/>
              </a:ext>
            </a:extLst>
          </p:cNvPr>
          <p:cNvSpPr/>
          <p:nvPr/>
        </p:nvSpPr>
        <p:spPr>
          <a:xfrm>
            <a:off x="3910723" y="369796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0A383-9758-5944-A3BF-E96F30D8E994}"/>
              </a:ext>
            </a:extLst>
          </p:cNvPr>
          <p:cNvSpPr/>
          <p:nvPr/>
        </p:nvSpPr>
        <p:spPr>
          <a:xfrm>
            <a:off x="5930701" y="395648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/>
              <p:nvPr/>
            </p:nvSpPr>
            <p:spPr>
              <a:xfrm>
                <a:off x="9235122" y="3193236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FF6E85-B10B-C54E-80D3-4B4A5627B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22" y="319323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/>
              <p:nvPr/>
            </p:nvSpPr>
            <p:spPr>
              <a:xfrm>
                <a:off x="882096" y="5577440"/>
                <a:ext cx="7094891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𝑎𝑝𝑝𝑟𝑜𝑥𝑖𝑚𝑎𝑡𝑖𝑜𝑛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=(5÷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+9÷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A9B91-C6EC-2F42-BECD-E29F8600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5577440"/>
                <a:ext cx="7094891" cy="523861"/>
              </a:xfrm>
              <a:prstGeom prst="rect">
                <a:avLst/>
              </a:prstGeom>
              <a:blipFill>
                <a:blip r:embed="rId8"/>
                <a:stretch>
                  <a:fillRect l="-1786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/>
              <p:nvPr/>
            </p:nvSpPr>
            <p:spPr>
              <a:xfrm>
                <a:off x="7836063" y="3036882"/>
                <a:ext cx="3093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D2059-2270-9A46-A57F-1BB7CA2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63" y="3036882"/>
                <a:ext cx="309379" cy="520399"/>
              </a:xfrm>
              <a:prstGeom prst="rect">
                <a:avLst/>
              </a:prstGeom>
              <a:blipFill>
                <a:blip r:embed="rId9"/>
                <a:stretch>
                  <a:fillRect l="-16000" t="-2381" r="-16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54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</p:spTree>
    <p:extLst>
      <p:ext uri="{BB962C8B-B14F-4D97-AF65-F5344CB8AC3E}">
        <p14:creationId xmlns:p14="http://schemas.microsoft.com/office/powerpoint/2010/main" val="413921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4360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7641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8EC38-46C7-2947-9D41-F115C4F81826}"/>
              </a:ext>
            </a:extLst>
          </p:cNvPr>
          <p:cNvSpPr/>
          <p:nvPr/>
        </p:nvSpPr>
        <p:spPr>
          <a:xfrm>
            <a:off x="1473414" y="3734245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4360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01924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3480014" y="4301963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2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1479357" y="3535002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3485957" y="4818856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77131-DB00-144A-96FE-1F828975EFA3}"/>
              </a:ext>
            </a:extLst>
          </p:cNvPr>
          <p:cNvSpPr/>
          <p:nvPr/>
        </p:nvSpPr>
        <p:spPr>
          <a:xfrm>
            <a:off x="8409514" y="368271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34859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3561178" y="289234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1473414" y="439982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77131-DB00-144A-96FE-1F828975EFA3}"/>
              </a:ext>
            </a:extLst>
          </p:cNvPr>
          <p:cNvSpPr/>
          <p:nvPr/>
        </p:nvSpPr>
        <p:spPr>
          <a:xfrm>
            <a:off x="8409514" y="3682719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C30F2-5185-1745-A428-30FE27D5E80A}"/>
              </a:ext>
            </a:extLst>
          </p:cNvPr>
          <p:cNvSpPr/>
          <p:nvPr/>
        </p:nvSpPr>
        <p:spPr>
          <a:xfrm>
            <a:off x="7198995" y="391680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F9363-4807-BE46-B744-FD45663899E9}"/>
              </a:ext>
            </a:extLst>
          </p:cNvPr>
          <p:cNvSpPr/>
          <p:nvPr/>
        </p:nvSpPr>
        <p:spPr>
          <a:xfrm>
            <a:off x="9684757" y="3926105"/>
            <a:ext cx="1592842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0423C-9D86-164A-B6FB-C86A5EACF7BC}"/>
              </a:ext>
            </a:extLst>
          </p:cNvPr>
          <p:cNvSpPr/>
          <p:nvPr/>
        </p:nvSpPr>
        <p:spPr>
          <a:xfrm>
            <a:off x="9684755" y="4153200"/>
            <a:ext cx="1592841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10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Ripple Join</a:t>
            </a:r>
            <a:r>
              <a:rPr lang="en-US" dirty="0"/>
              <a:t>  </a:t>
            </a:r>
            <a:r>
              <a:rPr lang="en-US" dirty="0" err="1"/>
              <a:t>v.s</a:t>
            </a:r>
            <a:r>
              <a:rPr lang="en-US" dirty="0"/>
              <a:t>. Wander Join</a:t>
            </a:r>
          </a:p>
          <a:p>
            <a:endParaRPr lang="en-US" dirty="0"/>
          </a:p>
          <a:p>
            <a:r>
              <a:rPr lang="en-US" dirty="0"/>
              <a:t>Dependent</a:t>
            </a:r>
          </a:p>
          <a:p>
            <a:r>
              <a:rPr lang="en-US" dirty="0"/>
              <a:t>Uniform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16D77-43B0-5840-A10C-722596E85D8B}"/>
              </a:ext>
            </a:extLst>
          </p:cNvPr>
          <p:cNvSpPr/>
          <p:nvPr/>
        </p:nvSpPr>
        <p:spPr>
          <a:xfrm>
            <a:off x="3557690" y="325770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1B36D-A3FF-4D41-B44A-23B76CBBA8EA}"/>
              </a:ext>
            </a:extLst>
          </p:cNvPr>
          <p:cNvSpPr/>
          <p:nvPr/>
        </p:nvSpPr>
        <p:spPr>
          <a:xfrm>
            <a:off x="5564290" y="325770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/>
              <p:nvPr/>
            </p:nvSpPr>
            <p:spPr>
              <a:xfrm>
                <a:off x="4783495" y="408291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97BBB-C42D-9747-A403-56C2AB77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95" y="4082918"/>
                <a:ext cx="5709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7A967E-6AA0-444D-8CB9-7DCF741DD4D0}"/>
              </a:ext>
            </a:extLst>
          </p:cNvPr>
          <p:cNvSpPr/>
          <p:nvPr/>
        </p:nvSpPr>
        <p:spPr>
          <a:xfrm>
            <a:off x="6871855" y="2456873"/>
            <a:ext cx="4572000" cy="3842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7FA15-A778-344B-B0F5-E2A558D0E11F}"/>
              </a:ext>
            </a:extLst>
          </p:cNvPr>
          <p:cNvSpPr txBox="1"/>
          <p:nvPr/>
        </p:nvSpPr>
        <p:spPr>
          <a:xfrm>
            <a:off x="8720074" y="20200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14CC-DC22-784B-947A-DB7F21516C4C}"/>
              </a:ext>
            </a:extLst>
          </p:cNvPr>
          <p:cNvSpPr txBox="1"/>
          <p:nvPr/>
        </p:nvSpPr>
        <p:spPr>
          <a:xfrm>
            <a:off x="7280159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5B36-F90F-A245-B6CA-9A34804C5CCB}"/>
              </a:ext>
            </a:extLst>
          </p:cNvPr>
          <p:cNvSpPr txBox="1"/>
          <p:nvPr/>
        </p:nvSpPr>
        <p:spPr>
          <a:xfrm>
            <a:off x="5639511" y="2938103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851E1-BB8A-A24F-8B64-1E449A199626}"/>
              </a:ext>
            </a:extLst>
          </p:cNvPr>
          <p:cNvSpPr/>
          <p:nvPr/>
        </p:nvSpPr>
        <p:spPr>
          <a:xfrm>
            <a:off x="7198995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D7D0A-3FD4-5C4D-8C78-CAE94DE69FE1}"/>
              </a:ext>
            </a:extLst>
          </p:cNvPr>
          <p:cNvSpPr txBox="1"/>
          <p:nvPr/>
        </p:nvSpPr>
        <p:spPr>
          <a:xfrm>
            <a:off x="3663130" y="288837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E4D70-CC5A-1140-B418-FD3849B965C7}"/>
              </a:ext>
            </a:extLst>
          </p:cNvPr>
          <p:cNvSpPr txBox="1"/>
          <p:nvPr/>
        </p:nvSpPr>
        <p:spPr>
          <a:xfrm>
            <a:off x="8466667" y="3027280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4A98-C249-5541-B765-ECA2B414F1B2}"/>
              </a:ext>
            </a:extLst>
          </p:cNvPr>
          <p:cNvSpPr txBox="1"/>
          <p:nvPr/>
        </p:nvSpPr>
        <p:spPr>
          <a:xfrm>
            <a:off x="10052243" y="29950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F7C60-2921-1148-8AF5-013683704A9D}"/>
              </a:ext>
            </a:extLst>
          </p:cNvPr>
          <p:cNvSpPr/>
          <p:nvPr/>
        </p:nvSpPr>
        <p:spPr>
          <a:xfrm>
            <a:off x="3551747" y="444558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330B5-D41F-E346-A307-BE900621DAF8}"/>
              </a:ext>
            </a:extLst>
          </p:cNvPr>
          <p:cNvSpPr/>
          <p:nvPr/>
        </p:nvSpPr>
        <p:spPr>
          <a:xfrm>
            <a:off x="8409514" y="3454331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34BA-73EE-9B4F-AAA1-9A326B72057E}"/>
              </a:ext>
            </a:extLst>
          </p:cNvPr>
          <p:cNvSpPr/>
          <p:nvPr/>
        </p:nvSpPr>
        <p:spPr>
          <a:xfrm>
            <a:off x="9684756" y="3454331"/>
            <a:ext cx="1592843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CAF99-30A5-CF4A-99B7-9E6C43245CD8}"/>
              </a:ext>
            </a:extLst>
          </p:cNvPr>
          <p:cNvSpPr/>
          <p:nvPr/>
        </p:nvSpPr>
        <p:spPr>
          <a:xfrm>
            <a:off x="7198995" y="3676437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E523B-80A8-164B-80FC-C9C08D9C63EA}"/>
              </a:ext>
            </a:extLst>
          </p:cNvPr>
          <p:cNvSpPr/>
          <p:nvPr/>
        </p:nvSpPr>
        <p:spPr>
          <a:xfrm>
            <a:off x="9684757" y="3682719"/>
            <a:ext cx="1592842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77131-DB00-144A-96FE-1F828975EFA3}"/>
              </a:ext>
            </a:extLst>
          </p:cNvPr>
          <p:cNvSpPr/>
          <p:nvPr/>
        </p:nvSpPr>
        <p:spPr>
          <a:xfrm>
            <a:off x="8409514" y="3682719"/>
            <a:ext cx="1027886" cy="222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C30F2-5185-1745-A428-30FE27D5E80A}"/>
              </a:ext>
            </a:extLst>
          </p:cNvPr>
          <p:cNvSpPr/>
          <p:nvPr/>
        </p:nvSpPr>
        <p:spPr>
          <a:xfrm>
            <a:off x="7198995" y="3916807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F9363-4807-BE46-B744-FD45663899E9}"/>
              </a:ext>
            </a:extLst>
          </p:cNvPr>
          <p:cNvSpPr/>
          <p:nvPr/>
        </p:nvSpPr>
        <p:spPr>
          <a:xfrm>
            <a:off x="9684757" y="3926105"/>
            <a:ext cx="1592842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0423C-9D86-164A-B6FB-C86A5EACF7BC}"/>
              </a:ext>
            </a:extLst>
          </p:cNvPr>
          <p:cNvSpPr/>
          <p:nvPr/>
        </p:nvSpPr>
        <p:spPr>
          <a:xfrm>
            <a:off x="9684755" y="4153200"/>
            <a:ext cx="1592841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01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SELECT C1 , SUM(M) FROM T GROUP BY C1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When C1 = 0.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SUM(M) = 1*90 + 10*10 = 190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When C1 = 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SUM(M) = 1*98 + 2*100 = 298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588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  <a:p>
            <a:endParaRPr lang="en-US" u="sng" dirty="0"/>
          </a:p>
          <a:p>
            <a:r>
              <a:rPr lang="en-US" dirty="0"/>
              <a:t>Independent</a:t>
            </a:r>
          </a:p>
          <a:p>
            <a:r>
              <a:rPr lang="en-US" dirty="0"/>
              <a:t>Non-uniform</a:t>
            </a:r>
          </a:p>
        </p:txBody>
      </p:sp>
    </p:spTree>
    <p:extLst>
      <p:ext uri="{BB962C8B-B14F-4D97-AF65-F5344CB8AC3E}">
        <p14:creationId xmlns:p14="http://schemas.microsoft.com/office/powerpoint/2010/main" val="75379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8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3A02FC7-0828-314D-8A45-883D13D67A5D}"/>
              </a:ext>
            </a:extLst>
          </p:cNvPr>
          <p:cNvSpPr/>
          <p:nvPr/>
        </p:nvSpPr>
        <p:spPr>
          <a:xfrm>
            <a:off x="3391965" y="346299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/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blipFill>
                <a:blip r:embed="rId12"/>
                <a:stretch>
                  <a:fillRect l="-26667" t="-4762" r="-2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3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3A02FC7-0828-314D-8A45-883D13D67A5D}"/>
              </a:ext>
            </a:extLst>
          </p:cNvPr>
          <p:cNvSpPr/>
          <p:nvPr/>
        </p:nvSpPr>
        <p:spPr>
          <a:xfrm>
            <a:off x="3391965" y="346299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/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blipFill>
                <a:blip r:embed="rId12"/>
                <a:stretch>
                  <a:fillRect l="-26667" t="-4762" r="-2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4E683856-7DB9-6C47-9503-C9FD531C24DB}"/>
              </a:ext>
            </a:extLst>
          </p:cNvPr>
          <p:cNvSpPr/>
          <p:nvPr/>
        </p:nvSpPr>
        <p:spPr>
          <a:xfrm>
            <a:off x="5486101" y="4233338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/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blipFill>
                <a:blip r:embed="rId13"/>
                <a:stretch>
                  <a:fillRect l="-26667" t="-2381" r="-2666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516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C7D-59E9-EC48-9234-795052C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2FE-5D21-E947-B697-9E048CC5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Ripple Join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u="sng" dirty="0"/>
              <a:t>Wander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F5AD-DEB8-A140-BE56-09DB4837B1A3}"/>
              </a:ext>
            </a:extLst>
          </p:cNvPr>
          <p:cNvSpPr/>
          <p:nvPr/>
        </p:nvSpPr>
        <p:spPr>
          <a:xfrm>
            <a:off x="1479357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/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0A75-338B-924C-A7A0-50619DF6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62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CCE147-ACB7-9548-A100-D94875CFEB58}"/>
              </a:ext>
            </a:extLst>
          </p:cNvPr>
          <p:cNvSpPr txBox="1"/>
          <p:nvPr/>
        </p:nvSpPr>
        <p:spPr>
          <a:xfrm>
            <a:off x="1584797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3D802-0B36-A54E-812B-82B3F31F1842}"/>
              </a:ext>
            </a:extLst>
          </p:cNvPr>
          <p:cNvSpPr/>
          <p:nvPr/>
        </p:nvSpPr>
        <p:spPr>
          <a:xfrm>
            <a:off x="1473414" y="43998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/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15EDB9-255B-9645-9377-08FD454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5" y="4037158"/>
                <a:ext cx="5709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D36EE9-A38F-2044-8C8D-F7A8859194A8}"/>
              </a:ext>
            </a:extLst>
          </p:cNvPr>
          <p:cNvSpPr/>
          <p:nvPr/>
        </p:nvSpPr>
        <p:spPr>
          <a:xfrm>
            <a:off x="1473414" y="3665824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A801F-2ABD-644A-8F6B-25CAFD7F1BD5}"/>
              </a:ext>
            </a:extLst>
          </p:cNvPr>
          <p:cNvSpPr/>
          <p:nvPr/>
        </p:nvSpPr>
        <p:spPr>
          <a:xfrm>
            <a:off x="1482329" y="4907538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78023-2C56-1B42-9EE6-E901489B5918}"/>
              </a:ext>
            </a:extLst>
          </p:cNvPr>
          <p:cNvSpPr/>
          <p:nvPr/>
        </p:nvSpPr>
        <p:spPr>
          <a:xfrm>
            <a:off x="1475641" y="3887930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DE126-D835-E046-BE49-BDA8BDA31F04}"/>
              </a:ext>
            </a:extLst>
          </p:cNvPr>
          <p:cNvSpPr/>
          <p:nvPr/>
        </p:nvSpPr>
        <p:spPr>
          <a:xfrm>
            <a:off x="3398844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A2FF5-9B84-B344-9E7D-8D461785E28F}"/>
              </a:ext>
            </a:extLst>
          </p:cNvPr>
          <p:cNvSpPr txBox="1"/>
          <p:nvPr/>
        </p:nvSpPr>
        <p:spPr>
          <a:xfrm>
            <a:off x="3504284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37118-2598-0F49-BE1B-FEFED17157A5}"/>
              </a:ext>
            </a:extLst>
          </p:cNvPr>
          <p:cNvSpPr/>
          <p:nvPr/>
        </p:nvSpPr>
        <p:spPr>
          <a:xfrm>
            <a:off x="3402962" y="4611819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2825-E428-B34C-A083-86C541CD6CF3}"/>
              </a:ext>
            </a:extLst>
          </p:cNvPr>
          <p:cNvSpPr/>
          <p:nvPr/>
        </p:nvSpPr>
        <p:spPr>
          <a:xfrm>
            <a:off x="3398844" y="345344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2A0AE-66BD-2F42-A9AC-B688750458D9}"/>
              </a:ext>
            </a:extLst>
          </p:cNvPr>
          <p:cNvSpPr/>
          <p:nvPr/>
        </p:nvSpPr>
        <p:spPr>
          <a:xfrm>
            <a:off x="3401940" y="408085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9E4D-9DCF-0244-B8B8-41141BC7F4DF}"/>
              </a:ext>
            </a:extLst>
          </p:cNvPr>
          <p:cNvSpPr/>
          <p:nvPr/>
        </p:nvSpPr>
        <p:spPr>
          <a:xfrm>
            <a:off x="5484835" y="3211946"/>
            <a:ext cx="1016000" cy="2235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6A28A-1345-6A4A-900A-7B13CB8F2258}"/>
              </a:ext>
            </a:extLst>
          </p:cNvPr>
          <p:cNvSpPr txBox="1"/>
          <p:nvPr/>
        </p:nvSpPr>
        <p:spPr>
          <a:xfrm>
            <a:off x="5590275" y="284261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DFCA3-B707-8043-9480-CD3F245F18CE}"/>
              </a:ext>
            </a:extLst>
          </p:cNvPr>
          <p:cNvSpPr/>
          <p:nvPr/>
        </p:nvSpPr>
        <p:spPr>
          <a:xfrm>
            <a:off x="5486101" y="4228935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8F961-464A-364D-BD56-8D5EEBE1EC57}"/>
              </a:ext>
            </a:extLst>
          </p:cNvPr>
          <p:cNvSpPr/>
          <p:nvPr/>
        </p:nvSpPr>
        <p:spPr>
          <a:xfrm>
            <a:off x="5487807" y="3409876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C04B2-035E-A642-9445-E2FAAC548732}"/>
              </a:ext>
            </a:extLst>
          </p:cNvPr>
          <p:cNvSpPr/>
          <p:nvPr/>
        </p:nvSpPr>
        <p:spPr>
          <a:xfrm>
            <a:off x="5484835" y="4994127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17967-F746-E243-983E-7E2F91BB30D9}"/>
              </a:ext>
            </a:extLst>
          </p:cNvPr>
          <p:cNvSpPr/>
          <p:nvPr/>
        </p:nvSpPr>
        <p:spPr>
          <a:xfrm>
            <a:off x="5487807" y="3738633"/>
            <a:ext cx="1016000" cy="222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A5EF50-3E7A-AF4A-BC5C-51347D4F677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489414" y="3564500"/>
            <a:ext cx="909430" cy="2123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72696-48A0-5240-8177-DA4CF2D70B07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2489414" y="3776877"/>
            <a:ext cx="912526" cy="4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27807-B1D4-0340-BF38-658340906E6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4414844" y="3520929"/>
            <a:ext cx="1072963" cy="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4518-B733-864A-A765-A5102310C74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4414844" y="3564500"/>
            <a:ext cx="1071257" cy="77548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9F0F9-1331-7843-9755-B92F46DD2CEC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4414844" y="3564500"/>
            <a:ext cx="1069991" cy="1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68D42-3096-634C-B9B8-ECAD5F5A3708}"/>
              </a:ext>
            </a:extLst>
          </p:cNvPr>
          <p:cNvSpPr txBox="1"/>
          <p:nvPr/>
        </p:nvSpPr>
        <p:spPr>
          <a:xfrm>
            <a:off x="1963267" y="5747176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A.x</a:t>
            </a:r>
            <a:r>
              <a:rPr lang="en-US" sz="2400" dirty="0"/>
              <a:t> = </a:t>
            </a:r>
            <a:r>
              <a:rPr lang="en-US" sz="2400" dirty="0" err="1"/>
              <a:t>B.x</a:t>
            </a:r>
            <a:r>
              <a:rPr lang="en-US" sz="2400" dirty="0"/>
              <a:t> and </a:t>
            </a:r>
            <a:r>
              <a:rPr lang="en-US" sz="2400" dirty="0" err="1"/>
              <a:t>B.y</a:t>
            </a:r>
            <a:r>
              <a:rPr lang="en-US" sz="2400" dirty="0"/>
              <a:t> = </a:t>
            </a:r>
            <a:r>
              <a:rPr lang="en-US" sz="2400" dirty="0" err="1"/>
              <a:t>C.y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/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FC1793-3EDF-6748-80AC-6C9ABA93A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2" y="3598139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/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C3BAD5-A5C4-5C47-BB30-1EF2F372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02" y="338938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/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FC160C2-535F-A943-B2B9-E0BB624A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42" y="402183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/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031B77-AA3D-AB4C-B367-20266D61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8" y="339344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/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9D2CC8-697B-254C-8373-77002EF52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335213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/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AAB458-170D-9247-9F42-1AB878D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16858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/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C39FC-9F5A-B94D-B4D0-B4FF8343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1" y="493081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C854CC-FE87-294B-8C9C-4E2A2EAE89ED}"/>
              </a:ext>
            </a:extLst>
          </p:cNvPr>
          <p:cNvSpPr/>
          <p:nvPr/>
        </p:nvSpPr>
        <p:spPr>
          <a:xfrm>
            <a:off x="1473414" y="3680011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/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8D1CC4-9627-3645-B411-450014EE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54" y="3498518"/>
                <a:ext cx="348493" cy="567078"/>
              </a:xfrm>
              <a:prstGeom prst="rect">
                <a:avLst/>
              </a:prstGeom>
              <a:blipFill>
                <a:blip r:embed="rId11"/>
                <a:stretch>
                  <a:fillRect l="-21429" t="-2174" r="-2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3A02FC7-0828-314D-8A45-883D13D67A5D}"/>
              </a:ext>
            </a:extLst>
          </p:cNvPr>
          <p:cNvSpPr/>
          <p:nvPr/>
        </p:nvSpPr>
        <p:spPr>
          <a:xfrm>
            <a:off x="3391965" y="3462999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/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D62CF5-F90A-EC4F-B394-52160DA8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63" y="3097279"/>
                <a:ext cx="181139" cy="518604"/>
              </a:xfrm>
              <a:prstGeom prst="rect">
                <a:avLst/>
              </a:prstGeom>
              <a:blipFill>
                <a:blip r:embed="rId12"/>
                <a:stretch>
                  <a:fillRect l="-26667" t="-4762" r="-2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4E683856-7DB9-6C47-9503-C9FD531C24DB}"/>
              </a:ext>
            </a:extLst>
          </p:cNvPr>
          <p:cNvSpPr/>
          <p:nvPr/>
        </p:nvSpPr>
        <p:spPr>
          <a:xfrm>
            <a:off x="5486101" y="4233338"/>
            <a:ext cx="1027886" cy="2221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/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1F945A-4704-264E-B21E-7CDDC66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98" y="3647672"/>
                <a:ext cx="181139" cy="518604"/>
              </a:xfrm>
              <a:prstGeom prst="rect">
                <a:avLst/>
              </a:prstGeom>
              <a:blipFill>
                <a:blip r:embed="rId13"/>
                <a:stretch>
                  <a:fillRect l="-26667" t="-2381" r="-2666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6C85AD-5521-E34E-B394-A65905B1D895}"/>
              </a:ext>
            </a:extLst>
          </p:cNvPr>
          <p:cNvCxnSpPr>
            <a:cxnSpLocks/>
          </p:cNvCxnSpPr>
          <p:nvPr/>
        </p:nvCxnSpPr>
        <p:spPr>
          <a:xfrm flipV="1">
            <a:off x="6977031" y="4329545"/>
            <a:ext cx="1501951" cy="558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59DFE-9125-6B43-B8B8-5AA70F871470}"/>
                  </a:ext>
                </a:extLst>
              </p:cNvPr>
              <p:cNvSpPr txBox="1"/>
              <p:nvPr/>
            </p:nvSpPr>
            <p:spPr>
              <a:xfrm>
                <a:off x="8849154" y="4014685"/>
                <a:ext cx="1685654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59DFE-9125-6B43-B8B8-5AA70F87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54" y="4014685"/>
                <a:ext cx="1685654" cy="567078"/>
              </a:xfrm>
              <a:prstGeom prst="rect">
                <a:avLst/>
              </a:prstGeom>
              <a:blipFill>
                <a:blip r:embed="rId14"/>
                <a:stretch>
                  <a:fillRect l="-2985" t="-4348" r="-22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08899-2C0F-3040-9155-2C2CF54516C9}"/>
              </a:ext>
            </a:extLst>
          </p:cNvPr>
          <p:cNvSpPr/>
          <p:nvPr/>
        </p:nvSpPr>
        <p:spPr>
          <a:xfrm>
            <a:off x="6796261" y="3800411"/>
            <a:ext cx="186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Random walk</a:t>
            </a:r>
          </a:p>
        </p:txBody>
      </p:sp>
    </p:spTree>
    <p:extLst>
      <p:ext uri="{BB962C8B-B14F-4D97-AF65-F5344CB8AC3E}">
        <p14:creationId xmlns:p14="http://schemas.microsoft.com/office/powerpoint/2010/main" val="2437627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B1D-F76D-C346-BCA1-F4C0782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F992-E2FF-9740-A5F5-9D07DF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complicated cases</a:t>
            </a:r>
          </a:p>
          <a:p>
            <a:endParaRPr lang="en-US" dirty="0"/>
          </a:p>
          <a:p>
            <a:r>
              <a:rPr lang="en-US" dirty="0"/>
              <a:t>Acyclic</a:t>
            </a:r>
          </a:p>
          <a:p>
            <a:r>
              <a:rPr lang="en-US" dirty="0"/>
              <a:t>Cyclic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C297B-DF5F-634C-A152-93D55336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88" y="2456872"/>
            <a:ext cx="6333312" cy="36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B1D-F76D-C346-BCA1-F4C0782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F992-E2FF-9740-A5F5-9D07DF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Acyclic</a:t>
            </a:r>
          </a:p>
          <a:p>
            <a:endParaRPr lang="en-US" dirty="0"/>
          </a:p>
          <a:p>
            <a:r>
              <a:rPr lang="en-US" dirty="0"/>
              <a:t>Finding an optimal walk path</a:t>
            </a:r>
          </a:p>
          <a:p>
            <a:endParaRPr lang="en-US" dirty="0"/>
          </a:p>
          <a:p>
            <a:r>
              <a:rPr lang="en-US" dirty="0"/>
              <a:t>Do trail runs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612A8-62E3-1C49-9C39-3588A07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21" y="1189759"/>
            <a:ext cx="5912479" cy="44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8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DB1D-F76D-C346-BCA1-F4C0782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F992-E2FF-9740-A5F5-9D07DF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Cyclic</a:t>
            </a:r>
          </a:p>
          <a:p>
            <a:endParaRPr lang="en-US" dirty="0"/>
          </a:p>
          <a:p>
            <a:r>
              <a:rPr lang="en-US" dirty="0"/>
              <a:t>Compute tree decomposition</a:t>
            </a:r>
          </a:p>
          <a:p>
            <a:endParaRPr lang="en-US" dirty="0"/>
          </a:p>
          <a:p>
            <a:r>
              <a:rPr lang="en-US" dirty="0"/>
              <a:t>Random walk on trees</a:t>
            </a:r>
          </a:p>
          <a:p>
            <a:endParaRPr lang="en-US" dirty="0"/>
          </a:p>
          <a:p>
            <a:r>
              <a:rPr lang="en-US" dirty="0"/>
              <a:t>Check for non-tree edges at the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B8C9B-182F-1D48-873D-3B79A5EC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91" y="1178879"/>
            <a:ext cx="6096000" cy="31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3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6816-695B-F648-94BF-A5C033C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54688-FA84-3F46-AFDD-5FAC46000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498"/>
            <a:ext cx="10515600" cy="3337591"/>
          </a:xfrm>
        </p:spPr>
      </p:pic>
    </p:spTree>
    <p:extLst>
      <p:ext uri="{BB962C8B-B14F-4D97-AF65-F5344CB8AC3E}">
        <p14:creationId xmlns:p14="http://schemas.microsoft.com/office/powerpoint/2010/main" val="11281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SELECT C1 , SUM(M) FROM T GROUP BY C1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&lt;190/488,298/488&gt; = &lt;0.39,0.61&gt;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885" y="3987818"/>
            <a:ext cx="2578100" cy="234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43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6816-695B-F648-94BF-A5C033C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C2A6B7-C824-6743-B013-3E2D40C8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3980"/>
            <a:ext cx="10515600" cy="3274627"/>
          </a:xfrm>
        </p:spPr>
      </p:pic>
    </p:spTree>
    <p:extLst>
      <p:ext uri="{BB962C8B-B14F-4D97-AF65-F5344CB8AC3E}">
        <p14:creationId xmlns:p14="http://schemas.microsoft.com/office/powerpoint/2010/main" val="1058054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EFCF-5275-6041-8DEA-B8002077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F7EC-A1C0-C34C-A2A7-36C54DF2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Uniform sampling 20 records: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High chance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For C = 0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9 rows from rows 1-90 M = 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1 row from rows 91-100 M = 10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For C = 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Case 1: one of 199, 200 sampled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Case 2: neither sampled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771700" y="1536533"/>
            <a:ext cx="84596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SELECT C1 , SUM(M) FROM T GROUP BY C1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601" y="2969201"/>
            <a:ext cx="2648100" cy="3719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6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771700" y="1536533"/>
            <a:ext cx="68564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Measure-biased sampling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Pick a row with probability proportional to its value on the measure attribute.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45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Sample + Seek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5" y="1536633"/>
            <a:ext cx="43561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771700" y="1536533"/>
            <a:ext cx="6856400" cy="4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Measure-biased sampling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1 26 51 76 92 94 96 98 111 136 161 186 199(four times) 200(four times)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733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&lt;8/20,12/20&gt; = &lt;0.40,0.60&gt;</a:t>
            </a:r>
            <a:endParaRPr sz="3733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63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Optimistic Data Visualization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Trust: Assume that approximation is right in most of the cases.</a:t>
            </a: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3733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733">
                <a:solidFill>
                  <a:schemeClr val="dk1"/>
                </a:solidFill>
              </a:rPr>
              <a:t>But not done yet...</a:t>
            </a:r>
            <a:endParaRPr sz="3733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4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1121</Words>
  <Application>Microsoft Macintosh PowerPoint</Application>
  <PresentationFormat>Widescreen</PresentationFormat>
  <Paragraphs>359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Simple Dark</vt:lpstr>
      <vt:lpstr>Trust, but Verify</vt:lpstr>
      <vt:lpstr>Big Data Visualization</vt:lpstr>
      <vt:lpstr>Sample + Seek</vt:lpstr>
      <vt:lpstr>Sample + Seek</vt:lpstr>
      <vt:lpstr>Sample + Seek</vt:lpstr>
      <vt:lpstr>Sample + Seek</vt:lpstr>
      <vt:lpstr>Sample + Seek</vt:lpstr>
      <vt:lpstr>Sample + Seek</vt:lpstr>
      <vt:lpstr>Optimistic Data Visualization</vt:lpstr>
      <vt:lpstr>Optimistic Data Visualization</vt:lpstr>
      <vt:lpstr>PowerPoint Presentation</vt:lpstr>
      <vt:lpstr>Evaluation</vt:lpstr>
      <vt:lpstr>Evaluation</vt:lpstr>
      <vt:lpstr>Discussion</vt:lpstr>
      <vt:lpstr>Wander Join: Online aggregation via Random Walks</vt:lpstr>
      <vt:lpstr>Overview</vt:lpstr>
      <vt:lpstr>Overview</vt:lpstr>
      <vt:lpstr>Overview</vt:lpstr>
      <vt:lpstr>Overview</vt:lpstr>
      <vt:lpstr>Overview</vt:lpstr>
      <vt:lpstr>Overview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Algorithms for random sampling</vt:lpstr>
      <vt:lpstr>Wander Join</vt:lpstr>
      <vt:lpstr>Wander Join</vt:lpstr>
      <vt:lpstr>Wander Join</vt:lpstr>
      <vt:lpstr>Experiments</vt:lpstr>
      <vt:lpstr>Experiments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 Join: Online aggregation via Random Walks</dc:title>
  <dc:creator>Xupeng Li</dc:creator>
  <cp:lastModifiedBy>Yiru Chen</cp:lastModifiedBy>
  <cp:revision>117</cp:revision>
  <dcterms:created xsi:type="dcterms:W3CDTF">2020-03-04T01:44:53Z</dcterms:created>
  <dcterms:modified xsi:type="dcterms:W3CDTF">2020-03-04T04:24:47Z</dcterms:modified>
</cp:coreProperties>
</file>