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59" r:id="rId6"/>
    <p:sldId id="274" r:id="rId7"/>
    <p:sldId id="277" r:id="rId8"/>
    <p:sldId id="286" r:id="rId9"/>
    <p:sldId id="287" r:id="rId10"/>
    <p:sldId id="275" r:id="rId11"/>
    <p:sldId id="258" r:id="rId12"/>
    <p:sldId id="299" r:id="rId13"/>
    <p:sldId id="285" r:id="rId14"/>
    <p:sldId id="276" r:id="rId15"/>
    <p:sldId id="278" r:id="rId16"/>
    <p:sldId id="281" r:id="rId17"/>
    <p:sldId id="282" r:id="rId18"/>
    <p:sldId id="279" r:id="rId19"/>
    <p:sldId id="284" r:id="rId20"/>
    <p:sldId id="280" r:id="rId21"/>
    <p:sldId id="283" r:id="rId22"/>
    <p:sldId id="288" r:id="rId23"/>
    <p:sldId id="264" r:id="rId24"/>
    <p:sldId id="289" r:id="rId25"/>
    <p:sldId id="293" r:id="rId26"/>
    <p:sldId id="295" r:id="rId27"/>
    <p:sldId id="297" r:id="rId28"/>
    <p:sldId id="298" r:id="rId29"/>
    <p:sldId id="296" r:id="rId30"/>
    <p:sldId id="292" r:id="rId31"/>
    <p:sldId id="290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88440"/>
  </p:normalViewPr>
  <p:slideViewPr>
    <p:cSldViewPr snapToGrid="0" snapToObjects="1">
      <p:cViewPr varScale="1">
        <p:scale>
          <a:sx n="136" d="100"/>
          <a:sy n="136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7EEB3-2532-254F-AD9A-958C580B366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1E23-ECDC-F84B-8EB6-F34600CF0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41E23-ECDC-F84B-8EB6-F34600CF02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41E23-ECDC-F84B-8EB6-F34600CF02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Textual Human Data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</a:t>
            </a:r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Texture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53A9F-4D12-AC4F-84DF-3A8F7C19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1" y="1766631"/>
            <a:ext cx="10740167" cy="45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3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8B989-2B73-F349-9671-3668CC3B271B}"/>
              </a:ext>
            </a:extLst>
          </p:cNvPr>
          <p:cNvSpPr txBox="1"/>
          <p:nvPr/>
        </p:nvSpPr>
        <p:spPr>
          <a:xfrm>
            <a:off x="5158805" y="1904397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Query-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DE7C4-5287-534F-9244-2D61FFD3B215}"/>
              </a:ext>
            </a:extLst>
          </p:cNvPr>
          <p:cNvSpPr txBox="1"/>
          <p:nvPr/>
        </p:nvSpPr>
        <p:spPr>
          <a:xfrm>
            <a:off x="1602557" y="5658757"/>
            <a:ext cx="233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Implementers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72AF0-91E3-BF4A-9F9B-B85A18596D38}"/>
              </a:ext>
            </a:extLst>
          </p:cNvPr>
          <p:cNvSpPr/>
          <p:nvPr/>
        </p:nvSpPr>
        <p:spPr>
          <a:xfrm>
            <a:off x="1442301" y="2988297"/>
            <a:ext cx="10105534" cy="2578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AF1F8-3E81-0B44-8F61-689D38B5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1" y="3286246"/>
            <a:ext cx="1794691" cy="1881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DFA75-C0E6-BB43-9526-CF015A69046E}"/>
              </a:ext>
            </a:extLst>
          </p:cNvPr>
          <p:cNvSpPr txBox="1"/>
          <p:nvPr/>
        </p:nvSpPr>
        <p:spPr>
          <a:xfrm>
            <a:off x="4083971" y="3903614"/>
            <a:ext cx="95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Boxes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FD72E-662F-DF4B-8CB8-7BD9F08F6B42}"/>
              </a:ext>
            </a:extLst>
          </p:cNvPr>
          <p:cNvSpPr txBox="1"/>
          <p:nvPr/>
        </p:nvSpPr>
        <p:spPr>
          <a:xfrm>
            <a:off x="5492229" y="3225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AD130-CA13-1A4B-9BFE-FD65B6EB9264}"/>
              </a:ext>
            </a:extLst>
          </p:cNvPr>
          <p:cNvSpPr txBox="1"/>
          <p:nvPr/>
        </p:nvSpPr>
        <p:spPr>
          <a:xfrm>
            <a:off x="7408106" y="2487889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1F502-702D-0441-816A-19E93B0DC69F}"/>
              </a:ext>
            </a:extLst>
          </p:cNvPr>
          <p:cNvSpPr/>
          <p:nvPr/>
        </p:nvSpPr>
        <p:spPr>
          <a:xfrm>
            <a:off x="3686963" y="4891964"/>
            <a:ext cx="1753385" cy="48076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Heuristics/UDFs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6F8D23-8E86-4F48-B9B3-EBD216988BF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470862" y="4226779"/>
            <a:ext cx="613109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A07BD-21E5-7847-A19A-D88E74D6E1E6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61643" y="2489172"/>
            <a:ext cx="1" cy="7360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1F034-9BCA-7C40-871F-3E09501D2D6D}"/>
              </a:ext>
            </a:extLst>
          </p:cNvPr>
          <p:cNvSpPr/>
          <p:nvPr/>
        </p:nvSpPr>
        <p:spPr>
          <a:xfrm>
            <a:off x="5284950" y="4010524"/>
            <a:ext cx="1753385" cy="48076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Executor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53741F-62D1-8C49-88B3-A60B9CF49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43340" y="4247498"/>
            <a:ext cx="241610" cy="34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9A83EC-4039-7E49-B7CF-01AB9D0FCEA5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6161643" y="3594603"/>
            <a:ext cx="0" cy="41592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B0828A4-C073-D54F-B889-D266C28E61CB}"/>
              </a:ext>
            </a:extLst>
          </p:cNvPr>
          <p:cNvCxnSpPr>
            <a:cxnSpLocks/>
            <a:stCxn id="19" idx="3"/>
            <a:endCxn id="11" idx="2"/>
          </p:cNvCxnSpPr>
          <p:nvPr/>
        </p:nvCxnSpPr>
        <p:spPr>
          <a:xfrm flipV="1">
            <a:off x="7038335" y="2857221"/>
            <a:ext cx="795561" cy="139368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9BC1F30-FB3B-094A-AF5A-5AB1543B090A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3940404" y="5372731"/>
            <a:ext cx="623252" cy="70152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CEE1D1-E2FA-FC4D-85C7-BE9766A94D90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4563656" y="4549945"/>
            <a:ext cx="0" cy="342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B7C-DF47-E04A-8A41-1D3F234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 for Texture?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2430-E9EB-BB44-ACD3-B95A360A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of…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6484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A4A9-B301-5549-AFF4-2F10C217C52B}"/>
              </a:ext>
            </a:extLst>
          </p:cNvPr>
          <p:cNvSpPr txBox="1"/>
          <p:nvPr/>
        </p:nvSpPr>
        <p:spPr>
          <a:xfrm>
            <a:off x="2087533" y="56338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059F-612A-2149-AA4E-3481BC7045BE}"/>
              </a:ext>
            </a:extLst>
          </p:cNvPr>
          <p:cNvSpPr txBox="1"/>
          <p:nvPr/>
        </p:nvSpPr>
        <p:spPr>
          <a:xfrm>
            <a:off x="5798347" y="563388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13DEC-AF70-0B42-B6A2-009D27F1C0B8}"/>
              </a:ext>
            </a:extLst>
          </p:cNvPr>
          <p:cNvSpPr txBox="1"/>
          <p:nvPr/>
        </p:nvSpPr>
        <p:spPr>
          <a:xfrm>
            <a:off x="10219132" y="56338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DD99F-12C4-934B-8071-5418AA52AE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9512" y="5818554"/>
            <a:ext cx="303883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549C6-D6EC-1B44-84A4-030CACBABB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33008" y="5818553"/>
            <a:ext cx="308612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3C0973-F306-A544-AED9-9B3B4345A805}"/>
              </a:ext>
            </a:extLst>
          </p:cNvPr>
          <p:cNvGrpSpPr/>
          <p:nvPr/>
        </p:nvGrpSpPr>
        <p:grpSpPr>
          <a:xfrm>
            <a:off x="3597099" y="2934876"/>
            <a:ext cx="1765249" cy="646331"/>
            <a:chOff x="3597099" y="2866048"/>
            <a:chExt cx="1765249" cy="6463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FA6E57-3C15-7E49-A574-256DA3F4E53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3597099" y="3189214"/>
              <a:ext cx="503365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BAFE8-74C0-9A48-9909-1CC31F0BE1A1}"/>
                </a:ext>
              </a:extLst>
            </p:cNvPr>
            <p:cNvSpPr txBox="1"/>
            <p:nvPr/>
          </p:nvSpPr>
          <p:spPr>
            <a:xfrm>
              <a:off x="4100464" y="2866048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Interaction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30C76EF-51BA-CD4C-99DC-92A18A0935F4}"/>
              </a:ext>
            </a:extLst>
          </p:cNvPr>
          <p:cNvGrpSpPr/>
          <p:nvPr/>
        </p:nvGrpSpPr>
        <p:grpSpPr>
          <a:xfrm>
            <a:off x="5362348" y="2519378"/>
            <a:ext cx="2791003" cy="1477328"/>
            <a:chOff x="5362348" y="2450550"/>
            <a:chExt cx="279100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CE950E-D258-4C40-8F4A-F85028D87265}"/>
                </a:ext>
              </a:extLst>
            </p:cNvPr>
            <p:cNvSpPr txBox="1"/>
            <p:nvPr/>
          </p:nvSpPr>
          <p:spPr>
            <a:xfrm>
              <a:off x="6699107" y="2450550"/>
              <a:ext cx="145424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Ranked 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Suggestions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1…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2…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3CA888-6C7D-7740-A0E8-4BFDC012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362348" y="3267871"/>
              <a:ext cx="1336759" cy="983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796AEC-6E17-BD48-AC88-7B2D5EF87C7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362348" y="3258042"/>
              <a:ext cx="1336759" cy="32316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681E198-4856-DF43-B0B5-DE43AD7AAED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62348" y="3004004"/>
              <a:ext cx="1336759" cy="2540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5325AF-FC42-A44A-A0FA-FF8D4688259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362348" y="2748813"/>
              <a:ext cx="1336759" cy="50922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9B1C855-1343-6545-9078-61CB247F2E5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362348" y="3258042"/>
              <a:ext cx="1336759" cy="66278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AAB488-6FFC-284B-B0E7-FA676697B19A}"/>
              </a:ext>
            </a:extLst>
          </p:cNvPr>
          <p:cNvGrpSpPr/>
          <p:nvPr/>
        </p:nvGrpSpPr>
        <p:grpSpPr>
          <a:xfrm>
            <a:off x="1249944" y="2595260"/>
            <a:ext cx="2347155" cy="3038628"/>
            <a:chOff x="1249944" y="2526432"/>
            <a:chExt cx="2347155" cy="30386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390DFF-8D3E-E946-8B22-886FD48C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9944" y="2526432"/>
              <a:ext cx="2347155" cy="132556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858AAB-4481-E14D-9931-DC537DC70FAB}"/>
                </a:ext>
              </a:extLst>
            </p:cNvPr>
            <p:cNvCxnSpPr>
              <a:cxnSpLocks/>
              <a:stCxn id="4" idx="0"/>
              <a:endCxn id="7" idx="2"/>
            </p:cNvCxnSpPr>
            <p:nvPr/>
          </p:nvCxnSpPr>
          <p:spPr>
            <a:xfrm flipH="1" flipV="1">
              <a:off x="2423522" y="3851995"/>
              <a:ext cx="1" cy="171306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949505-7B23-0E4B-B1C8-9D682846D567}"/>
                </a:ext>
              </a:extLst>
            </p:cNvPr>
            <p:cNvSpPr txBox="1"/>
            <p:nvPr/>
          </p:nvSpPr>
          <p:spPr>
            <a:xfrm rot="5400000">
              <a:off x="2103138" y="4353788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visualize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6FFA51-69F7-7E4D-9A71-0C5EF892C71F}"/>
              </a:ext>
            </a:extLst>
          </p:cNvPr>
          <p:cNvGrpSpPr/>
          <p:nvPr/>
        </p:nvGrpSpPr>
        <p:grpSpPr>
          <a:xfrm>
            <a:off x="8153351" y="2943101"/>
            <a:ext cx="3625694" cy="726156"/>
            <a:chOff x="8153351" y="2874273"/>
            <a:chExt cx="3625694" cy="72615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0A8771-B9F4-0D49-A593-C8EC25E56797}"/>
                </a:ext>
              </a:extLst>
            </p:cNvPr>
            <p:cNvCxnSpPr>
              <a:cxnSpLocks/>
              <a:stCxn id="18" idx="3"/>
              <a:endCxn id="43" idx="1"/>
            </p:cNvCxnSpPr>
            <p:nvPr/>
          </p:nvCxnSpPr>
          <p:spPr>
            <a:xfrm>
              <a:off x="8153351" y="3179382"/>
              <a:ext cx="1459977" cy="1805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8A43B-B2C0-B141-9EB2-D457C8A19B8E}"/>
                </a:ext>
              </a:extLst>
            </p:cNvPr>
            <p:cNvSpPr txBox="1"/>
            <p:nvPr/>
          </p:nvSpPr>
          <p:spPr>
            <a:xfrm>
              <a:off x="9613328" y="2874273"/>
              <a:ext cx="2165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Rendered Results</a:t>
              </a:r>
            </a:p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(could be sample)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42E394-E1A9-114D-BF0B-635663F93B4A}"/>
                </a:ext>
              </a:extLst>
            </p:cNvPr>
            <p:cNvSpPr txBox="1"/>
            <p:nvPr/>
          </p:nvSpPr>
          <p:spPr>
            <a:xfrm>
              <a:off x="8359088" y="323109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choose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  <a:stCxn id="43" idx="2"/>
              <a:endCxn id="6" idx="0"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A4A9-B301-5549-AFF4-2F10C217C52B}"/>
              </a:ext>
            </a:extLst>
          </p:cNvPr>
          <p:cNvSpPr txBox="1"/>
          <p:nvPr/>
        </p:nvSpPr>
        <p:spPr>
          <a:xfrm>
            <a:off x="2087533" y="563388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059F-612A-2149-AA4E-3481BC7045BE}"/>
              </a:ext>
            </a:extLst>
          </p:cNvPr>
          <p:cNvSpPr txBox="1"/>
          <p:nvPr/>
        </p:nvSpPr>
        <p:spPr>
          <a:xfrm>
            <a:off x="5798347" y="5633888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13DEC-AF70-0B42-B6A2-009D27F1C0B8}"/>
              </a:ext>
            </a:extLst>
          </p:cNvPr>
          <p:cNvSpPr txBox="1"/>
          <p:nvPr/>
        </p:nvSpPr>
        <p:spPr>
          <a:xfrm>
            <a:off x="10219132" y="56338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DD99F-12C4-934B-8071-5418AA52AE4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9512" y="5818554"/>
            <a:ext cx="303883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549C6-D6EC-1B44-84A4-030CACBABB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133008" y="5818553"/>
            <a:ext cx="308612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858AAB-4481-E14D-9931-DC537DC70F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423522" y="3920823"/>
            <a:ext cx="1" cy="171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49505-7B23-0E4B-B1C8-9D682846D567}"/>
              </a:ext>
            </a:extLst>
          </p:cNvPr>
          <p:cNvSpPr txBox="1"/>
          <p:nvPr/>
        </p:nvSpPr>
        <p:spPr>
          <a:xfrm rot="5400000">
            <a:off x="2103138" y="44226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468EC76-7A9E-E44A-A3AF-E66E652E1E58}"/>
              </a:ext>
            </a:extLst>
          </p:cNvPr>
          <p:cNvSpPr txBox="1"/>
          <p:nvPr/>
        </p:nvSpPr>
        <p:spPr>
          <a:xfrm>
            <a:off x="2648377" y="2943101"/>
            <a:ext cx="722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 Visualization/Interface Space</a:t>
            </a:r>
          </a:p>
        </p:txBody>
      </p:sp>
    </p:spTree>
    <p:extLst>
      <p:ext uri="{BB962C8B-B14F-4D97-AF65-F5344CB8AC3E}">
        <p14:creationId xmlns:p14="http://schemas.microsoft.com/office/powerpoint/2010/main" val="98052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5AC9DCA-8AC2-9C4F-A5F3-7755C2D9DB5C}"/>
              </a:ext>
            </a:extLst>
          </p:cNvPr>
          <p:cNvSpPr/>
          <p:nvPr/>
        </p:nvSpPr>
        <p:spPr>
          <a:xfrm>
            <a:off x="747252" y="4072520"/>
            <a:ext cx="11031793" cy="924154"/>
          </a:xfrm>
          <a:prstGeom prst="rect">
            <a:avLst/>
          </a:prstGeom>
          <a:solidFill>
            <a:srgbClr val="FFFF00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Specific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DA7B0-7818-A144-BB5C-81DF2C3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Interaction </a:t>
            </a:r>
            <a:r>
              <a:rPr lang="en-US" sz="2400" dirty="0"/>
              <a:t>(</a:t>
            </a:r>
            <a:r>
              <a:rPr lang="en-US" sz="2400" dirty="0" err="1"/>
              <a:t>Heer</a:t>
            </a:r>
            <a:r>
              <a:rPr lang="en-US" sz="2400" dirty="0"/>
              <a:t>, Hellerstein, Kandel 15)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858AAB-4481-E14D-9931-DC537DC70FAB}"/>
              </a:ext>
            </a:extLst>
          </p:cNvPr>
          <p:cNvCxnSpPr>
            <a:cxnSpLocks/>
          </p:cNvCxnSpPr>
          <p:nvPr/>
        </p:nvCxnSpPr>
        <p:spPr>
          <a:xfrm flipH="1" flipV="1">
            <a:off x="2423522" y="3920823"/>
            <a:ext cx="1" cy="171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949505-7B23-0E4B-B1C8-9D682846D567}"/>
              </a:ext>
            </a:extLst>
          </p:cNvPr>
          <p:cNvSpPr txBox="1"/>
          <p:nvPr/>
        </p:nvSpPr>
        <p:spPr>
          <a:xfrm rot="5400000">
            <a:off x="2103138" y="44226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E045AA-E960-6547-A8B3-9A1ECF31C864}"/>
              </a:ext>
            </a:extLst>
          </p:cNvPr>
          <p:cNvGrpSpPr/>
          <p:nvPr/>
        </p:nvGrpSpPr>
        <p:grpSpPr>
          <a:xfrm>
            <a:off x="10696185" y="3589432"/>
            <a:ext cx="369332" cy="2044455"/>
            <a:chOff x="10696185" y="3589432"/>
            <a:chExt cx="369332" cy="204445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8E8763C-7BBC-104E-A8EC-A1C9A42BF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6186" y="3589432"/>
              <a:ext cx="1" cy="20444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37F53-5409-3649-8A26-AEDFD5A82766}"/>
                </a:ext>
              </a:extLst>
            </p:cNvPr>
            <p:cNvSpPr txBox="1"/>
            <p:nvPr/>
          </p:nvSpPr>
          <p:spPr>
            <a:xfrm rot="5400000">
              <a:off x="10390973" y="432213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compile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B44F48-B612-724D-B35B-DB709187B1A5}"/>
              </a:ext>
            </a:extLst>
          </p:cNvPr>
          <p:cNvSpPr txBox="1"/>
          <p:nvPr/>
        </p:nvSpPr>
        <p:spPr>
          <a:xfrm>
            <a:off x="2648377" y="2943101"/>
            <a:ext cx="722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User Visualization/Interface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8CE86-1FD3-7D4E-89B7-DEA8CFD9E189}"/>
              </a:ext>
            </a:extLst>
          </p:cNvPr>
          <p:cNvSpPr txBox="1"/>
          <p:nvPr/>
        </p:nvSpPr>
        <p:spPr>
          <a:xfrm>
            <a:off x="4151032" y="5495387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+ Code Space</a:t>
            </a:r>
          </a:p>
        </p:txBody>
      </p:sp>
    </p:spTree>
    <p:extLst>
      <p:ext uri="{BB962C8B-B14F-4D97-AF65-F5344CB8AC3E}">
        <p14:creationId xmlns:p14="http://schemas.microsoft.com/office/powerpoint/2010/main" val="6213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9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F039-880B-C146-B249-37BC9FA84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/>
          <a:stretch/>
        </p:blipFill>
        <p:spPr>
          <a:xfrm>
            <a:off x="599769" y="4001294"/>
            <a:ext cx="5277874" cy="2054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6C523-8A6B-F741-BF05-67BF8477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43" y="4131814"/>
            <a:ext cx="5831963" cy="21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DSLs</a:t>
            </a:r>
          </a:p>
          <a:p>
            <a:r>
              <a:rPr lang="en-US" dirty="0"/>
              <a:t>Tableau:</a:t>
            </a:r>
          </a:p>
          <a:p>
            <a:r>
              <a:rPr lang="en-US" dirty="0"/>
              <a:t>Voyager:</a:t>
            </a:r>
          </a:p>
          <a:p>
            <a:r>
              <a:rPr lang="en-US" dirty="0"/>
              <a:t>Wrangler:</a:t>
            </a:r>
          </a:p>
          <a:p>
            <a:r>
              <a:rPr lang="en-US" dirty="0"/>
              <a:t>Texture: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one thing awesome you did since our last class?</a:t>
            </a:r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DSLs</a:t>
            </a:r>
          </a:p>
          <a:p>
            <a:r>
              <a:rPr lang="en-US" dirty="0"/>
              <a:t>Tableau: </a:t>
            </a:r>
            <a:r>
              <a:rPr lang="en-US" dirty="0" err="1"/>
              <a:t>VisQL</a:t>
            </a:r>
            <a:endParaRPr lang="en-US" dirty="0"/>
          </a:p>
          <a:p>
            <a:r>
              <a:rPr lang="en-US" dirty="0"/>
              <a:t>Voyager: </a:t>
            </a:r>
            <a:r>
              <a:rPr lang="en-US" dirty="0" err="1"/>
              <a:t>vega</a:t>
            </a:r>
            <a:r>
              <a:rPr lang="en-US" dirty="0"/>
              <a:t>-lite</a:t>
            </a:r>
          </a:p>
          <a:p>
            <a:r>
              <a:rPr lang="en-US" dirty="0"/>
              <a:t>Wrangler: wrangler transforms</a:t>
            </a:r>
          </a:p>
          <a:p>
            <a:r>
              <a:rPr lang="en-US" dirty="0"/>
              <a:t>Texture: SBEL extraction rule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8E1C-7810-E34E-8F80-68901A2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best to combine HDIs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E0F-8F86-EF44-9A86-154AEA93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shared representation: DSL</a:t>
            </a:r>
          </a:p>
          <a:p>
            <a:pPr marL="0" indent="0">
              <a:buNone/>
            </a:pPr>
            <a:r>
              <a:rPr lang="en-US" dirty="0"/>
              <a:t>AI: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generate and rank suggestions in DSL</a:t>
            </a:r>
          </a:p>
          <a:p>
            <a:pPr marL="0" indent="0">
              <a:buNone/>
            </a:pPr>
            <a:r>
              <a:rPr lang="en-US" dirty="0"/>
              <a:t>Users: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review, select, edit, ignore suggestions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</a:t>
            </a:r>
          </a:p>
          <a:p>
            <a:r>
              <a:rPr lang="en-US" dirty="0"/>
              <a:t>Positive value (for user tasks)</a:t>
            </a:r>
          </a:p>
          <a:p>
            <a:r>
              <a:rPr lang="en-US" dirty="0"/>
              <a:t>Low overhead: augment, not replace, user interaction</a:t>
            </a:r>
          </a:p>
          <a:p>
            <a:r>
              <a:rPr lang="en-US" dirty="0"/>
              <a:t>Doesn’t decrease value</a:t>
            </a:r>
          </a:p>
          <a:p>
            <a:r>
              <a:rPr lang="en-US" dirty="0"/>
              <a:t>Better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3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9253-2EBF-7C4B-AC49-5344E32D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Combine HDIs and AI anyways?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74AD-9DBB-9D48-8DB6-D36F9B69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tasks are ill-formed.  User iteratively identifies the task</a:t>
            </a:r>
          </a:p>
          <a:p>
            <a:r>
              <a:rPr lang="en-US" dirty="0"/>
              <a:t>Data science, cleaning, exploration, creativity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design + action (programs)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and unknown task (goals)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Imperfect 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Contrast between the three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4ECD9-CD9D-3245-8A90-88C4D6128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1" r="14008"/>
          <a:stretch/>
        </p:blipFill>
        <p:spPr>
          <a:xfrm>
            <a:off x="4584588" y="2664197"/>
            <a:ext cx="3308512" cy="3437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9E73E-63BF-8049-BB0A-D9508094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25"/>
          <a:stretch/>
        </p:blipFill>
        <p:spPr>
          <a:xfrm>
            <a:off x="8804297" y="2673342"/>
            <a:ext cx="2815274" cy="3396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03813-D0E2-8C44-BBCD-0F0E290E9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1410" r="27053"/>
          <a:stretch/>
        </p:blipFill>
        <p:spPr>
          <a:xfrm>
            <a:off x="875898" y="2709512"/>
            <a:ext cx="2511805" cy="339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csv/text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347414" y="1706880"/>
            <a:ext cx="1782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 docs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8890098" y="1706880"/>
            <a:ext cx="2643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structured docs</a:t>
            </a:r>
          </a:p>
        </p:txBody>
      </p:sp>
    </p:spTree>
    <p:extLst>
      <p:ext uri="{BB962C8B-B14F-4D97-AF65-F5344CB8AC3E}">
        <p14:creationId xmlns:p14="http://schemas.microsoft.com/office/powerpoint/2010/main" val="24148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Problems They Tackle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03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Extracting from text is hard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is self contained to a single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00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Documents have similar types of data (titles, paragraphs)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 in docs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20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design variation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is contextual </a:t>
            </a:r>
          </a:p>
        </p:txBody>
      </p:sp>
    </p:spTree>
    <p:extLst>
      <p:ext uri="{BB962C8B-B14F-4D97-AF65-F5344CB8AC3E}">
        <p14:creationId xmlns:p14="http://schemas.microsoft.com/office/powerpoint/2010/main" val="45101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Assumptions About Setting/Users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037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 user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Novices, not programmers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learnability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Hide programming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00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service running in a company, with developer staff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types of users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Developers can write extraction heuristics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users have documents and want to extract text from docs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users 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progremmers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201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 with valuable document data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Deeply understand their docs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Programmers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7" y="2673342"/>
            <a:ext cx="321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786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10840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786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105CD-E7DA-D34F-9EB5-03AC66781E20}"/>
              </a:ext>
            </a:extLst>
          </p:cNvPr>
          <p:cNvSpPr txBox="1"/>
          <p:nvPr/>
        </p:nvSpPr>
        <p:spPr>
          <a:xfrm>
            <a:off x="648447" y="2673342"/>
            <a:ext cx="321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text attributes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Filter, project operators + fold/unfold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 to extract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&amp; refine suggestions</a:t>
            </a:r>
          </a:p>
        </p:txBody>
      </p:sp>
    </p:spTree>
    <p:extLst>
      <p:ext uri="{BB962C8B-B14F-4D97-AF65-F5344CB8AC3E}">
        <p14:creationId xmlns:p14="http://schemas.microsoft.com/office/powerpoint/2010/main" val="30726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105CD-E7DA-D34F-9EB5-03AC66781E20}"/>
              </a:ext>
            </a:extLst>
          </p:cNvPr>
          <p:cNvSpPr txBox="1"/>
          <p:nvPr/>
        </p:nvSpPr>
        <p:spPr>
          <a:xfrm>
            <a:off x="648447" y="2673342"/>
            <a:ext cx="321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text attributes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Filter, project operators + fold/unfold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 to extract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&amp; refine suggestions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22977-8845-BC4D-8840-CD064465DE8F}"/>
              </a:ext>
            </a:extLst>
          </p:cNvPr>
          <p:cNvSpPr txBox="1"/>
          <p:nvPr/>
        </p:nvSpPr>
        <p:spPr>
          <a:xfrm>
            <a:off x="4538772" y="2660987"/>
            <a:ext cx="3786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Typed bounding boxes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(title, list)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Boxes have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 = hierarchy of boxes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bounding boxes detectors and labelers in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Heuristics populate the “database”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extraction “queries” over “database” of boxes</a:t>
            </a:r>
          </a:p>
        </p:txBody>
      </p:sp>
    </p:spTree>
    <p:extLst>
      <p:ext uri="{BB962C8B-B14F-4D97-AF65-F5344CB8AC3E}">
        <p14:creationId xmlns:p14="http://schemas.microsoft.com/office/powerpoint/2010/main" val="92280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How They Model 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7" y="2673342"/>
            <a:ext cx="321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text attributes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Filter, project operators + fold/unfold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text to extract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&amp; refine suggestions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786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Typed bounding boxes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(title, list)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Boxes have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 = hierarchy of boxes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bounding boxes detectors and labelers in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Heuristics populate the “database”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extraction “queries” over “database” of boxes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22801-970F-D242-8755-464ED53D7B1D}"/>
              </a:ext>
            </a:extLst>
          </p:cNvPr>
          <p:cNvSpPr txBox="1"/>
          <p:nvPr/>
        </p:nvSpPr>
        <p:spPr>
          <a:xfrm>
            <a:off x="8611121" y="2660987"/>
            <a:ext cx="336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  <a:p>
            <a:r>
              <a:rPr lang="en-US" dirty="0"/>
              <a:t>Document image</a:t>
            </a:r>
          </a:p>
          <a:p>
            <a:r>
              <a:rPr lang="en-US" dirty="0"/>
              <a:t>OCR that preserves spatial struct.</a:t>
            </a:r>
          </a:p>
          <a:p>
            <a:endParaRPr lang="en-US" dirty="0"/>
          </a:p>
          <a:p>
            <a:r>
              <a:rPr lang="en-US" b="1" dirty="0"/>
              <a:t>Language</a:t>
            </a:r>
          </a:p>
          <a:p>
            <a:r>
              <a:rPr lang="en-US" dirty="0"/>
              <a:t>Extract relative to </a:t>
            </a:r>
            <a:r>
              <a:rPr lang="en-US" i="1" dirty="0"/>
              <a:t>anchors</a:t>
            </a:r>
            <a:endParaRPr lang="en-US" dirty="0"/>
          </a:p>
          <a:p>
            <a:r>
              <a:rPr lang="en-US" dirty="0"/>
              <a:t>Anchors based on </a:t>
            </a:r>
            <a:r>
              <a:rPr lang="en-US" dirty="0" err="1"/>
              <a:t>visual+text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User Interaction</a:t>
            </a:r>
          </a:p>
          <a:p>
            <a:r>
              <a:rPr lang="en-US" dirty="0"/>
              <a:t>Manually write functions</a:t>
            </a:r>
          </a:p>
          <a:p>
            <a:r>
              <a:rPr lang="en-US" dirty="0"/>
              <a:t>Shows extracted bounding boxes in doc &amp; text</a:t>
            </a:r>
          </a:p>
        </p:txBody>
      </p:sp>
    </p:spTree>
    <p:extLst>
      <p:ext uri="{BB962C8B-B14F-4D97-AF65-F5344CB8AC3E}">
        <p14:creationId xmlns:p14="http://schemas.microsoft.com/office/powerpoint/2010/main" val="41307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BE9F-0347-7345-A14B-375DB173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E1EB-F04D-6444-BA6C-A52AA977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Check-ins</a:t>
            </a:r>
          </a:p>
          <a:p>
            <a:pPr marL="0" indent="0">
              <a:buNone/>
            </a:pPr>
            <a:r>
              <a:rPr lang="en-US" dirty="0"/>
              <a:t>A3 due yesterday</a:t>
            </a:r>
          </a:p>
          <a:p>
            <a:pPr marL="0" indent="0">
              <a:buNone/>
            </a:pPr>
            <a:r>
              <a:rPr lang="en-US" dirty="0"/>
              <a:t>A4 due Apr 6</a:t>
            </a:r>
            <a:r>
              <a:rPr lang="en-US" baseline="30000" dirty="0"/>
              <a:t>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Guest lecture next week</a:t>
            </a:r>
          </a:p>
        </p:txBody>
      </p:sp>
    </p:spTree>
    <p:extLst>
      <p:ext uri="{BB962C8B-B14F-4D97-AF65-F5344CB8AC3E}">
        <p14:creationId xmlns:p14="http://schemas.microsoft.com/office/powerpoint/2010/main" val="1345333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Errors &amp; Verifying that “It Worked”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183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sees previews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Edit transform if it’s only slightly wrong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get stuck if suggestions are all bad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Manually choose 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80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Heuristic could be wrong?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labels as ground truth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Crowd could be wrong?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5 workers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chooses wrong heuristic?  Preview boxes in documents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”Database” is not populated correctly or not fully populated?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“Query” doesn’t work for many documents?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A8123-C886-B74E-B89D-FC22F7EF4D6B}"/>
              </a:ext>
            </a:extLst>
          </p:cNvPr>
          <p:cNvSpPr txBox="1"/>
          <p:nvPr/>
        </p:nvSpPr>
        <p:spPr>
          <a:xfrm>
            <a:off x="8611121" y="2660987"/>
            <a:ext cx="3480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was wrong?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Render bounding boxes</a:t>
            </a:r>
          </a:p>
          <a:p>
            <a:endParaRPr lang="en-US" dirty="0"/>
          </a:p>
          <a:p>
            <a:r>
              <a:rPr lang="en-US" dirty="0"/>
              <a:t>Function doesn’t work for many documents?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Assumes docs have same structure.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Compare: Why Focus on HDI?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CE9B1-5555-8044-AE46-B3AF6880735C}"/>
              </a:ext>
            </a:extLst>
          </p:cNvPr>
          <p:cNvSpPr txBox="1"/>
          <p:nvPr/>
        </p:nvSpPr>
        <p:spPr>
          <a:xfrm>
            <a:off x="1293690" y="1706880"/>
            <a:ext cx="16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Wrangler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D9BFE-EBDE-7F49-A24A-2E9202484386}"/>
              </a:ext>
            </a:extLst>
          </p:cNvPr>
          <p:cNvSpPr txBox="1"/>
          <p:nvPr/>
        </p:nvSpPr>
        <p:spPr>
          <a:xfrm>
            <a:off x="5556477" y="1706880"/>
            <a:ext cx="136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25E9-A96A-A049-B0EF-36999F4496A1}"/>
              </a:ext>
            </a:extLst>
          </p:cNvPr>
          <p:cNvSpPr txBox="1"/>
          <p:nvPr/>
        </p:nvSpPr>
        <p:spPr>
          <a:xfrm>
            <a:off x="9339740" y="170688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Instabase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A08FC-E5ED-5C49-A489-9FB2694C8DBE}"/>
              </a:ext>
            </a:extLst>
          </p:cNvPr>
          <p:cNvSpPr txBox="1"/>
          <p:nvPr/>
        </p:nvSpPr>
        <p:spPr>
          <a:xfrm>
            <a:off x="648448" y="2673342"/>
            <a:ext cx="3037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Selecting desired text is easier than writing regex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Seeing previews is good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716B8-161D-7245-B22D-8D8941877B79}"/>
              </a:ext>
            </a:extLst>
          </p:cNvPr>
          <p:cNvSpPr txBox="1"/>
          <p:nvPr/>
        </p:nvSpPr>
        <p:spPr>
          <a:xfrm>
            <a:off x="4538772" y="2660987"/>
            <a:ext cx="3400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Documents have similar types of data (titles, paragraphs)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 in docs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data variation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EF34F-A971-8041-9074-087881465391}"/>
              </a:ext>
            </a:extLst>
          </p:cNvPr>
          <p:cNvSpPr txBox="1"/>
          <p:nvPr/>
        </p:nvSpPr>
        <p:spPr>
          <a:xfrm>
            <a:off x="8611121" y="2660987"/>
            <a:ext cx="320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design variation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to extract is hard</a:t>
            </a:r>
          </a:p>
        </p:txBody>
      </p:sp>
    </p:spTree>
    <p:extLst>
      <p:ext uri="{BB962C8B-B14F-4D97-AF65-F5344CB8AC3E}">
        <p14:creationId xmlns:p14="http://schemas.microsoft.com/office/powerpoint/2010/main" val="208469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871-0E28-D543-A2DC-049CD4D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Do They Focus on Interaction?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43B406-F654-EF47-A7A8-F8B415F5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0385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Same Goals: extract tables for text documents/inputs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just build better ML models?</a:t>
            </a:r>
          </a:p>
          <a:p>
            <a:r>
              <a:rPr lang="en-US" dirty="0"/>
              <a:t>What users want extracted depends on the user</a:t>
            </a:r>
          </a:p>
          <a:p>
            <a:r>
              <a:rPr lang="en-US" dirty="0"/>
              <a:t>Lack of labels for each task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Shared building blocks across tasks, but different compositions</a:t>
            </a:r>
          </a:p>
          <a:p>
            <a:r>
              <a:rPr lang="en-US" dirty="0"/>
              <a:t>Point and select content</a:t>
            </a:r>
          </a:p>
          <a:p>
            <a:r>
              <a:rPr lang="en-US" dirty="0"/>
              <a:t>Box detection, visual features (positioning, size)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 interaction</a:t>
            </a:r>
          </a:p>
          <a:p>
            <a:r>
              <a:rPr lang="en-US" dirty="0"/>
              <a:t>Language to solve task</a:t>
            </a:r>
          </a:p>
          <a:p>
            <a:r>
              <a:rPr lang="en-US" dirty="0"/>
              <a:t>Interface and interactions to help use the language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09A61-43FC-704D-9970-0088D626AEAA}"/>
              </a:ext>
            </a:extLst>
          </p:cNvPr>
          <p:cNvGrpSpPr/>
          <p:nvPr/>
        </p:nvGrpSpPr>
        <p:grpSpPr>
          <a:xfrm>
            <a:off x="9835486" y="511643"/>
            <a:ext cx="1638526" cy="1472604"/>
            <a:chOff x="871231" y="2013095"/>
            <a:chExt cx="2065649" cy="18564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C03813-D0E2-8C44-BBCD-0F0E290E9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" t="1410" r="27053" b="49290"/>
            <a:stretch/>
          </p:blipFill>
          <p:spPr>
            <a:xfrm>
              <a:off x="1045033" y="2709511"/>
              <a:ext cx="1718047" cy="11600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CE9B1-5555-8044-AE46-B3AF6880735C}"/>
                </a:ext>
              </a:extLst>
            </p:cNvPr>
            <p:cNvSpPr txBox="1"/>
            <p:nvPr/>
          </p:nvSpPr>
          <p:spPr>
            <a:xfrm>
              <a:off x="871231" y="2013095"/>
              <a:ext cx="2065649" cy="65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Wrangler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52893-F963-1A46-AC92-33BD37AE4ED4}"/>
              </a:ext>
            </a:extLst>
          </p:cNvPr>
          <p:cNvGrpSpPr/>
          <p:nvPr/>
        </p:nvGrpSpPr>
        <p:grpSpPr>
          <a:xfrm>
            <a:off x="9757221" y="2564956"/>
            <a:ext cx="1795057" cy="1661629"/>
            <a:chOff x="4725939" y="2049123"/>
            <a:chExt cx="2262985" cy="20947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04ECD9-CD9D-3245-8A90-88C4D6128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01" r="14008" b="37058"/>
            <a:stretch/>
          </p:blipFill>
          <p:spPr>
            <a:xfrm>
              <a:off x="4725939" y="2664197"/>
              <a:ext cx="2262985" cy="14796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D9BFE-EBDE-7F49-A24A-2E9202484386}"/>
                </a:ext>
              </a:extLst>
            </p:cNvPr>
            <p:cNvSpPr txBox="1"/>
            <p:nvPr/>
          </p:nvSpPr>
          <p:spPr>
            <a:xfrm>
              <a:off x="4997187" y="2049123"/>
              <a:ext cx="1720486" cy="659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Texture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A1F08-7836-4240-B67D-432625FE999F}"/>
              </a:ext>
            </a:extLst>
          </p:cNvPr>
          <p:cNvGrpSpPr/>
          <p:nvPr/>
        </p:nvGrpSpPr>
        <p:grpSpPr>
          <a:xfrm>
            <a:off x="9782555" y="4807294"/>
            <a:ext cx="1744388" cy="1750685"/>
            <a:chOff x="9069479" y="2067134"/>
            <a:chExt cx="2199107" cy="2207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29E73E-63BF-8049-BB0A-D9508094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2825" b="31102"/>
            <a:stretch/>
          </p:blipFill>
          <p:spPr>
            <a:xfrm>
              <a:off x="9206224" y="2673341"/>
              <a:ext cx="1925616" cy="16008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C25E9-A96A-A049-B0EF-36999F4496A1}"/>
                </a:ext>
              </a:extLst>
            </p:cNvPr>
            <p:cNvSpPr txBox="1"/>
            <p:nvPr/>
          </p:nvSpPr>
          <p:spPr>
            <a:xfrm>
              <a:off x="9069479" y="2067134"/>
              <a:ext cx="2199107" cy="659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Instabase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C4A92-5F82-7647-A937-235E5EBC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04" y="0"/>
            <a:ext cx="83167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211FA-F8B2-3744-8AD1-8FAB67F92722}"/>
              </a:ext>
            </a:extLst>
          </p:cNvPr>
          <p:cNvSpPr txBox="1"/>
          <p:nvPr/>
        </p:nvSpPr>
        <p:spPr>
          <a:xfrm>
            <a:off x="603115" y="749029"/>
            <a:ext cx="114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97A80-2D4A-EC40-9D4F-73F420FE6213}"/>
              </a:ext>
            </a:extLst>
          </p:cNvPr>
          <p:cNvCxnSpPr>
            <a:stCxn id="5" idx="3"/>
          </p:cNvCxnSpPr>
          <p:nvPr/>
        </p:nvCxnSpPr>
        <p:spPr>
          <a:xfrm>
            <a:off x="1748237" y="1010639"/>
            <a:ext cx="631169" cy="208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4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6A7-E446-6E4C-AAC5-E82906B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B2-C10E-F94A-9E98-001681F5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Wrangler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Jake Fisher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Qianrui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(Owen) Zhang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Presenter: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Qianrui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(Owen) Zhang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Scribe: Jake Fisher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BEA05-AE67-A945-B39F-9C1A875A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Wrangler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8469B5-C578-4043-945C-BEDB97C10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329922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r>
              <a:rPr lang="en-US" dirty="0"/>
              <a:t>Easier to select what you want to extract than to write code</a:t>
            </a:r>
          </a:p>
          <a:p>
            <a:r>
              <a:rPr lang="en-US" dirty="0"/>
              <a:t>Previews of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30644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F16-6245-4A44-AC8C-477467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C4C7-53F3-DF4A-BE38-7C9369CF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Strengths compared to programming, excel?</a:t>
            </a:r>
          </a:p>
          <a:p>
            <a:r>
              <a:rPr lang="en-US" dirty="0"/>
              <a:t>Easier to select what you want to extract than to write code</a:t>
            </a:r>
          </a:p>
          <a:p>
            <a:r>
              <a:rPr lang="en-US" dirty="0"/>
              <a:t>Previews of 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Weaknesses/Concerns?</a:t>
            </a:r>
          </a:p>
          <a:p>
            <a:r>
              <a:rPr lang="en-US" dirty="0"/>
              <a:t>Doesn’t do everything well, but not integrated with e.g., notebooks</a:t>
            </a:r>
          </a:p>
          <a:p>
            <a:r>
              <a:rPr lang="en-US" dirty="0"/>
              <a:t>In-place previews relies on low latency</a:t>
            </a:r>
          </a:p>
          <a:p>
            <a:r>
              <a:rPr lang="en-US" dirty="0"/>
              <a:t>Scalability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Overall, when is programming by example appropriate?</a:t>
            </a:r>
          </a:p>
        </p:txBody>
      </p:sp>
    </p:spTree>
    <p:extLst>
      <p:ext uri="{BB962C8B-B14F-4D97-AF65-F5344CB8AC3E}">
        <p14:creationId xmlns:p14="http://schemas.microsoft.com/office/powerpoint/2010/main" val="275327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1155</Words>
  <Application>Microsoft Macintosh PowerPoint</Application>
  <PresentationFormat>Widescreen</PresentationFormat>
  <Paragraphs>380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Textual Human Data Interfaces</vt:lpstr>
      <vt:lpstr>Welcome Back!</vt:lpstr>
      <vt:lpstr>Administrivia</vt:lpstr>
      <vt:lpstr>PowerPoint Presentation</vt:lpstr>
      <vt:lpstr>PowerPoint Presentation</vt:lpstr>
      <vt:lpstr>Wrangler Discussion</vt:lpstr>
      <vt:lpstr>Wrangler thoughts</vt:lpstr>
      <vt:lpstr>Wrangler thoughts</vt:lpstr>
      <vt:lpstr>Wrangler thoughts</vt:lpstr>
      <vt:lpstr>Texture Discussion</vt:lpstr>
      <vt:lpstr>Real use case for Texture?</vt:lpstr>
      <vt:lpstr>Real use case for Texture?</vt:lpstr>
      <vt:lpstr>Real use case for Texture?</vt:lpstr>
      <vt:lpstr>General Discussion</vt:lpstr>
      <vt:lpstr>Predictive Interaction (Heer, Hellerstein, Kandel 15)</vt:lpstr>
      <vt:lpstr>Predictive Interaction (Heer, Hellerstein, Kandel 15)</vt:lpstr>
      <vt:lpstr>Predictive Interaction (Heer, Hellerstein, Kandel 15)</vt:lpstr>
      <vt:lpstr>How best to combine HDIs and AI?</vt:lpstr>
      <vt:lpstr>How best to combine HDIs and AI?</vt:lpstr>
      <vt:lpstr>How best to combine HDIs and AI?</vt:lpstr>
      <vt:lpstr>How best to combine HDIs and AI?</vt:lpstr>
      <vt:lpstr>Why Combine HDIs and AI anyways?</vt:lpstr>
      <vt:lpstr>Contrast between the three systems</vt:lpstr>
      <vt:lpstr>Compare: Problems They Tackle</vt:lpstr>
      <vt:lpstr>Compare: Assumptions About Setting/Users</vt:lpstr>
      <vt:lpstr>Compare: How They Model the Problem</vt:lpstr>
      <vt:lpstr>Compare: How They Model the Problem</vt:lpstr>
      <vt:lpstr>Compare: How They Model the Problem</vt:lpstr>
      <vt:lpstr>Compare: How They Model the Problem</vt:lpstr>
      <vt:lpstr>Compare: Errors &amp; Verifying that “It Worked”</vt:lpstr>
      <vt:lpstr>Compare: Why Focus on HDI?</vt:lpstr>
      <vt:lpstr>Why Do They Focus on Interaction?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109</cp:revision>
  <dcterms:created xsi:type="dcterms:W3CDTF">2020-03-31T15:00:22Z</dcterms:created>
  <dcterms:modified xsi:type="dcterms:W3CDTF">2020-04-01T05:25:31Z</dcterms:modified>
</cp:coreProperties>
</file>