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65" r:id="rId4"/>
    <p:sldId id="278" r:id="rId5"/>
    <p:sldId id="274" r:id="rId6"/>
    <p:sldId id="275" r:id="rId7"/>
    <p:sldId id="277" r:id="rId8"/>
    <p:sldId id="279" r:id="rId9"/>
    <p:sldId id="273" r:id="rId10"/>
    <p:sldId id="276" r:id="rId11"/>
    <p:sldId id="280" r:id="rId12"/>
    <p:sldId id="281" r:id="rId13"/>
    <p:sldId id="267" r:id="rId14"/>
    <p:sldId id="268" r:id="rId15"/>
    <p:sldId id="283" r:id="rId16"/>
    <p:sldId id="282" r:id="rId17"/>
    <p:sldId id="269" r:id="rId18"/>
    <p:sldId id="270" r:id="rId19"/>
    <p:sldId id="284" r:id="rId20"/>
    <p:sldId id="257" r:id="rId21"/>
    <p:sldId id="263" r:id="rId22"/>
    <p:sldId id="262" r:id="rId23"/>
    <p:sldId id="285" r:id="rId24"/>
    <p:sldId id="258" r:id="rId25"/>
    <p:sldId id="259" r:id="rId26"/>
    <p:sldId id="260" r:id="rId27"/>
    <p:sldId id="26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29"/>
    <p:restoredTop sz="96405"/>
  </p:normalViewPr>
  <p:slideViewPr>
    <p:cSldViewPr snapToGrid="0" snapToObjects="1">
      <p:cViewPr varScale="1">
        <p:scale>
          <a:sx n="126" d="100"/>
          <a:sy n="126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CD60-9E60-C448-915E-FBC7ED736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45D4A-C54B-9C4B-A96E-A1AB64F53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3620A-AC67-FE49-B237-39227107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CEA1-B544-C041-B80A-318BF2C9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3BB5-0371-AD42-AC04-08480608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5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A00D-6EB1-C749-AD58-39EC7017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0EAFB-2C12-FF49-B2EF-37D5F8094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645EF-6B11-544A-8582-515AB007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01D6E-6C3B-4E44-AE0E-0E0362B7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F530-545B-E641-B501-B3CB28D1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78D5D7-697D-C14D-8D23-DE6CC0948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C60F8-2C45-AF46-B40A-B18DA99E7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76BE2-6214-C94A-802B-8CB5B303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17F0D-101C-E342-A381-66692BBD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7A261-9C62-A047-88A0-6BE7F0C1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2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1BFD-FF17-5A4E-AE20-F3D1193C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8BEEE-6247-3C49-B843-56B76BE2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03470-9EAC-834F-8D19-2C7D8C87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36DBB-FDF6-9D4B-9347-DFA9C68C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9C6C7-5FBD-CA45-97FD-A4A2CC9B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6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3287-1244-044E-8120-ED80A08C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8A47B-E02D-E84C-98CF-0254B4812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2D22A-6052-7444-B82B-52568B79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45307-C0A4-8648-A8FC-14FEE716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43AAD-8722-CA43-B3C7-0CC5973F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3F30-A792-234A-B6C2-9F88BE75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C699-781B-5B4C-8CCF-3E9CC6EAD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B39C2-6990-8F47-BE6D-BC09AF2D7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2AC93-0A07-D74A-A41A-3B93FECD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CD02F-36D7-7A4A-8319-60F73EB6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AA84F-3CEB-7843-8A09-173D6540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3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314-AD71-6A40-A86E-60E2FBA7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0BD5C-5FBC-C148-A8DC-8697C8097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4AF77-B3B6-B24C-8D88-1160A8CC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DEFE3-0D65-874E-A2DA-70A21099C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B60CC-4F9E-6444-9A23-ABDE2AF5C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A4962-3B47-E249-A88E-26CBD723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B38B4-B67A-1E43-9774-C8825F68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3B6F05-3142-5848-AFF8-C5014AE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7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66E1-B824-B548-8B36-6A84BD18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49E96-C09D-FC40-87A3-0B1C5E2C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A9BD2-4F82-9940-8E44-6CD61FFA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23D1F-DA49-5A48-8B9F-86527E82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3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F27A5-FC94-714B-8A28-F31407E1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624B4-E725-A948-B7FF-8E68358D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1EF5D-8F0B-DB4A-B7FA-AD41C376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6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7B60-D66C-694D-8C13-D4D9BE9B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18D0E-2957-D343-B7BC-986182DF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2370A-39D0-EB4C-8F6B-9C2D45AF1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A908C-9453-5244-91B6-0C8BA692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AA170-5DF6-C041-87B0-985E2153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6F981-DF03-6240-B5DE-9D74A7A8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0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9ABC-D3C2-794D-9DC8-9FD53C59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2607B-F913-7947-8A23-5A9BA3F4F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90B26-3497-564A-8F0E-1707498D2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92668-87E2-F449-A810-D4B9C2CA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E0325-3993-EE43-AF3A-8CF0BA65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F28AB-58ED-0E49-9D32-44458414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8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61F12-D1AC-C54E-825B-C25A7E13B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A889-F310-2146-AD59-D6E632E1F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E2B63-5226-0748-9584-E2CB45BF0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77B7F3-A623-604C-9FA0-35347E68EB54}" type="datetimeFigureOut">
              <a:rPr lang="en-US" smtClean="0"/>
              <a:pPr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DCCF8-404C-6148-8B45-A4FDF75D6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03BB2-2095-B349-ADC5-3F1C09D04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8E10350-1EBD-5B44-B3D7-8DA55A06D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2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4D71-B1F5-DF48-8478-3A205D0E7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  <a:br>
              <a:rPr lang="en-US" dirty="0"/>
            </a:br>
            <a:r>
              <a:rPr lang="en-US" dirty="0"/>
              <a:t>Week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F655F-40C3-604E-B880-86E524346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46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Rule-based heuristics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700" y="1833563"/>
            <a:ext cx="67183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2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Voyager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coded heuristics and search procedure</a:t>
            </a:r>
          </a:p>
        </p:txBody>
      </p:sp>
    </p:spTree>
    <p:extLst>
      <p:ext uri="{BB962C8B-B14F-4D97-AF65-F5344CB8AC3E}">
        <p14:creationId xmlns:p14="http://schemas.microsoft.com/office/powerpoint/2010/main" val="1837064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567" y="3012546"/>
            <a:ext cx="11082867" cy="83290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APT </a:t>
            </a:r>
            <a:r>
              <a:rPr lang="en-US" dirty="0">
                <a:sym typeface="Wingdings"/>
              </a:rPr>
              <a:t> Polaris Defaults  </a:t>
            </a:r>
            <a:r>
              <a:rPr lang="en-US" dirty="0" err="1">
                <a:sym typeface="Wingdings"/>
              </a:rPr>
              <a:t>ShowMe</a:t>
            </a:r>
            <a:r>
              <a:rPr lang="en-US" dirty="0">
                <a:sym typeface="Wingdings"/>
              </a:rPr>
              <a:t>  Compass/Voyager  Draco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032933" y="3572933"/>
            <a:ext cx="9787467" cy="1582898"/>
          </a:xfrm>
          <a:custGeom>
            <a:avLst/>
            <a:gdLst>
              <a:gd name="connsiteX0" fmla="*/ 0 w 9787467"/>
              <a:gd name="connsiteY0" fmla="*/ 50800 h 1582898"/>
              <a:gd name="connsiteX1" fmla="*/ 3640667 w 9787467"/>
              <a:gd name="connsiteY1" fmla="*/ 1473200 h 1582898"/>
              <a:gd name="connsiteX2" fmla="*/ 8077200 w 9787467"/>
              <a:gd name="connsiteY2" fmla="*/ 1320800 h 1582898"/>
              <a:gd name="connsiteX3" fmla="*/ 9787467 w 9787467"/>
              <a:gd name="connsiteY3" fmla="*/ 0 h 1582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7467" h="1582898">
                <a:moveTo>
                  <a:pt x="0" y="50800"/>
                </a:moveTo>
                <a:cubicBezTo>
                  <a:pt x="1147233" y="656166"/>
                  <a:pt x="2294467" y="1261533"/>
                  <a:pt x="3640667" y="1473200"/>
                </a:cubicBezTo>
                <a:cubicBezTo>
                  <a:pt x="4986867" y="1684867"/>
                  <a:pt x="7052733" y="1566333"/>
                  <a:pt x="8077200" y="1320800"/>
                </a:cubicBezTo>
                <a:cubicBezTo>
                  <a:pt x="9101667" y="1075267"/>
                  <a:pt x="9787467" y="0"/>
                  <a:pt x="9787467" y="0"/>
                </a:cubicBezTo>
              </a:path>
            </a:pathLst>
          </a:custGeom>
          <a:noFill/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41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6C46-8742-5E49-A708-27F76186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7663F-ACE4-274B-82DE-49D9B531E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constraint programming (ASP)</a:t>
            </a:r>
          </a:p>
          <a:p>
            <a:pPr marL="0" indent="0">
              <a:buNone/>
            </a:pPr>
            <a:r>
              <a:rPr lang="en-US" dirty="0"/>
              <a:t>Encode design studies as hard/soft constraints</a:t>
            </a:r>
          </a:p>
          <a:p>
            <a:pPr marL="457200" lvl="1" indent="0">
              <a:buNone/>
            </a:pPr>
            <a:r>
              <a:rPr lang="en-US" dirty="0"/>
              <a:t>Perception papers define partial rankings</a:t>
            </a:r>
          </a:p>
          <a:p>
            <a:pPr marL="0" indent="0">
              <a:buNone/>
            </a:pPr>
            <a:r>
              <a:rPr lang="en-US" b="1" dirty="0"/>
              <a:t>Learn weight penalties automatically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302" y="4204495"/>
            <a:ext cx="9003396" cy="23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92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32882-1F82-3449-A2AF-7860D206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C48EB-141E-724A-B154-4F0163208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Search space: </a:t>
            </a:r>
            <a:r>
              <a:rPr lang="en-US" dirty="0" err="1"/>
              <a:t>vega</a:t>
            </a:r>
            <a:r>
              <a:rPr lang="en-US" dirty="0"/>
              <a:t>-lite specs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Hard constraints: incorrect specs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Soft constraints: preferences/ranking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Challenge: encoding </a:t>
            </a:r>
            <a:r>
              <a:rPr lang="en-US" dirty="0" err="1"/>
              <a:t>vega</a:t>
            </a:r>
            <a:r>
              <a:rPr lang="en-US" dirty="0"/>
              <a:t>-lite as ASP statements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16795" y="1977759"/>
            <a:ext cx="3009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expressiveness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16795" y="2696807"/>
            <a:ext cx="2568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effectiveness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6942665" y="1910290"/>
            <a:ext cx="338666" cy="719712"/>
          </a:xfrm>
          <a:prstGeom prst="rightBrac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533" y="-2921994"/>
            <a:ext cx="7128933" cy="26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04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32882-1F82-3449-A2AF-7860D206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C48EB-141E-724A-B154-4F0163208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Atom :- L1, ..., Ln. 		// Atom is true if L1,...,Ln are true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Atom					// Atom is true (like a data row)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:- L1, ..., Ln.			// L1,...,Ln evaluates to False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:- L1, ..., Ln. [2]			// Penalize result by 2 if violated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Return set of Atoms that obey the rules and minimize penalties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533" y="5104099"/>
            <a:ext cx="6017685" cy="15806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95067" y="4811713"/>
            <a:ext cx="3919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violations of rule p</a:t>
            </a:r>
            <a:r>
              <a:rPr lang="en-US" sz="3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1356" y="4811712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72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Language Examples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8776"/>
          <a:stretch/>
        </p:blipFill>
        <p:spPr>
          <a:xfrm>
            <a:off x="973666" y="1959498"/>
            <a:ext cx="6527800" cy="16012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66" y="4005230"/>
            <a:ext cx="6866467" cy="9433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666" y="5422899"/>
            <a:ext cx="6866467" cy="12711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7333" y="1524002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Define types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7333" y="3640665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Hard Constraints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7333" y="5058795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Encodings require channel and type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65202"/>
          <a:stretch/>
        </p:blipFill>
        <p:spPr>
          <a:xfrm>
            <a:off x="8136466" y="1959498"/>
            <a:ext cx="3868923" cy="418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40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39AC-DC07-7843-8814-8985E8E2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Soft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7975D-E82D-A345-9B4A-A94D9C294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Dozens, hundreds of soft constraints, how to assign weights?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(is hand assignment as hard as heuristics)?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User studies generate pairs of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 where v</a:t>
            </a:r>
            <a:r>
              <a:rPr lang="en-US" baseline="-25000" dirty="0"/>
              <a:t>1</a:t>
            </a:r>
            <a:r>
              <a:rPr lang="en-US" dirty="0"/>
              <a:t> preferred over v</a:t>
            </a:r>
            <a:r>
              <a:rPr lang="en-US" baseline="-25000" dirty="0"/>
              <a:t>2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</a:t>
            </a:r>
            <a:r>
              <a:rPr lang="en-US" dirty="0" err="1"/>
              <a:t>RankSVM</a:t>
            </a:r>
            <a:r>
              <a:rPr lang="en-US" dirty="0"/>
              <a:t> to learn what soft constraint weights will most preserve the ranking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Run </a:t>
            </a:r>
            <a:r>
              <a:rPr lang="en-US" dirty="0" err="1"/>
              <a:t>draco</a:t>
            </a:r>
            <a:r>
              <a:rPr lang="en-US" dirty="0"/>
              <a:t> and count # violations of each rule for each vis v</a:t>
            </a:r>
            <a:r>
              <a:rPr lang="en-US" baseline="-25000" dirty="0"/>
              <a:t>i</a:t>
            </a: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Rule = feature vector of violation counts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Train SVM to learn weights</a:t>
            </a:r>
          </a:p>
        </p:txBody>
      </p:sp>
    </p:spTree>
    <p:extLst>
      <p:ext uri="{BB962C8B-B14F-4D97-AF65-F5344CB8AC3E}">
        <p14:creationId xmlns:p14="http://schemas.microsoft.com/office/powerpoint/2010/main" val="838083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6C02-33F4-8D42-A0DF-3EEC19FC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Evaluation/Experiments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330F1-7E67-214E-A620-55735D9BB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Should show</a:t>
            </a:r>
          </a:p>
          <a:p>
            <a:r>
              <a:rPr lang="en-US" dirty="0"/>
              <a:t>Can express previous systems (APT, Voyager/Compass)</a:t>
            </a:r>
          </a:p>
          <a:p>
            <a:r>
              <a:rPr lang="en-US" dirty="0"/>
              <a:t>Not </a:t>
            </a:r>
            <a:r>
              <a:rPr lang="en-US" dirty="0" err="1"/>
              <a:t>embarassingly</a:t>
            </a:r>
            <a:r>
              <a:rPr lang="en-US" dirty="0"/>
              <a:t> slow (benefits from fast constraint solver)</a:t>
            </a:r>
          </a:p>
          <a:p>
            <a:r>
              <a:rPr lang="en-US" dirty="0"/>
              <a:t>Can incorporate new user studies</a:t>
            </a:r>
          </a:p>
          <a:p>
            <a:r>
              <a:rPr lang="en-US" dirty="0"/>
              <a:t>Weight learning 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316" y="3501072"/>
            <a:ext cx="4942417" cy="335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6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Draco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0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Draco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87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DD7D-E662-B249-954C-DC41B0DF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CCCDB-070C-DC4C-9A0A-05BE0F66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killer use cases for a system like Draco?</a:t>
            </a:r>
          </a:p>
          <a:p>
            <a:pPr lvl="1"/>
            <a:r>
              <a:rPr lang="en-US" dirty="0"/>
              <a:t>Data variation, not design variation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5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DD7D-E662-B249-954C-DC41B0DF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CCCDB-070C-DC4C-9A0A-05BE0F66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the limitations of Draco’s ASP approach?</a:t>
            </a:r>
          </a:p>
          <a:p>
            <a:r>
              <a:rPr lang="en-US" dirty="0"/>
              <a:t>ASP rules need to flatten the grammar (search space)</a:t>
            </a:r>
          </a:p>
          <a:p>
            <a:r>
              <a:rPr lang="en-US" dirty="0"/>
              <a:t>Composition of transformations.  </a:t>
            </a:r>
          </a:p>
          <a:p>
            <a:r>
              <a:rPr lang="en-US" dirty="0"/>
              <a:t>Data statistics</a:t>
            </a:r>
          </a:p>
          <a:p>
            <a:r>
              <a:rPr lang="en-US" dirty="0"/>
              <a:t>Generates static views</a:t>
            </a:r>
          </a:p>
          <a:p>
            <a:r>
              <a:rPr lang="en-US" dirty="0"/>
              <a:t>Leverage features from rendered output (e.g., </a:t>
            </a:r>
            <a:r>
              <a:rPr lang="en-US" dirty="0" err="1"/>
              <a:t>overplotting</a:t>
            </a:r>
            <a:r>
              <a:rPr lang="en-US" dirty="0"/>
              <a:t>)</a:t>
            </a:r>
          </a:p>
          <a:p>
            <a:r>
              <a:rPr lang="en-US" dirty="0"/>
              <a:t>More complex/high-level tasks?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7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DD7D-E662-B249-954C-DC41B0DF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CCCDB-070C-DC4C-9A0A-05BE0F66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86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Voyager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27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890C-0FBB-9642-A68C-77282320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Voyager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D6996-D565-A348-8D29-618E51CF8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 the evaluation “fair”?  What would you have done?</a:t>
            </a:r>
          </a:p>
          <a:p>
            <a:endParaRPr lang="en-US" dirty="0"/>
          </a:p>
          <a:p>
            <a:pPr lvl="1"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453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1FD-F4CC-3547-9D92-33422435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Voyager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9D0A-0032-C248-9FA8-6DBDA2A9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breadth vs depth the appropriate axis to study?</a:t>
            </a:r>
          </a:p>
          <a:p>
            <a:endParaRPr lang="en-US" dirty="0"/>
          </a:p>
          <a:p>
            <a:r>
              <a:rPr lang="en-US" dirty="0"/>
              <a:t>What are the pros and cons of breadth-oriented exploration?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45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1FD-F4CC-3547-9D92-33422435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Voyager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9D0A-0032-C248-9FA8-6DBDA2A9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characteristics should be important in recommendation?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8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1FD-F4CC-3547-9D92-33422435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Voyager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9D0A-0032-C248-9FA8-6DBDA2A9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characteristics should be important in recommendation?</a:t>
            </a:r>
          </a:p>
          <a:p>
            <a:pPr lvl="1"/>
            <a:r>
              <a:rPr lang="en-US" dirty="0"/>
              <a:t>Task/user goals  (what does the task of exploration mean?)</a:t>
            </a:r>
          </a:p>
          <a:p>
            <a:pPr lvl="1"/>
            <a:r>
              <a:rPr lang="en-US" dirty="0"/>
              <a:t>Directly find “interesting” views</a:t>
            </a:r>
          </a:p>
          <a:p>
            <a:pPr lvl="1"/>
            <a:r>
              <a:rPr lang="en-US" dirty="0"/>
              <a:t>Perceptual appropriateness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CBE6-985E-8949-BBE8-2F1E0993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E81E-B19B-8748-8F4E-9B561BD4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Choosing a good vis design for a dataset is hard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Factors that determine “good” constantly changing</a:t>
            </a:r>
          </a:p>
          <a:p>
            <a:pPr marL="457200" lvl="1" indent="0">
              <a:buNone/>
            </a:pPr>
            <a:r>
              <a:rPr lang="en-US" dirty="0"/>
              <a:t>result of perceptual/usability studies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Way to leverage evolving vis research for auto-visualization?</a:t>
            </a:r>
          </a:p>
        </p:txBody>
      </p:sp>
    </p:spTree>
    <p:extLst>
      <p:ext uri="{BB962C8B-B14F-4D97-AF65-F5344CB8AC3E}">
        <p14:creationId xmlns:p14="http://schemas.microsoft.com/office/powerpoint/2010/main" val="24247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Perceptual Studies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169" y="1393824"/>
            <a:ext cx="5689600" cy="26658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440" y="4059706"/>
            <a:ext cx="5779059" cy="2370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435" y="365125"/>
            <a:ext cx="4047067" cy="1049349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31" y="2368670"/>
            <a:ext cx="5675142" cy="262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8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4013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6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Proposed two criteria for automatically choosing designs</a:t>
            </a:r>
          </a:p>
          <a:p>
            <a:pPr marL="0" indent="0">
              <a:buNone/>
            </a:pPr>
            <a:r>
              <a:rPr lang="en-US" dirty="0"/>
              <a:t>Expressiveness</a:t>
            </a:r>
          </a:p>
          <a:p>
            <a:pPr marL="457200" lvl="1" indent="0">
              <a:buNone/>
            </a:pPr>
            <a:r>
              <a:rPr lang="en-US" dirty="0"/>
              <a:t>all facts and only those facts are expressed in the graphical design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445" y="3417123"/>
            <a:ext cx="3989543" cy="386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7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Proposed two criteria for automatically choosing designs</a:t>
            </a:r>
          </a:p>
          <a:p>
            <a:pPr marL="0" indent="0">
              <a:buNone/>
            </a:pPr>
            <a:r>
              <a:rPr lang="en-US" dirty="0"/>
              <a:t>Expressiveness</a:t>
            </a:r>
          </a:p>
          <a:p>
            <a:pPr marL="457200" lvl="1" indent="0">
              <a:buNone/>
            </a:pPr>
            <a:r>
              <a:rPr lang="en-US" dirty="0"/>
              <a:t>all facts and only those facts are expressed in the graphical design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Effectiveness</a:t>
            </a:r>
          </a:p>
          <a:p>
            <a:pPr marL="457200" lvl="1" indent="0">
              <a:buNone/>
            </a:pPr>
            <a:r>
              <a:rPr lang="en-US" dirty="0"/>
              <a:t>user can easily and unambiguously decode the graphical image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Want: most effective design that exactly expresses the data</a:t>
            </a:r>
          </a:p>
        </p:txBody>
      </p:sp>
    </p:spTree>
    <p:extLst>
      <p:ext uri="{BB962C8B-B14F-4D97-AF65-F5344CB8AC3E}">
        <p14:creationId xmlns:p14="http://schemas.microsoft.com/office/powerpoint/2010/main" val="101952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Logic program with hard constraints</a:t>
            </a:r>
          </a:p>
          <a:p>
            <a:pPr marL="0" indent="0">
              <a:buNone/>
            </a:pPr>
            <a:r>
              <a:rPr lang="en-US" dirty="0"/>
              <a:t>Exhaustive search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254500"/>
            <a:ext cx="10668000" cy="260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6888" y="3386667"/>
            <a:ext cx="3578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Bar Chart Rule</a:t>
            </a:r>
          </a:p>
        </p:txBody>
      </p:sp>
    </p:spTree>
    <p:extLst>
      <p:ext uri="{BB962C8B-B14F-4D97-AF65-F5344CB8AC3E}">
        <p14:creationId xmlns:p14="http://schemas.microsoft.com/office/powerpoint/2010/main" val="3770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Rule-based Heuristics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717" y="2756424"/>
            <a:ext cx="7690443" cy="322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36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F154AC3-A815-BE40-B629-2D5252A9E010}" vid="{FBB58635-D6C2-9549-8DC4-70725DB0CA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</TotalTime>
  <Words>552</Words>
  <Application>Microsoft Macintosh PowerPoint</Application>
  <PresentationFormat>Widescreen</PresentationFormat>
  <Paragraphs>104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Recommendation Week 4</vt:lpstr>
      <vt:lpstr>Draco</vt:lpstr>
      <vt:lpstr>Motivation</vt:lpstr>
      <vt:lpstr>Perceptual Studies</vt:lpstr>
      <vt:lpstr>APT</vt:lpstr>
      <vt:lpstr>APT</vt:lpstr>
      <vt:lpstr>APT</vt:lpstr>
      <vt:lpstr>APT</vt:lpstr>
      <vt:lpstr>Tableau</vt:lpstr>
      <vt:lpstr>ShowMe</vt:lpstr>
      <vt:lpstr>Voyager</vt:lpstr>
      <vt:lpstr>Order of works</vt:lpstr>
      <vt:lpstr>Contributions</vt:lpstr>
      <vt:lpstr>Constraint Language</vt:lpstr>
      <vt:lpstr>Constraint Language</vt:lpstr>
      <vt:lpstr>Constraint Language Examples</vt:lpstr>
      <vt:lpstr>Learning Soft Weights</vt:lpstr>
      <vt:lpstr>Evaluation/Experiments</vt:lpstr>
      <vt:lpstr>Draco Discussion</vt:lpstr>
      <vt:lpstr>Draco</vt:lpstr>
      <vt:lpstr>Draco</vt:lpstr>
      <vt:lpstr>Draco</vt:lpstr>
      <vt:lpstr>Voyager Discussion</vt:lpstr>
      <vt:lpstr>Voyager</vt:lpstr>
      <vt:lpstr>Voyager</vt:lpstr>
      <vt:lpstr>Voyager</vt:lpstr>
      <vt:lpstr>Voyager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Week 3</dc:title>
  <dc:creator>Microsoft Office User</dc:creator>
  <cp:lastModifiedBy>Microsoft Office User</cp:lastModifiedBy>
  <cp:revision>44</cp:revision>
  <dcterms:created xsi:type="dcterms:W3CDTF">2020-02-11T18:09:54Z</dcterms:created>
  <dcterms:modified xsi:type="dcterms:W3CDTF">2020-02-12T16:55:48Z</dcterms:modified>
</cp:coreProperties>
</file>