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9" r:id="rId4"/>
    <p:sldId id="287" r:id="rId5"/>
    <p:sldId id="288" r:id="rId6"/>
    <p:sldId id="272" r:id="rId7"/>
    <p:sldId id="265" r:id="rId8"/>
    <p:sldId id="278" r:id="rId9"/>
    <p:sldId id="274" r:id="rId10"/>
    <p:sldId id="275" r:id="rId11"/>
    <p:sldId id="277" r:id="rId12"/>
    <p:sldId id="279" r:id="rId13"/>
    <p:sldId id="273" r:id="rId14"/>
    <p:sldId id="276" r:id="rId15"/>
    <p:sldId id="280" r:id="rId16"/>
    <p:sldId id="281" r:id="rId17"/>
    <p:sldId id="267" r:id="rId18"/>
    <p:sldId id="268" r:id="rId19"/>
    <p:sldId id="283" r:id="rId20"/>
    <p:sldId id="282" r:id="rId21"/>
    <p:sldId id="269" r:id="rId22"/>
    <p:sldId id="270" r:id="rId23"/>
    <p:sldId id="284" r:id="rId24"/>
    <p:sldId id="257" r:id="rId25"/>
    <p:sldId id="263" r:id="rId26"/>
    <p:sldId id="262" r:id="rId27"/>
    <p:sldId id="285" r:id="rId28"/>
    <p:sldId id="258" r:id="rId29"/>
    <p:sldId id="259" r:id="rId30"/>
    <p:sldId id="260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4"/>
    <p:restoredTop sz="96405"/>
  </p:normalViewPr>
  <p:slideViewPr>
    <p:cSldViewPr snapToGrid="0" snapToObjects="1">
      <p:cViewPr varScale="1">
        <p:scale>
          <a:sx n="141" d="100"/>
          <a:sy n="141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umbiaviz.github.io/2020s_w6998/proje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br>
              <a:rPr lang="en-US" dirty="0"/>
            </a:br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/>
              <a:t>Expressiveness</a:t>
            </a:r>
          </a:p>
          <a:p>
            <a:pPr marL="457200" lvl="1" indent="0">
              <a:buNone/>
            </a:pPr>
            <a:r>
              <a:rPr lang="en-US" dirty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5" y="3417123"/>
            <a:ext cx="3989543" cy="38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/>
              <a:t>Expressiveness</a:t>
            </a:r>
          </a:p>
          <a:p>
            <a:pPr marL="457200" lvl="1" indent="0">
              <a:buNone/>
            </a:pPr>
            <a:r>
              <a:rPr lang="en-US" dirty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Effectiveness</a:t>
            </a:r>
          </a:p>
          <a:p>
            <a:pPr marL="457200" lvl="1" indent="0">
              <a:buNone/>
            </a:pPr>
            <a:r>
              <a:rPr lang="en-US" dirty="0"/>
              <a:t>user can easily and unambiguously decode the graphical image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Want: most effective design that exactly expresses the data</a:t>
            </a:r>
          </a:p>
        </p:txBody>
      </p:sp>
    </p:spTree>
    <p:extLst>
      <p:ext uri="{BB962C8B-B14F-4D97-AF65-F5344CB8AC3E}">
        <p14:creationId xmlns:p14="http://schemas.microsoft.com/office/powerpoint/2010/main" val="101952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 program with hard constraints</a:t>
            </a:r>
          </a:p>
          <a:p>
            <a:pPr marL="0" indent="0">
              <a:buNone/>
            </a:pPr>
            <a:r>
              <a:rPr lang="en-US" dirty="0"/>
              <a:t>Exhaustive search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54500"/>
            <a:ext cx="10668000" cy="260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888" y="3386667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Bar Chart Rule</a:t>
            </a:r>
          </a:p>
        </p:txBody>
      </p:sp>
    </p:spTree>
    <p:extLst>
      <p:ext uri="{BB962C8B-B14F-4D97-AF65-F5344CB8AC3E}">
        <p14:creationId xmlns:p14="http://schemas.microsoft.com/office/powerpoint/2010/main" val="3770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Rule-based Heuristics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17" y="2756424"/>
            <a:ext cx="7690443" cy="32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Rule-based heuristics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1833563"/>
            <a:ext cx="6718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coded heuristics and search procedure</a:t>
            </a:r>
          </a:p>
        </p:txBody>
      </p:sp>
    </p:spTree>
    <p:extLst>
      <p:ext uri="{BB962C8B-B14F-4D97-AF65-F5344CB8AC3E}">
        <p14:creationId xmlns:p14="http://schemas.microsoft.com/office/powerpoint/2010/main" val="183706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67" y="3012546"/>
            <a:ext cx="11082867" cy="8329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APT </a:t>
            </a:r>
            <a:r>
              <a:rPr lang="en-US" dirty="0">
                <a:sym typeface="Wingdings"/>
              </a:rPr>
              <a:t> Polaris Defaults  </a:t>
            </a:r>
            <a:r>
              <a:rPr lang="en-US" dirty="0" err="1">
                <a:sym typeface="Wingdings"/>
              </a:rPr>
              <a:t>ShowMe</a:t>
            </a:r>
            <a:r>
              <a:rPr lang="en-US" dirty="0">
                <a:sym typeface="Wingdings"/>
              </a:rPr>
              <a:t>  Compass/Voyager  Draco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32933" y="3572933"/>
            <a:ext cx="9787467" cy="1582898"/>
          </a:xfrm>
          <a:custGeom>
            <a:avLst/>
            <a:gdLst>
              <a:gd name="connsiteX0" fmla="*/ 0 w 9787467"/>
              <a:gd name="connsiteY0" fmla="*/ 50800 h 1582898"/>
              <a:gd name="connsiteX1" fmla="*/ 3640667 w 9787467"/>
              <a:gd name="connsiteY1" fmla="*/ 1473200 h 1582898"/>
              <a:gd name="connsiteX2" fmla="*/ 8077200 w 9787467"/>
              <a:gd name="connsiteY2" fmla="*/ 1320800 h 1582898"/>
              <a:gd name="connsiteX3" fmla="*/ 9787467 w 9787467"/>
              <a:gd name="connsiteY3" fmla="*/ 0 h 158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467" h="1582898">
                <a:moveTo>
                  <a:pt x="0" y="50800"/>
                </a:moveTo>
                <a:cubicBezTo>
                  <a:pt x="1147233" y="656166"/>
                  <a:pt x="2294467" y="1261533"/>
                  <a:pt x="3640667" y="1473200"/>
                </a:cubicBezTo>
                <a:cubicBezTo>
                  <a:pt x="4986867" y="1684867"/>
                  <a:pt x="7052733" y="1566333"/>
                  <a:pt x="8077200" y="1320800"/>
                </a:cubicBezTo>
                <a:cubicBezTo>
                  <a:pt x="9101667" y="1075267"/>
                  <a:pt x="9787467" y="0"/>
                  <a:pt x="9787467" y="0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6C46-8742-5E49-A708-27F7618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663F-ACE4-274B-82DE-49D9B53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constraint programming (ASP)</a:t>
            </a:r>
          </a:p>
          <a:p>
            <a:pPr marL="0" indent="0">
              <a:buNone/>
            </a:pPr>
            <a:r>
              <a:rPr lang="en-US" dirty="0"/>
              <a:t>Encode design studies as hard/soft constraints</a:t>
            </a:r>
          </a:p>
          <a:p>
            <a:pPr marL="457200" lvl="1" indent="0">
              <a:buNone/>
            </a:pPr>
            <a:r>
              <a:rPr lang="en-US" dirty="0"/>
              <a:t>Perception papers define partial rankings</a:t>
            </a:r>
          </a:p>
          <a:p>
            <a:pPr marL="0" indent="0">
              <a:buNone/>
            </a:pPr>
            <a:r>
              <a:rPr lang="en-US" b="1" dirty="0"/>
              <a:t>Learn weight penalties automatically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02" y="4204495"/>
            <a:ext cx="900339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Search space: </a:t>
            </a:r>
            <a:r>
              <a:rPr lang="en-US" dirty="0" err="1"/>
              <a:t>vega</a:t>
            </a:r>
            <a:r>
              <a:rPr lang="en-US" dirty="0"/>
              <a:t>-lite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Hard constraints: incorrect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 constraints: preferences/ranking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Challenge: encoding </a:t>
            </a:r>
            <a:r>
              <a:rPr lang="en-US" dirty="0" err="1"/>
              <a:t>vega</a:t>
            </a:r>
            <a:r>
              <a:rPr lang="en-US" dirty="0"/>
              <a:t>-lite as ASP statements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795" y="1977759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expressiveness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6795" y="2696807"/>
            <a:ext cx="2568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942665" y="1910290"/>
            <a:ext cx="338666" cy="719712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-2921994"/>
            <a:ext cx="7128933" cy="26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 :- L1, ..., Ln. 		// Atom is true if L1,...,Ln are 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					// Atom is true (like a data row)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			// L1,...,Ln evaluates to False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 [2]			// Penalize result by 2 if violated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Return set of Atoms that obey the rules and minimize penalties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5104099"/>
            <a:ext cx="6017685" cy="1580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5067" y="4811713"/>
            <a:ext cx="391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violations of rule p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356" y="481171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7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9865-7DB8-EE4A-969C-D47DAEC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D13A-E1DC-A54F-9DCF-E8013CBA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Adds+Drops</a:t>
            </a:r>
            <a:r>
              <a:rPr lang="en-US" dirty="0"/>
              <a:t>: will adjust presentation/scribe schedule tonight</a:t>
            </a:r>
          </a:p>
          <a:p>
            <a:r>
              <a:rPr lang="en-US" dirty="0"/>
              <a:t>Let me know if you are NOT ok with being moved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Presentations: send slides to </a:t>
            </a:r>
            <a:r>
              <a:rPr lang="en-US" dirty="0" err="1"/>
              <a:t>yiru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Website updates: links to reviews, slides, announcements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6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776"/>
          <a:stretch/>
        </p:blipFill>
        <p:spPr>
          <a:xfrm>
            <a:off x="973666" y="1959498"/>
            <a:ext cx="6527800" cy="160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" y="4005230"/>
            <a:ext cx="6866467" cy="943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6" y="5422899"/>
            <a:ext cx="6866467" cy="1271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333" y="152400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7333" y="364066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 Constraints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33" y="505879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Encodings require channel and type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65202"/>
          <a:stretch/>
        </p:blipFill>
        <p:spPr>
          <a:xfrm>
            <a:off x="8136466" y="1959498"/>
            <a:ext cx="3868923" cy="41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4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39AC-DC07-7843-8814-8985E8E2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Soft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975D-E82D-A345-9B4A-A94D9C29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Dozens, hundreds of soft constraints, how to assign weights?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(is hand assignment as hard as heuristics)?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studies generate pairs of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where v</a:t>
            </a:r>
            <a:r>
              <a:rPr lang="en-US" baseline="-25000" dirty="0"/>
              <a:t>1</a:t>
            </a:r>
            <a:r>
              <a:rPr lang="en-US" dirty="0"/>
              <a:t> preferred over v</a:t>
            </a:r>
            <a:r>
              <a:rPr lang="en-US" baseline="-25000" dirty="0"/>
              <a:t>2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RankSVM</a:t>
            </a:r>
            <a:r>
              <a:rPr lang="en-US" dirty="0"/>
              <a:t> to learn what soft constraint weights will most preserve the ranking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draco</a:t>
            </a:r>
            <a:r>
              <a:rPr lang="en-US" dirty="0"/>
              <a:t> and count # violations of each rule for each vis v</a:t>
            </a:r>
            <a:r>
              <a:rPr lang="en-US" baseline="-25000" dirty="0"/>
              <a:t>i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Rule = feature vector of violation counts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Train SVM to learn weights</a:t>
            </a:r>
          </a:p>
        </p:txBody>
      </p:sp>
    </p:spTree>
    <p:extLst>
      <p:ext uri="{BB962C8B-B14F-4D97-AF65-F5344CB8AC3E}">
        <p14:creationId xmlns:p14="http://schemas.microsoft.com/office/powerpoint/2010/main" val="83808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6C02-33F4-8D42-A0DF-3EEC19F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30F1-7E67-214E-A620-55735D9B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show</a:t>
            </a:r>
          </a:p>
          <a:p>
            <a:r>
              <a:rPr lang="en-US" dirty="0"/>
              <a:t>Can express previous systems (APT, Voyager/Compass)</a:t>
            </a:r>
          </a:p>
          <a:p>
            <a:r>
              <a:rPr lang="en-US" dirty="0"/>
              <a:t>Not </a:t>
            </a:r>
            <a:r>
              <a:rPr lang="en-US" dirty="0" err="1"/>
              <a:t>embarassingly</a:t>
            </a:r>
            <a:r>
              <a:rPr lang="en-US" dirty="0"/>
              <a:t> slow (benefits from fast constraint solver)</a:t>
            </a:r>
          </a:p>
          <a:p>
            <a:r>
              <a:rPr lang="en-US" dirty="0"/>
              <a:t>Can incorporate new user studies</a:t>
            </a:r>
          </a:p>
          <a:p>
            <a:r>
              <a:rPr lang="en-US" dirty="0"/>
              <a:t>Weight learning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16" y="3501072"/>
            <a:ext cx="4942417" cy="33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0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killer use cases for a system like Draco?</a:t>
            </a:r>
          </a:p>
          <a:p>
            <a:pPr lvl="1"/>
            <a:r>
              <a:rPr lang="en-US" dirty="0"/>
              <a:t>Data variation, not design variation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limitations of Draco’s ASP approach?</a:t>
            </a:r>
          </a:p>
          <a:p>
            <a:r>
              <a:rPr lang="en-US" dirty="0"/>
              <a:t>ASP rules need to flatten the grammar (search space)</a:t>
            </a:r>
          </a:p>
          <a:p>
            <a:r>
              <a:rPr lang="en-US" dirty="0"/>
              <a:t>Composition of transformations.  </a:t>
            </a:r>
          </a:p>
          <a:p>
            <a:r>
              <a:rPr lang="en-US" dirty="0"/>
              <a:t>Data statistics</a:t>
            </a:r>
          </a:p>
          <a:p>
            <a:r>
              <a:rPr lang="en-US" dirty="0"/>
              <a:t>Generates static views</a:t>
            </a:r>
          </a:p>
          <a:p>
            <a:r>
              <a:rPr lang="en-US" dirty="0"/>
              <a:t>Leverage features from rendered output (e.g., </a:t>
            </a:r>
            <a:r>
              <a:rPr lang="en-US" dirty="0" err="1"/>
              <a:t>overplotting</a:t>
            </a:r>
            <a:r>
              <a:rPr lang="en-US" dirty="0"/>
              <a:t>)</a:t>
            </a:r>
          </a:p>
          <a:p>
            <a:r>
              <a:rPr lang="en-US" dirty="0"/>
              <a:t>More complex/high-level tasks?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2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890C-0FBB-9642-A68C-77282320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6996-D565-A348-8D29-618E51CF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evaluation “fair”?  What would you have done?</a:t>
            </a:r>
          </a:p>
          <a:p>
            <a:endParaRPr lang="en-US" dirty="0"/>
          </a:p>
          <a:p>
            <a:pPr lvl="1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53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breadth vs depth the appropriate axis to study?</a:t>
            </a:r>
          </a:p>
          <a:p>
            <a:endParaRPr lang="en-US" dirty="0"/>
          </a:p>
          <a:p>
            <a:r>
              <a:rPr lang="en-US" dirty="0"/>
              <a:t>What are the pros and cons of breadth-oriented exploration?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4815-B868-1D40-B92E-1421E447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4CF6-9A1F-3D41-BE80-CCA21E42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A1 grading released tomorrow</a:t>
            </a:r>
          </a:p>
          <a:p>
            <a:pPr marL="0" indent="0">
              <a:buNone/>
            </a:pPr>
            <a:r>
              <a:rPr lang="en-US" dirty="0"/>
              <a:t>Feedback on assignments?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7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pPr lvl="1"/>
            <a:r>
              <a:rPr lang="en-US" dirty="0"/>
              <a:t>Task/user goals  (what does the task of exploration mean?)</a:t>
            </a:r>
          </a:p>
          <a:p>
            <a:pPr lvl="1"/>
            <a:r>
              <a:rPr lang="en-US" dirty="0"/>
              <a:t>Directly find “interesting” views</a:t>
            </a:r>
          </a:p>
          <a:p>
            <a:pPr lvl="1"/>
            <a:r>
              <a:rPr lang="en-US" dirty="0"/>
              <a:t>Perceptual appropriateness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D498-FFEF-B843-958C-903E5A3D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D79E-E44E-E445-A4D1-4280C5AA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Project Proposal due tonight: follow format of the prospectus</a:t>
            </a:r>
          </a:p>
          <a:p>
            <a:r>
              <a:rPr lang="en-US" dirty="0"/>
              <a:t>What is the problem</a:t>
            </a:r>
          </a:p>
          <a:p>
            <a:r>
              <a:rPr lang="en-US" dirty="0"/>
              <a:t>Why is it important</a:t>
            </a:r>
          </a:p>
          <a:p>
            <a:r>
              <a:rPr lang="en-US" dirty="0"/>
              <a:t>Why is it hard</a:t>
            </a:r>
          </a:p>
          <a:p>
            <a:r>
              <a:rPr lang="en-US" dirty="0"/>
              <a:t>What is your key idea or approach </a:t>
            </a:r>
          </a:p>
          <a:p>
            <a:pPr lvl="1"/>
            <a:r>
              <a:rPr lang="en-US" dirty="0"/>
              <a:t>Any initial results already shown</a:t>
            </a:r>
          </a:p>
          <a:p>
            <a:pPr lvl="1"/>
            <a:r>
              <a:rPr lang="en-US" dirty="0"/>
              <a:t>If not, provide a sketch of idea/algorithm</a:t>
            </a:r>
          </a:p>
          <a:p>
            <a:pPr lvl="1"/>
            <a:r>
              <a:rPr lang="en-US" dirty="0"/>
              <a:t>If not, provide a architecture diagram of the system</a:t>
            </a:r>
          </a:p>
          <a:p>
            <a:pPr lvl="1"/>
            <a:r>
              <a:rPr lang="en-US" dirty="0"/>
              <a:t>The more detailed the better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OK to change idea &amp; add partner between now and related work deadline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https://columbiaviz.github.io/2020s_w6998/projects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9464-B491-B947-9FA9-E36401BA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7EF4-A5BA-6A49-AA3B-A5680540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scribe for Voyager half of class</a:t>
            </a:r>
          </a:p>
        </p:txBody>
      </p:sp>
    </p:spTree>
    <p:extLst>
      <p:ext uri="{BB962C8B-B14F-4D97-AF65-F5344CB8AC3E}">
        <p14:creationId xmlns:p14="http://schemas.microsoft.com/office/powerpoint/2010/main" val="70989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CBE6-985E-8949-BBE8-2F1E099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E81E-B19B-8748-8F4E-9B561BD4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Choosing a good vis design for a dataset is hard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Factors that determine “good” constantly changing</a:t>
            </a:r>
          </a:p>
          <a:p>
            <a:pPr marL="457200" lvl="1" indent="0">
              <a:buNone/>
            </a:pPr>
            <a:r>
              <a:rPr lang="en-US" dirty="0"/>
              <a:t>result of perceptual/usability studies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Way to leverage evolving vis research for auto-visualization?</a:t>
            </a:r>
          </a:p>
        </p:txBody>
      </p:sp>
    </p:spTree>
    <p:extLst>
      <p:ext uri="{BB962C8B-B14F-4D97-AF65-F5344CB8AC3E}">
        <p14:creationId xmlns:p14="http://schemas.microsoft.com/office/powerpoint/2010/main" val="24247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Studies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69" y="1393824"/>
            <a:ext cx="5689600" cy="2665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40" y="4059706"/>
            <a:ext cx="5779059" cy="2370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35" y="365125"/>
            <a:ext cx="4047067" cy="10493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31" y="2368670"/>
            <a:ext cx="5675142" cy="26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1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2224</TotalTime>
  <Words>694</Words>
  <Application>Microsoft Macintosh PowerPoint</Application>
  <PresentationFormat>Widescreen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Recommendation Week 4</vt:lpstr>
      <vt:lpstr>Administrivia</vt:lpstr>
      <vt:lpstr>Administrivia</vt:lpstr>
      <vt:lpstr>Administrivia</vt:lpstr>
      <vt:lpstr>Administrivia</vt:lpstr>
      <vt:lpstr>Draco</vt:lpstr>
      <vt:lpstr>Motivation</vt:lpstr>
      <vt:lpstr>Perceptual Studies</vt:lpstr>
      <vt:lpstr>APT</vt:lpstr>
      <vt:lpstr>APT</vt:lpstr>
      <vt:lpstr>APT</vt:lpstr>
      <vt:lpstr>APT</vt:lpstr>
      <vt:lpstr>Tableau</vt:lpstr>
      <vt:lpstr>ShowMe</vt:lpstr>
      <vt:lpstr>Voyager</vt:lpstr>
      <vt:lpstr>Order of works</vt:lpstr>
      <vt:lpstr>Contributions</vt:lpstr>
      <vt:lpstr>Constraint Language</vt:lpstr>
      <vt:lpstr>Constraint Language</vt:lpstr>
      <vt:lpstr>Constraint Language Examples</vt:lpstr>
      <vt:lpstr>Learning Soft Weights</vt:lpstr>
      <vt:lpstr>Evaluation/Experiments</vt:lpstr>
      <vt:lpstr>Draco Discussion</vt:lpstr>
      <vt:lpstr>Draco</vt:lpstr>
      <vt:lpstr>Draco</vt:lpstr>
      <vt:lpstr>Draco</vt:lpstr>
      <vt:lpstr>Voyager Discussion</vt:lpstr>
      <vt:lpstr>Voyager</vt:lpstr>
      <vt:lpstr>Voyager</vt:lpstr>
      <vt:lpstr>Voyager</vt:lpstr>
      <vt:lpstr>Voyager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Week 3</dc:title>
  <dc:creator>Microsoft Office User</dc:creator>
  <cp:lastModifiedBy>Microsoft Office User</cp:lastModifiedBy>
  <cp:revision>57</cp:revision>
  <dcterms:created xsi:type="dcterms:W3CDTF">2020-02-11T18:09:54Z</dcterms:created>
  <dcterms:modified xsi:type="dcterms:W3CDTF">2020-02-13T22:27:24Z</dcterms:modified>
</cp:coreProperties>
</file>