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273" r:id="rId4"/>
    <p:sldId id="259" r:id="rId5"/>
    <p:sldId id="271" r:id="rId6"/>
    <p:sldId id="274" r:id="rId7"/>
    <p:sldId id="260" r:id="rId8"/>
    <p:sldId id="275" r:id="rId9"/>
    <p:sldId id="276" r:id="rId10"/>
    <p:sldId id="258" r:id="rId11"/>
    <p:sldId id="277" r:id="rId12"/>
    <p:sldId id="278" r:id="rId13"/>
    <p:sldId id="261" r:id="rId14"/>
    <p:sldId id="262" r:id="rId15"/>
    <p:sldId id="263" r:id="rId16"/>
    <p:sldId id="264" r:id="rId17"/>
    <p:sldId id="265" r:id="rId18"/>
    <p:sldId id="266" r:id="rId19"/>
    <p:sldId id="267" r:id="rId20"/>
    <p:sldId id="268" r:id="rId21"/>
    <p:sldId id="269" r:id="rId22"/>
    <p:sldId id="270" r:id="rId23"/>
    <p:sldId id="279" r:id="rId24"/>
    <p:sldId id="272"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59"/>
    <p:restoredTop sz="96405"/>
  </p:normalViewPr>
  <p:slideViewPr>
    <p:cSldViewPr snapToGrid="0" snapToObjects="1">
      <p:cViewPr varScale="1">
        <p:scale>
          <a:sx n="98" d="100"/>
          <a:sy n="98" d="100"/>
        </p:scale>
        <p:origin x="208"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BEE21-55F0-AD40-B43A-DF94B7324CDC}" type="datetimeFigureOut">
              <a:rPr lang="en-US" smtClean="0"/>
              <a:t>4/22/20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5B923-E638-A148-B416-9B684C152DF1}" type="slidenum">
              <a:rPr lang="en-US" smtClean="0"/>
              <a:t>‹#›</a:t>
            </a:fld>
            <a:endParaRPr lang="en-US"/>
          </a:p>
        </p:txBody>
      </p:sp>
    </p:spTree>
    <p:extLst>
      <p:ext uri="{BB962C8B-B14F-4D97-AF65-F5344CB8AC3E}">
        <p14:creationId xmlns:p14="http://schemas.microsoft.com/office/powerpoint/2010/main" val="137753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65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b08644c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3b08644c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4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6149873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6149873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41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b08644c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b08644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42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6149873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6149873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88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6149873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6149873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63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46149873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46149873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14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3b08644c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3b08644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69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3b08644c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3b08644c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49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b08644c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b08644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00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3b08644c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3b08644c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6149873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614987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8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3b08644c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3b08644c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177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3b08644c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3b08644c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405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848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fdb9e738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7fdb9e7382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81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fdb9e73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7fdb9e7382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79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fdb9e738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7fdb9e7382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50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fdb9e738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7fdb9e7382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402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fdb9e738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7fdb9e7382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988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fdb9e738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7fdb9e7382_0_1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0721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fdb9e738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fdb9e738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0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3b08644c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3b08644c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062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fdb9e738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fdb9e738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178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fdb9e738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7fdb9e7382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32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fdb9e738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fdb9e7382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993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fdb9e73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7fdb9e7382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343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fdb9e738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7fdb9e7382_0_1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20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fdb9e7382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7fdb9e7382_2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fdb9e738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fdb9e7382_0_2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236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fdb9e738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7fdb9e7382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213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db9e738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7fdb9e7382_0_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46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fdb9e738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7fdb9e7382_0_2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461498737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46149873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40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6149873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6149873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41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461498737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461498737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43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61498737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6149873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6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461498737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46149873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612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3b08644c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3b08644c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50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CD60-9E60-C448-915E-FBC7ED736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45D4A-C54B-9C4B-A96E-A1AB64F5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3620A-AC67-FE49-B237-392271075F5B}"/>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5" name="Footer Placeholder 4">
            <a:extLst>
              <a:ext uri="{FF2B5EF4-FFF2-40B4-BE49-F238E27FC236}">
                <a16:creationId xmlns:a16="http://schemas.microsoft.com/office/drawing/2014/main" id="{CDF6CEA1-B544-C041-B80A-318BF2C9A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3BB5-0371-AD42-AC04-084806084A69}"/>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55105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00D-6EB1-C749-AD58-39EC70176B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F0EAFB-2C12-FF49-B2EF-37D5F8094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645EF-6B11-544A-8582-515AB007B180}"/>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5" name="Footer Placeholder 4">
            <a:extLst>
              <a:ext uri="{FF2B5EF4-FFF2-40B4-BE49-F238E27FC236}">
                <a16:creationId xmlns:a16="http://schemas.microsoft.com/office/drawing/2014/main" id="{BAA01D6E-6C3B-4E44-AE0E-0E0362B79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1F530-545B-E641-B501-B3CB28D1D80F}"/>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23267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78D5D7-697D-C14D-8D23-DE6CC0948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3C60F8-2C45-AF46-B40A-B18DA99E7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76BE2-6214-C94A-802B-8CB5B303EE1F}"/>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5" name="Footer Placeholder 4">
            <a:extLst>
              <a:ext uri="{FF2B5EF4-FFF2-40B4-BE49-F238E27FC236}">
                <a16:creationId xmlns:a16="http://schemas.microsoft.com/office/drawing/2014/main" id="{40C17F0D-101C-E342-A381-66692BBD5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7A261-9C62-A047-88A0-6BE7F0C19FB3}"/>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124522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224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1BFD-FF17-5A4E-AE20-F3D1193C4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8BEEE-6247-3C49-B843-56B76BE22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03470-9EAC-834F-8D19-2C7D8C878417}"/>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5" name="Footer Placeholder 4">
            <a:extLst>
              <a:ext uri="{FF2B5EF4-FFF2-40B4-BE49-F238E27FC236}">
                <a16:creationId xmlns:a16="http://schemas.microsoft.com/office/drawing/2014/main" id="{AC836DBB-FDF6-9D4B-9347-DFA9C68CF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9C6C7-5FBD-CA45-97FD-A4A2CC9BF2A6}"/>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381466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3287-1244-044E-8120-ED80A08C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8A47B-E02D-E84C-98CF-0254B4812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2D22A-6052-7444-B82B-52568B79FD0D}"/>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5" name="Footer Placeholder 4">
            <a:extLst>
              <a:ext uri="{FF2B5EF4-FFF2-40B4-BE49-F238E27FC236}">
                <a16:creationId xmlns:a16="http://schemas.microsoft.com/office/drawing/2014/main" id="{DD945307-C0A4-8648-A8FC-14FEE716F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43AAD-8722-CA43-B3C7-0CC5973F2F8A}"/>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5904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3F30-A792-234A-B6C2-9F88BE75D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1C699-781B-5B4C-8CCF-3E9CC6EAD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B39C2-6990-8F47-BE6D-BC09AF2D7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32AC93-0A07-D74A-A41A-3B93FECD4B93}"/>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6" name="Footer Placeholder 5">
            <a:extLst>
              <a:ext uri="{FF2B5EF4-FFF2-40B4-BE49-F238E27FC236}">
                <a16:creationId xmlns:a16="http://schemas.microsoft.com/office/drawing/2014/main" id="{1A5CD02F-36D7-7A4A-8319-60F73EB67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A84F-3CEB-7843-8A09-173D6540553F}"/>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219473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314-AD71-6A40-A86E-60E2FBA76B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40BD5C-5FBC-C148-A8DC-8697C8097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C4AF77-B3B6-B24C-8D88-1160A8CC79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1DEFE3-0D65-874E-A2DA-70A21099C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B60CC-4F9E-6444-9A23-ABDE2AF5C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A4962-3B47-E249-A88E-26CBD72383D6}"/>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8" name="Footer Placeholder 7">
            <a:extLst>
              <a:ext uri="{FF2B5EF4-FFF2-40B4-BE49-F238E27FC236}">
                <a16:creationId xmlns:a16="http://schemas.microsoft.com/office/drawing/2014/main" id="{326B38B4-B67A-1E43-9774-C8825F68D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B6F05-3142-5848-AFF8-C5014AE1A9B4}"/>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309257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66E1-B824-B548-8B36-6A84BD189E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49E96-C09D-FC40-87A3-0B1C5E2CCF5E}"/>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4" name="Footer Placeholder 3">
            <a:extLst>
              <a:ext uri="{FF2B5EF4-FFF2-40B4-BE49-F238E27FC236}">
                <a16:creationId xmlns:a16="http://schemas.microsoft.com/office/drawing/2014/main" id="{048A9BD2-4F82-9940-8E44-6CD61FFAB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823D1F-DA49-5A48-8B9F-86527E82FD74}"/>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80883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F27A5-FC94-714B-8A28-F31407E1023A}"/>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3" name="Footer Placeholder 2">
            <a:extLst>
              <a:ext uri="{FF2B5EF4-FFF2-40B4-BE49-F238E27FC236}">
                <a16:creationId xmlns:a16="http://schemas.microsoft.com/office/drawing/2014/main" id="{E95624B4-E725-A948-B7FF-8E68358D9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61EF5D-8F0B-DB4A-B7FA-AD41C3769248}"/>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288786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7B60-D66C-694D-8C13-D4D9BE9B8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18D0E-2957-D343-B7BC-986182DFF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C2370A-39D0-EB4C-8F6B-9C2D45AF1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A908C-9453-5244-91B6-0C8BA692C7CF}"/>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6" name="Footer Placeholder 5">
            <a:extLst>
              <a:ext uri="{FF2B5EF4-FFF2-40B4-BE49-F238E27FC236}">
                <a16:creationId xmlns:a16="http://schemas.microsoft.com/office/drawing/2014/main" id="{37BAA170-5DF6-C041-87B0-985E21531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6F981-DF03-6240-B5DE-9D74A7A8EA72}"/>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110210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9ABC-D3C2-794D-9DC8-9FD53C595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2607B-F913-7947-8A23-5A9BA3F4F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6D90B26-3497-564A-8F0E-1707498D2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92668-87E2-F449-A810-D4B9C2CA4C92}"/>
              </a:ext>
            </a:extLst>
          </p:cNvPr>
          <p:cNvSpPr>
            <a:spLocks noGrp="1"/>
          </p:cNvSpPr>
          <p:nvPr>
            <p:ph type="dt" sz="half" idx="10"/>
          </p:nvPr>
        </p:nvSpPr>
        <p:spPr/>
        <p:txBody>
          <a:bodyPr/>
          <a:lstStyle/>
          <a:p>
            <a:fld id="{D077B7F3-A623-604C-9FA0-35347E68EB54}" type="datetimeFigureOut">
              <a:rPr lang="en-US" smtClean="0"/>
              <a:t>4/22/20</a:t>
            </a:fld>
            <a:endParaRPr lang="en-US"/>
          </a:p>
        </p:txBody>
      </p:sp>
      <p:sp>
        <p:nvSpPr>
          <p:cNvPr id="6" name="Footer Placeholder 5">
            <a:extLst>
              <a:ext uri="{FF2B5EF4-FFF2-40B4-BE49-F238E27FC236}">
                <a16:creationId xmlns:a16="http://schemas.microsoft.com/office/drawing/2014/main" id="{2B0E0325-3993-EE43-AF3A-8CF0BA651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F28AB-58ED-0E49-9D32-444584143DD0}"/>
              </a:ext>
            </a:extLst>
          </p:cNvPr>
          <p:cNvSpPr>
            <a:spLocks noGrp="1"/>
          </p:cNvSpPr>
          <p:nvPr>
            <p:ph type="sldNum" sz="quarter" idx="12"/>
          </p:nvPr>
        </p:nvSpPr>
        <p:spPr/>
        <p:txBody>
          <a:bodyPr/>
          <a:lstStyle/>
          <a:p>
            <a:fld id="{18E10350-1EBD-5B44-B3D7-8DA55A06D2FD}" type="slidenum">
              <a:rPr lang="en-US" smtClean="0"/>
              <a:t>‹#›</a:t>
            </a:fld>
            <a:endParaRPr lang="en-US"/>
          </a:p>
        </p:txBody>
      </p:sp>
    </p:spTree>
    <p:extLst>
      <p:ext uri="{BB962C8B-B14F-4D97-AF65-F5344CB8AC3E}">
        <p14:creationId xmlns:p14="http://schemas.microsoft.com/office/powerpoint/2010/main" val="170248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61F12-D1AC-C54E-825B-C25A7E13B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4A889-F310-2146-AD59-D6E632E1F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E2B63-5226-0748-9584-E2CB45BF0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077B7F3-A623-604C-9FA0-35347E68EB54}" type="datetimeFigureOut">
              <a:rPr lang="en-US" smtClean="0"/>
              <a:pPr/>
              <a:t>4/22/20</a:t>
            </a:fld>
            <a:endParaRPr lang="en-US"/>
          </a:p>
        </p:txBody>
      </p:sp>
      <p:sp>
        <p:nvSpPr>
          <p:cNvPr id="5" name="Footer Placeholder 4">
            <a:extLst>
              <a:ext uri="{FF2B5EF4-FFF2-40B4-BE49-F238E27FC236}">
                <a16:creationId xmlns:a16="http://schemas.microsoft.com/office/drawing/2014/main" id="{831DCCF8-404C-6148-8B45-A4FDF75D6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F403BB2-2095-B349-ADC5-3F1C09D04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18E10350-1EBD-5B44-B3D7-8DA55A06D2FD}" type="slidenum">
              <a:rPr lang="en-US" smtClean="0"/>
              <a:pPr/>
              <a:t>‹#›</a:t>
            </a:fld>
            <a:endParaRPr lang="en-US"/>
          </a:p>
        </p:txBody>
      </p:sp>
    </p:spTree>
    <p:extLst>
      <p:ext uri="{BB962C8B-B14F-4D97-AF65-F5344CB8AC3E}">
        <p14:creationId xmlns:p14="http://schemas.microsoft.com/office/powerpoint/2010/main" val="134832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4D71-B1F5-DF48-8478-3A205D0E7FAC}"/>
              </a:ext>
            </a:extLst>
          </p:cNvPr>
          <p:cNvSpPr>
            <a:spLocks noGrp="1"/>
          </p:cNvSpPr>
          <p:nvPr>
            <p:ph type="ctrTitle"/>
          </p:nvPr>
        </p:nvSpPr>
        <p:spPr>
          <a:xfrm>
            <a:off x="1524000" y="2235200"/>
            <a:ext cx="9144000" cy="2387600"/>
          </a:xfrm>
        </p:spPr>
        <p:txBody>
          <a:bodyPr/>
          <a:lstStyle/>
          <a:p>
            <a:r>
              <a:rPr lang="en-US" dirty="0"/>
              <a:t>Week 14</a:t>
            </a:r>
            <a:br>
              <a:rPr lang="en-US" dirty="0"/>
            </a:br>
            <a:r>
              <a:rPr lang="en-US" dirty="0"/>
              <a:t>Query Explanations</a:t>
            </a:r>
          </a:p>
        </p:txBody>
      </p:sp>
    </p:spTree>
    <p:extLst>
      <p:ext uri="{BB962C8B-B14F-4D97-AF65-F5344CB8AC3E}">
        <p14:creationId xmlns:p14="http://schemas.microsoft.com/office/powerpoint/2010/main" val="82724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a:t>
            </a:r>
            <a:endParaRPr/>
          </a:p>
        </p:txBody>
      </p:sp>
      <p:sp>
        <p:nvSpPr>
          <p:cNvPr id="68" name="Google Shape;68;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Explanation (Predicate):</a:t>
            </a:r>
            <a:endParaRPr/>
          </a:p>
          <a:p>
            <a:pPr marL="0" indent="0">
              <a:spcBef>
                <a:spcPts val="2133"/>
              </a:spcBef>
              <a:buNone/>
            </a:pPr>
            <a:r>
              <a:rPr lang="en"/>
              <a:t>a set of attribute values: A∗ = {A1 = a1 , ..., Ak = ak }</a:t>
            </a:r>
            <a:endParaRPr/>
          </a:p>
          <a:p>
            <a:pPr marL="0" indent="0">
              <a:spcBef>
                <a:spcPts val="2133"/>
              </a:spcBef>
              <a:buNone/>
            </a:pPr>
            <a:r>
              <a:rPr lang="en"/>
              <a:t>For example, is crash caused by {os = 8}?</a:t>
            </a:r>
            <a:endParaRPr/>
          </a:p>
          <a:p>
            <a:pPr marL="0" indent="0">
              <a:spcBef>
                <a:spcPts val="2133"/>
              </a:spcBef>
              <a:spcAft>
                <a:spcPts val="2133"/>
              </a:spcAft>
              <a:buNone/>
            </a:pPr>
            <a:r>
              <a:rPr lang="en"/>
              <a:t>1</a:t>
            </a:r>
            <a:endParaRPr/>
          </a:p>
        </p:txBody>
      </p:sp>
      <p:pic>
        <p:nvPicPr>
          <p:cNvPr id="69" name="Google Shape;69;p15"/>
          <p:cNvPicPr preferRelativeResize="0"/>
          <p:nvPr/>
        </p:nvPicPr>
        <p:blipFill>
          <a:blip r:embed="rId3">
            <a:alphaModFix/>
          </a:blip>
          <a:stretch>
            <a:fillRect/>
          </a:stretch>
        </p:blipFill>
        <p:spPr>
          <a:xfrm>
            <a:off x="543067" y="3564800"/>
            <a:ext cx="5400599" cy="3018800"/>
          </a:xfrm>
          <a:prstGeom prst="rect">
            <a:avLst/>
          </a:prstGeom>
          <a:noFill/>
          <a:ln>
            <a:noFill/>
          </a:ln>
        </p:spPr>
      </p:pic>
    </p:spTree>
    <p:extLst>
      <p:ext uri="{BB962C8B-B14F-4D97-AF65-F5344CB8AC3E}">
        <p14:creationId xmlns:p14="http://schemas.microsoft.com/office/powerpoint/2010/main" val="32593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MacroBase</a:t>
            </a:r>
            <a:endParaRPr/>
          </a:p>
        </p:txBody>
      </p:sp>
      <p:sp>
        <p:nvSpPr>
          <p:cNvPr id="75" name="Google Shape;75;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Data volumes are quickly outpacing human abilities to process them. Today, Twitter, LinkedIn, and Facebook each record over 12M events per second. </a:t>
            </a:r>
            <a:endParaRPr/>
          </a:p>
          <a:p>
            <a:pPr marL="0" indent="0">
              <a:spcBef>
                <a:spcPts val="2133"/>
              </a:spcBef>
              <a:buNone/>
            </a:pPr>
            <a:r>
              <a:rPr lang="en"/>
              <a:t>However, human attention remains limited.</a:t>
            </a:r>
            <a:endParaRPr/>
          </a:p>
          <a:p>
            <a:pPr marL="0" indent="0">
              <a:spcBef>
                <a:spcPts val="2133"/>
              </a:spcBef>
              <a:buNone/>
            </a:pPr>
            <a:r>
              <a:rPr lang="en"/>
              <a:t>Data analytics engine that prioritizes end-user attention in high-volume fast data streams.</a:t>
            </a:r>
            <a:endParaRPr/>
          </a:p>
          <a:p>
            <a:pPr marL="0" indent="0">
              <a:spcBef>
                <a:spcPts val="2133"/>
              </a:spcBef>
              <a:buNone/>
            </a:pPr>
            <a:endParaRPr/>
          </a:p>
          <a:p>
            <a:pPr marL="0" indent="0">
              <a:spcBef>
                <a:spcPts val="2133"/>
              </a:spcBef>
              <a:buNone/>
            </a:pPr>
            <a:endParaRPr/>
          </a:p>
          <a:p>
            <a:pPr marL="0" indent="0">
              <a:spcBef>
                <a:spcPts val="2133"/>
              </a:spcBef>
              <a:buNone/>
            </a:pPr>
            <a:r>
              <a:rPr lang="en"/>
              <a:t>Use classifier to automatically detect outliers, and explain these outliers.</a:t>
            </a: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pic>
        <p:nvPicPr>
          <p:cNvPr id="76" name="Google Shape;76;p16"/>
          <p:cNvPicPr preferRelativeResize="0"/>
          <p:nvPr/>
        </p:nvPicPr>
        <p:blipFill>
          <a:blip r:embed="rId3">
            <a:alphaModFix/>
          </a:blip>
          <a:stretch>
            <a:fillRect/>
          </a:stretch>
        </p:blipFill>
        <p:spPr>
          <a:xfrm>
            <a:off x="497333" y="4430085"/>
            <a:ext cx="10566400" cy="1130300"/>
          </a:xfrm>
          <a:prstGeom prst="rect">
            <a:avLst/>
          </a:prstGeom>
          <a:noFill/>
          <a:ln>
            <a:noFill/>
          </a:ln>
        </p:spPr>
      </p:pic>
    </p:spTree>
    <p:extLst>
      <p:ext uri="{BB962C8B-B14F-4D97-AF65-F5344CB8AC3E}">
        <p14:creationId xmlns:p14="http://schemas.microsoft.com/office/powerpoint/2010/main" val="307101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MacroBase</a:t>
            </a:r>
            <a:endParaRPr/>
          </a:p>
        </p:txBody>
      </p:sp>
      <p:sp>
        <p:nvSpPr>
          <p:cNvPr id="82" name="Google Shape;82;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Explanation: combinations of attribute values that are relatively common in outliers. For example, app_version = v2, device_type = iPhoneX.</a:t>
            </a:r>
            <a:endParaRPr/>
          </a:p>
          <a:p>
            <a:pPr marL="0" indent="0">
              <a:spcBef>
                <a:spcPts val="2133"/>
              </a:spcBef>
              <a:buNone/>
            </a:pPr>
            <a:r>
              <a:rPr lang="en"/>
              <a:t>Risk ratio is a standard diagnostic measure </a:t>
            </a:r>
            <a:br>
              <a:rPr lang="en"/>
            </a:br>
            <a:r>
              <a:rPr lang="en"/>
              <a:t>used in epidemiology, and is used to determine </a:t>
            </a:r>
            <a:br>
              <a:rPr lang="en"/>
            </a:br>
            <a:r>
              <a:rPr lang="en"/>
              <a:t>potential causes for disease.</a:t>
            </a:r>
            <a:endParaRPr/>
          </a:p>
          <a:p>
            <a:pPr marL="0" indent="0">
              <a:spcBef>
                <a:spcPts val="2133"/>
              </a:spcBef>
              <a:buNone/>
            </a:pPr>
            <a:r>
              <a:rPr lang="en"/>
              <a:t>Given an attribute combination appearing ao </a:t>
            </a:r>
            <a:br>
              <a:rPr lang="en"/>
            </a:br>
            <a:r>
              <a:rPr lang="en"/>
              <a:t>times in the outliers and ai times in the inliers, </a:t>
            </a:r>
            <a:br>
              <a:rPr lang="en"/>
            </a:br>
            <a:r>
              <a:rPr lang="en"/>
              <a:t>where there are bo other outliers and bi other inliers, the risk ratio is defined as</a:t>
            </a: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pic>
        <p:nvPicPr>
          <p:cNvPr id="83" name="Google Shape;83;p17"/>
          <p:cNvPicPr preferRelativeResize="0"/>
          <p:nvPr/>
        </p:nvPicPr>
        <p:blipFill>
          <a:blip r:embed="rId3">
            <a:alphaModFix/>
          </a:blip>
          <a:stretch>
            <a:fillRect/>
          </a:stretch>
        </p:blipFill>
        <p:spPr>
          <a:xfrm>
            <a:off x="6929834" y="2520850"/>
            <a:ext cx="4587399" cy="2586767"/>
          </a:xfrm>
          <a:prstGeom prst="rect">
            <a:avLst/>
          </a:prstGeom>
          <a:noFill/>
          <a:ln>
            <a:noFill/>
          </a:ln>
        </p:spPr>
      </p:pic>
      <p:pic>
        <p:nvPicPr>
          <p:cNvPr id="84" name="Google Shape;84;p17"/>
          <p:cNvPicPr preferRelativeResize="0"/>
          <p:nvPr/>
        </p:nvPicPr>
        <p:blipFill>
          <a:blip r:embed="rId4">
            <a:alphaModFix/>
          </a:blip>
          <a:stretch>
            <a:fillRect/>
          </a:stretch>
        </p:blipFill>
        <p:spPr>
          <a:xfrm>
            <a:off x="625500" y="5595800"/>
            <a:ext cx="2895600" cy="939800"/>
          </a:xfrm>
          <a:prstGeom prst="rect">
            <a:avLst/>
          </a:prstGeom>
          <a:noFill/>
          <a:ln>
            <a:noFill/>
          </a:ln>
        </p:spPr>
      </p:pic>
    </p:spTree>
    <p:extLst>
      <p:ext uri="{BB962C8B-B14F-4D97-AF65-F5344CB8AC3E}">
        <p14:creationId xmlns:p14="http://schemas.microsoft.com/office/powerpoint/2010/main" val="295151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Scorpion</a:t>
            </a:r>
            <a:endParaRPr/>
          </a:p>
          <a:p>
            <a:endParaRPr/>
          </a:p>
        </p:txBody>
      </p:sp>
      <p:sp>
        <p:nvSpPr>
          <p:cNvPr id="90" name="Google Shape;90;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Exploratory Analysis: where users try to understand trends and general patterns by fitting models or aggregating data. </a:t>
            </a:r>
            <a:endParaRPr/>
          </a:p>
          <a:p>
            <a:pPr marL="0" indent="0">
              <a:spcBef>
                <a:spcPts val="2133"/>
              </a:spcBef>
              <a:buNone/>
            </a:pPr>
            <a:r>
              <a:rPr lang="en"/>
              <a:t>Such analyses will often reveal outliers aggregate values, or subgroups of points that behave differently than others. </a:t>
            </a:r>
            <a:endParaRPr/>
          </a:p>
          <a:p>
            <a:pPr marL="0" indent="0">
              <a:spcBef>
                <a:spcPts val="2133"/>
              </a:spcBef>
              <a:buNone/>
            </a:pPr>
            <a:r>
              <a:rPr lang="en"/>
              <a:t>Conduct why-analysis: describing the common properties of the input data points or tuples that caused the outlier outputs </a:t>
            </a:r>
            <a:endParaRPr/>
          </a:p>
          <a:p>
            <a:pPr marL="0" indent="0">
              <a:spcBef>
                <a:spcPts val="2133"/>
              </a:spcBef>
              <a:spcAft>
                <a:spcPts val="2133"/>
              </a:spcAft>
              <a:buNone/>
            </a:pPr>
            <a:endParaRPr/>
          </a:p>
        </p:txBody>
      </p:sp>
      <p:pic>
        <p:nvPicPr>
          <p:cNvPr id="91" name="Google Shape;91;p18"/>
          <p:cNvPicPr preferRelativeResize="0"/>
          <p:nvPr/>
        </p:nvPicPr>
        <p:blipFill>
          <a:blip r:embed="rId3">
            <a:alphaModFix/>
          </a:blip>
          <a:stretch>
            <a:fillRect/>
          </a:stretch>
        </p:blipFill>
        <p:spPr>
          <a:xfrm>
            <a:off x="6169185" y="4368133"/>
            <a:ext cx="5346700" cy="2336800"/>
          </a:xfrm>
          <a:prstGeom prst="rect">
            <a:avLst/>
          </a:prstGeom>
          <a:noFill/>
          <a:ln>
            <a:noFill/>
          </a:ln>
        </p:spPr>
      </p:pic>
    </p:spTree>
    <p:extLst>
      <p:ext uri="{BB962C8B-B14F-4D97-AF65-F5344CB8AC3E}">
        <p14:creationId xmlns:p14="http://schemas.microsoft.com/office/powerpoint/2010/main" val="29725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Scorpion</a:t>
            </a:r>
            <a:endParaRPr/>
          </a:p>
          <a:p>
            <a:endParaRPr/>
          </a:p>
        </p:txBody>
      </p:sp>
      <p:sp>
        <p:nvSpPr>
          <p:cNvPr id="97" name="Google Shape;97;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Sensitivity: how the uncertainty in the output of a mathematical model or system (numerical or otherwise) can be divided and allocated to different sources of uncertainty in its inputs.</a:t>
            </a:r>
            <a:endParaRPr/>
          </a:p>
          <a:p>
            <a:pPr marL="0" indent="0">
              <a:spcBef>
                <a:spcPts val="2133"/>
              </a:spcBef>
              <a:buNone/>
            </a:pPr>
            <a:r>
              <a:rPr lang="en"/>
              <a:t>COUNT(crash=FALSE) is too high.</a:t>
            </a:r>
            <a:endParaRPr/>
          </a:p>
          <a:p>
            <a:pPr marL="0" indent="0">
              <a:spcBef>
                <a:spcPts val="2133"/>
              </a:spcBef>
              <a:buNone/>
            </a:pPr>
            <a:r>
              <a:rPr lang="en"/>
              <a:t>Given an explanation (combinations of </a:t>
            </a:r>
            <a:br>
              <a:rPr lang="en"/>
            </a:br>
            <a:r>
              <a:rPr lang="en"/>
              <a:t>attribute values), if we remove these values,</a:t>
            </a:r>
            <a:br>
              <a:rPr lang="en"/>
            </a:br>
            <a:r>
              <a:rPr lang="en"/>
              <a:t>whether the count of crash will be lower,</a:t>
            </a:r>
            <a:br>
              <a:rPr lang="en"/>
            </a:br>
            <a:r>
              <a:rPr lang="en"/>
              <a:t>and the count of non-crash won’t be affected?</a:t>
            </a:r>
            <a:endParaRPr/>
          </a:p>
          <a:p>
            <a:pPr marL="0" indent="0">
              <a:spcBef>
                <a:spcPts val="2133"/>
              </a:spcBef>
              <a:spcAft>
                <a:spcPts val="2133"/>
              </a:spcAft>
              <a:buNone/>
            </a:pPr>
            <a:endParaRPr/>
          </a:p>
        </p:txBody>
      </p:sp>
      <p:pic>
        <p:nvPicPr>
          <p:cNvPr id="98" name="Google Shape;98;p19"/>
          <p:cNvPicPr preferRelativeResize="0"/>
          <p:nvPr/>
        </p:nvPicPr>
        <p:blipFill>
          <a:blip r:embed="rId3">
            <a:alphaModFix/>
          </a:blip>
          <a:stretch>
            <a:fillRect/>
          </a:stretch>
        </p:blipFill>
        <p:spPr>
          <a:xfrm>
            <a:off x="6941101" y="2813817"/>
            <a:ext cx="4587399" cy="2586767"/>
          </a:xfrm>
          <a:prstGeom prst="rect">
            <a:avLst/>
          </a:prstGeom>
          <a:noFill/>
          <a:ln>
            <a:noFill/>
          </a:ln>
        </p:spPr>
      </p:pic>
    </p:spTree>
    <p:extLst>
      <p:ext uri="{BB962C8B-B14F-4D97-AF65-F5344CB8AC3E}">
        <p14:creationId xmlns:p14="http://schemas.microsoft.com/office/powerpoint/2010/main" val="329335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RSExplain</a:t>
            </a:r>
            <a:endParaRPr/>
          </a:p>
        </p:txBody>
      </p:sp>
      <p:sp>
        <p:nvSpPr>
          <p:cNvPr id="104" name="Google Shape;104;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An explanation is a predicate with the property</a:t>
            </a:r>
            <a:br>
              <a:rPr lang="en"/>
            </a:br>
            <a:r>
              <a:rPr lang="en"/>
              <a:t>that, when we remove from the database all </a:t>
            </a:r>
            <a:br>
              <a:rPr lang="en"/>
            </a:br>
            <a:r>
              <a:rPr lang="en"/>
              <a:t>tuples satisfying that predicate, then we affect </a:t>
            </a:r>
            <a:br>
              <a:rPr lang="en"/>
            </a:br>
            <a:r>
              <a:rPr lang="en"/>
              <a:t>significantly the outcome that we want to explain.</a:t>
            </a:r>
            <a:endParaRPr/>
          </a:p>
          <a:p>
            <a:pPr marL="0" indent="0">
              <a:spcBef>
                <a:spcPts val="2133"/>
              </a:spcBef>
              <a:buNone/>
            </a:pPr>
            <a:r>
              <a:rPr lang="en"/>
              <a:t>Extended explanations with a formal framework </a:t>
            </a:r>
            <a:br>
              <a:rPr lang="en"/>
            </a:br>
            <a:r>
              <a:rPr lang="en"/>
              <a:t>that handles complex SQL queries and database schemas</a:t>
            </a:r>
            <a:br>
              <a:rPr lang="en"/>
            </a:br>
            <a:r>
              <a:rPr lang="en"/>
              <a:t>involving multiple relations and functional dependencies.</a:t>
            </a:r>
            <a:endParaRPr/>
          </a:p>
          <a:p>
            <a:pPr marL="0" indent="0">
              <a:spcBef>
                <a:spcPts val="2133"/>
              </a:spcBef>
              <a:buNone/>
            </a:pPr>
            <a:r>
              <a:rPr lang="en"/>
              <a:t>Use foreign keys to model causal paths.</a:t>
            </a:r>
            <a:endParaRPr/>
          </a:p>
          <a:p>
            <a:pPr marL="0" indent="0">
              <a:spcBef>
                <a:spcPts val="2133"/>
              </a:spcBef>
              <a:spcAft>
                <a:spcPts val="2133"/>
              </a:spcAft>
              <a:buNone/>
            </a:pPr>
            <a:endParaRPr/>
          </a:p>
        </p:txBody>
      </p:sp>
      <p:pic>
        <p:nvPicPr>
          <p:cNvPr id="105" name="Google Shape;105;p20"/>
          <p:cNvPicPr preferRelativeResize="0"/>
          <p:nvPr/>
        </p:nvPicPr>
        <p:blipFill>
          <a:blip r:embed="rId3">
            <a:alphaModFix/>
          </a:blip>
          <a:stretch>
            <a:fillRect/>
          </a:stretch>
        </p:blipFill>
        <p:spPr>
          <a:xfrm>
            <a:off x="7008734" y="491963"/>
            <a:ext cx="4930133" cy="2262867"/>
          </a:xfrm>
          <a:prstGeom prst="rect">
            <a:avLst/>
          </a:prstGeom>
          <a:noFill/>
          <a:ln>
            <a:noFill/>
          </a:ln>
        </p:spPr>
      </p:pic>
      <p:pic>
        <p:nvPicPr>
          <p:cNvPr id="106" name="Google Shape;106;p20"/>
          <p:cNvPicPr preferRelativeResize="0"/>
          <p:nvPr/>
        </p:nvPicPr>
        <p:blipFill>
          <a:blip r:embed="rId4">
            <a:alphaModFix/>
          </a:blip>
          <a:stretch>
            <a:fillRect/>
          </a:stretch>
        </p:blipFill>
        <p:spPr>
          <a:xfrm>
            <a:off x="8807898" y="3259831"/>
            <a:ext cx="2252100" cy="2025867"/>
          </a:xfrm>
          <a:prstGeom prst="rect">
            <a:avLst/>
          </a:prstGeom>
          <a:noFill/>
          <a:ln>
            <a:noFill/>
          </a:ln>
        </p:spPr>
      </p:pic>
    </p:spTree>
    <p:extLst>
      <p:ext uri="{BB962C8B-B14F-4D97-AF65-F5344CB8AC3E}">
        <p14:creationId xmlns:p14="http://schemas.microsoft.com/office/powerpoint/2010/main" val="54964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Data X-Ray</a:t>
            </a:r>
            <a:endParaRPr/>
          </a:p>
        </p:txBody>
      </p:sp>
      <p:sp>
        <p:nvSpPr>
          <p:cNvPr id="112" name="Google Shape;112;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Explanation engine that diagnoses systematic errors in large-scale datasets.</a:t>
            </a:r>
            <a:endParaRPr/>
          </a:p>
          <a:p>
            <a:pPr marL="0" indent="0">
              <a:spcBef>
                <a:spcPts val="2133"/>
              </a:spcBef>
              <a:buNone/>
            </a:pPr>
            <a:r>
              <a:rPr lang="en"/>
              <a:t>For each explanation, define the cost.</a:t>
            </a:r>
            <a:endParaRPr/>
          </a:p>
          <a:p>
            <a:pPr marL="0" indent="0">
              <a:spcBef>
                <a:spcPts val="2133"/>
              </a:spcBef>
              <a:buNone/>
            </a:pPr>
            <a:r>
              <a:rPr lang="en"/>
              <a:t>Find a set of explanations with the least cumulative</a:t>
            </a:r>
            <a:br>
              <a:rPr lang="en"/>
            </a:br>
            <a:r>
              <a:rPr lang="en"/>
              <a:t>total cost that explains all errors in the data.</a:t>
            </a:r>
            <a:endParaRPr/>
          </a:p>
          <a:p>
            <a:pPr marL="0" indent="0">
              <a:spcBef>
                <a:spcPts val="2133"/>
              </a:spcBef>
              <a:buNone/>
            </a:pPr>
            <a:r>
              <a:rPr lang="en"/>
              <a:t>For example, first explanation could be </a:t>
            </a:r>
            <a:br>
              <a:rPr lang="en"/>
            </a:br>
            <a:r>
              <a:rPr lang="en"/>
              <a:t>{version = v1, device_type = Galaxy S9}</a:t>
            </a:r>
            <a:endParaRPr/>
          </a:p>
          <a:p>
            <a:pPr marL="0" indent="0">
              <a:spcBef>
                <a:spcPts val="2133"/>
              </a:spcBef>
              <a:buNone/>
            </a:pPr>
            <a:r>
              <a:rPr lang="en"/>
              <a:t>Second explanation could be {version = v2, device_type = iPhone X}</a:t>
            </a:r>
            <a:endParaRPr/>
          </a:p>
          <a:p>
            <a:pPr marL="0" indent="0">
              <a:spcBef>
                <a:spcPts val="2133"/>
              </a:spcBef>
              <a:buNone/>
            </a:pPr>
            <a:endParaRPr/>
          </a:p>
          <a:p>
            <a:pPr marL="0" indent="0">
              <a:spcBef>
                <a:spcPts val="2133"/>
              </a:spcBef>
              <a:spcAft>
                <a:spcPts val="2133"/>
              </a:spcAft>
              <a:buNone/>
            </a:pPr>
            <a:endParaRPr/>
          </a:p>
        </p:txBody>
      </p:sp>
      <p:pic>
        <p:nvPicPr>
          <p:cNvPr id="113" name="Google Shape;113;p21"/>
          <p:cNvPicPr preferRelativeResize="0"/>
          <p:nvPr/>
        </p:nvPicPr>
        <p:blipFill>
          <a:blip r:embed="rId3">
            <a:alphaModFix/>
          </a:blip>
          <a:stretch>
            <a:fillRect/>
          </a:stretch>
        </p:blipFill>
        <p:spPr>
          <a:xfrm>
            <a:off x="7526434" y="2074800"/>
            <a:ext cx="4540465" cy="2538000"/>
          </a:xfrm>
          <a:prstGeom prst="rect">
            <a:avLst/>
          </a:prstGeom>
          <a:noFill/>
          <a:ln>
            <a:noFill/>
          </a:ln>
        </p:spPr>
      </p:pic>
    </p:spTree>
    <p:extLst>
      <p:ext uri="{BB962C8B-B14F-4D97-AF65-F5344CB8AC3E}">
        <p14:creationId xmlns:p14="http://schemas.microsoft.com/office/powerpoint/2010/main" val="424524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Interoperability</a:t>
            </a:r>
            <a:endParaRPr/>
          </a:p>
        </p:txBody>
      </p:sp>
      <p:sp>
        <p:nvSpPr>
          <p:cNvPr id="119" name="Google Shape;119;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Current explanation engines are usually standalone tools, and so the Interoperability piece is actually pretty hard to navigate.</a:t>
            </a:r>
            <a:endParaRPr/>
          </a:p>
          <a:p>
            <a:pPr marL="0" indent="0">
              <a:spcBef>
                <a:spcPts val="2133"/>
              </a:spcBef>
              <a:buNone/>
            </a:pPr>
            <a:r>
              <a:rPr lang="en"/>
              <a:t>If you're a data analyst, having an explanation is really handy but chances are it's going to exist as some part of larger workflow.</a:t>
            </a:r>
            <a:endParaRPr/>
          </a:p>
          <a:p>
            <a:pPr marL="0" indent="0">
              <a:spcBef>
                <a:spcPts val="2133"/>
              </a:spcBef>
              <a:buNone/>
            </a:pPr>
            <a:r>
              <a:rPr lang="en"/>
              <a:t>Solution: capture the semantics of these engines via our DIFF operator, which is parameterized by difference metrics and can generalize to application domains. </a:t>
            </a:r>
            <a:endParaRPr/>
          </a:p>
          <a:p>
            <a:pPr marL="0" indent="0">
              <a:spcBef>
                <a:spcPts val="2133"/>
              </a:spcBef>
              <a:buNone/>
            </a:pPr>
            <a:r>
              <a:rPr lang="en"/>
              <a:t>Incorporate the DIFF operator into a relational query engine.</a:t>
            </a: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spTree>
    <p:extLst>
      <p:ext uri="{BB962C8B-B14F-4D97-AF65-F5344CB8AC3E}">
        <p14:creationId xmlns:p14="http://schemas.microsoft.com/office/powerpoint/2010/main" val="29654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a:t>
            </a:r>
            <a:endParaRPr/>
          </a:p>
        </p:txBody>
      </p:sp>
      <p:sp>
        <p:nvSpPr>
          <p:cNvPr id="125" name="Google Shape;125;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First specify two groups of records:</a:t>
            </a:r>
            <a:endParaRPr/>
          </a:p>
          <a:p>
            <a:pPr marL="0" indent="0">
              <a:spcBef>
                <a:spcPts val="2133"/>
              </a:spcBef>
              <a:buNone/>
            </a:pPr>
            <a:r>
              <a:rPr lang="en"/>
              <a:t>For example:</a:t>
            </a:r>
            <a:endParaRPr/>
          </a:p>
          <a:p>
            <a:pPr marL="0" indent="0">
              <a:spcBef>
                <a:spcPts val="2133"/>
              </a:spcBef>
              <a:buNone/>
            </a:pPr>
            <a:r>
              <a:rPr lang="en"/>
              <a:t>Q1: (SELECT * FROM logs WHERE crash = true) crash _ logs</a:t>
            </a:r>
            <a:endParaRPr/>
          </a:p>
          <a:p>
            <a:pPr marL="0" indent="0">
              <a:spcBef>
                <a:spcPts val="2133"/>
              </a:spcBef>
              <a:buNone/>
            </a:pPr>
            <a:r>
              <a:rPr lang="en"/>
              <a:t>Q2: (SELECT * FROM logs WHERE crash = false) success _ logs</a:t>
            </a:r>
            <a:endParaRPr/>
          </a:p>
          <a:p>
            <a:pPr marL="0" indent="0">
              <a:spcBef>
                <a:spcPts val="2133"/>
              </a:spcBef>
              <a:buNone/>
            </a:pPr>
            <a:r>
              <a:rPr lang="en"/>
              <a:t>After run the queries, get a set of records.</a:t>
            </a:r>
            <a:endParaRPr/>
          </a:p>
          <a:p>
            <a:pPr marL="0" indent="0">
              <a:spcBef>
                <a:spcPts val="2133"/>
              </a:spcBef>
              <a:buNone/>
            </a:pPr>
            <a:endParaRPr/>
          </a:p>
          <a:p>
            <a:pPr marL="0" indent="0">
              <a:spcBef>
                <a:spcPts val="2133"/>
              </a:spcBef>
              <a:spcAft>
                <a:spcPts val="2133"/>
              </a:spcAft>
              <a:buNone/>
            </a:pPr>
            <a:endParaRPr/>
          </a:p>
        </p:txBody>
      </p:sp>
    </p:spTree>
    <p:extLst>
      <p:ext uri="{BB962C8B-B14F-4D97-AF65-F5344CB8AC3E}">
        <p14:creationId xmlns:p14="http://schemas.microsoft.com/office/powerpoint/2010/main" val="231155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 Operator</a:t>
            </a:r>
            <a:endParaRPr/>
          </a:p>
        </p:txBody>
      </p:sp>
      <p:sp>
        <p:nvSpPr>
          <p:cNvPr id="131" name="Google Shape;131;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32" name="Google Shape;132;p24"/>
          <p:cNvPicPr preferRelativeResize="0"/>
          <p:nvPr/>
        </p:nvPicPr>
        <p:blipFill>
          <a:blip r:embed="rId3">
            <a:alphaModFix/>
          </a:blip>
          <a:stretch>
            <a:fillRect/>
          </a:stretch>
        </p:blipFill>
        <p:spPr>
          <a:xfrm>
            <a:off x="415600" y="3153467"/>
            <a:ext cx="6626099" cy="1542800"/>
          </a:xfrm>
          <a:prstGeom prst="rect">
            <a:avLst/>
          </a:prstGeom>
          <a:noFill/>
          <a:ln>
            <a:noFill/>
          </a:ln>
        </p:spPr>
      </p:pic>
      <p:pic>
        <p:nvPicPr>
          <p:cNvPr id="133" name="Google Shape;133;p24"/>
          <p:cNvPicPr preferRelativeResize="0"/>
          <p:nvPr/>
        </p:nvPicPr>
        <p:blipFill>
          <a:blip r:embed="rId4">
            <a:alphaModFix/>
          </a:blip>
          <a:stretch>
            <a:fillRect/>
          </a:stretch>
        </p:blipFill>
        <p:spPr>
          <a:xfrm>
            <a:off x="500030" y="1638929"/>
            <a:ext cx="5097033" cy="1371200"/>
          </a:xfrm>
          <a:prstGeom prst="rect">
            <a:avLst/>
          </a:prstGeom>
          <a:noFill/>
          <a:ln>
            <a:noFill/>
          </a:ln>
        </p:spPr>
      </p:pic>
      <p:pic>
        <p:nvPicPr>
          <p:cNvPr id="134" name="Google Shape;134;p24"/>
          <p:cNvPicPr preferRelativeResize="0"/>
          <p:nvPr/>
        </p:nvPicPr>
        <p:blipFill>
          <a:blip r:embed="rId5">
            <a:alphaModFix/>
          </a:blip>
          <a:stretch>
            <a:fillRect/>
          </a:stretch>
        </p:blipFill>
        <p:spPr>
          <a:xfrm>
            <a:off x="457817" y="4891334"/>
            <a:ext cx="5181467" cy="955517"/>
          </a:xfrm>
          <a:prstGeom prst="rect">
            <a:avLst/>
          </a:prstGeom>
          <a:noFill/>
          <a:ln>
            <a:noFill/>
          </a:ln>
        </p:spPr>
      </p:pic>
    </p:spTree>
    <p:extLst>
      <p:ext uri="{BB962C8B-B14F-4D97-AF65-F5344CB8AC3E}">
        <p14:creationId xmlns:p14="http://schemas.microsoft.com/office/powerpoint/2010/main" val="143112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DD7D-E662-B249-954C-DC41B0DF4D2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FBCCCDB-070C-DC4C-9A0A-05BE0F66749F}"/>
              </a:ext>
            </a:extLst>
          </p:cNvPr>
          <p:cNvSpPr>
            <a:spLocks noGrp="1"/>
          </p:cNvSpPr>
          <p:nvPr>
            <p:ph idx="1"/>
          </p:nvPr>
        </p:nvSpPr>
        <p:spPr>
          <a:xfrm>
            <a:off x="838200" y="1825625"/>
            <a:ext cx="4435858" cy="4351338"/>
          </a:xfrm>
        </p:spPr>
        <p:txBody>
          <a:bodyPr>
            <a:normAutofit/>
          </a:bodyPr>
          <a:lstStyle/>
          <a:p>
            <a:pPr marL="0" indent="0">
              <a:buNone/>
            </a:pPr>
            <a:r>
              <a:rPr lang="en-US" dirty="0"/>
              <a:t>Thank you for the insightful reviews this semester!</a:t>
            </a:r>
          </a:p>
          <a:p>
            <a:pPr marL="0" indent="0">
              <a:buNone/>
            </a:pPr>
            <a:endParaRPr lang="en-US" dirty="0"/>
          </a:p>
          <a:p>
            <a:pPr marL="0" indent="0">
              <a:buNone/>
            </a:pPr>
            <a:r>
              <a:rPr lang="en-US" dirty="0"/>
              <a:t>Showcase in </a:t>
            </a:r>
            <a:r>
              <a:rPr lang="en-US" b="1" dirty="0"/>
              <a:t>1</a:t>
            </a:r>
            <a:r>
              <a:rPr lang="en-US" dirty="0"/>
              <a:t> week</a:t>
            </a:r>
          </a:p>
        </p:txBody>
      </p:sp>
      <p:pic>
        <p:nvPicPr>
          <p:cNvPr id="4" name="Picture 3">
            <a:extLst>
              <a:ext uri="{FF2B5EF4-FFF2-40B4-BE49-F238E27FC236}">
                <a16:creationId xmlns:a16="http://schemas.microsoft.com/office/drawing/2014/main" id="{F170056E-EC5C-BC4E-BC4A-3F47A372AA71}"/>
              </a:ext>
            </a:extLst>
          </p:cNvPr>
          <p:cNvPicPr>
            <a:picLocks noChangeAspect="1"/>
          </p:cNvPicPr>
          <p:nvPr/>
        </p:nvPicPr>
        <p:blipFill>
          <a:blip r:embed="rId2"/>
          <a:stretch>
            <a:fillRect/>
          </a:stretch>
        </p:blipFill>
        <p:spPr>
          <a:xfrm>
            <a:off x="5274058" y="1275779"/>
            <a:ext cx="6415963" cy="4901184"/>
          </a:xfrm>
          <a:prstGeom prst="rect">
            <a:avLst/>
          </a:prstGeom>
        </p:spPr>
      </p:pic>
    </p:spTree>
    <p:extLst>
      <p:ext uri="{BB962C8B-B14F-4D97-AF65-F5344CB8AC3E}">
        <p14:creationId xmlns:p14="http://schemas.microsoft.com/office/powerpoint/2010/main" val="3756450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a:t>
            </a:r>
            <a:endParaRPr/>
          </a:p>
        </p:txBody>
      </p:sp>
      <p:sp>
        <p:nvSpPr>
          <p:cNvPr id="140" name="Google Shape;140;p2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First define two sets to compare (crash and non-crash)</a:t>
            </a:r>
            <a:endParaRPr/>
          </a:p>
          <a:p>
            <a:pPr marL="0" indent="0">
              <a:spcBef>
                <a:spcPts val="2133"/>
              </a:spcBef>
              <a:spcAft>
                <a:spcPts val="2133"/>
              </a:spcAft>
              <a:buNone/>
            </a:pPr>
            <a:r>
              <a:rPr lang="en"/>
              <a:t>Here, crash records R = {2,4} and non-crash records S = {1,3,5,6}. </a:t>
            </a:r>
            <a:endParaRPr/>
          </a:p>
        </p:txBody>
      </p:sp>
      <p:pic>
        <p:nvPicPr>
          <p:cNvPr id="141" name="Google Shape;141;p25"/>
          <p:cNvPicPr preferRelativeResize="0"/>
          <p:nvPr/>
        </p:nvPicPr>
        <p:blipFill>
          <a:blip r:embed="rId3">
            <a:alphaModFix/>
          </a:blip>
          <a:stretch>
            <a:fillRect/>
          </a:stretch>
        </p:blipFill>
        <p:spPr>
          <a:xfrm>
            <a:off x="602401" y="2910067"/>
            <a:ext cx="5400599" cy="3018800"/>
          </a:xfrm>
          <a:prstGeom prst="rect">
            <a:avLst/>
          </a:prstGeom>
          <a:noFill/>
          <a:ln>
            <a:noFill/>
          </a:ln>
        </p:spPr>
      </p:pic>
    </p:spTree>
    <p:extLst>
      <p:ext uri="{BB962C8B-B14F-4D97-AF65-F5344CB8AC3E}">
        <p14:creationId xmlns:p14="http://schemas.microsoft.com/office/powerpoint/2010/main" val="376276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a:t>
            </a:r>
            <a:endParaRPr/>
          </a:p>
        </p:txBody>
      </p:sp>
      <p:sp>
        <p:nvSpPr>
          <p:cNvPr id="147" name="Google Shape;147;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R = {2,4}, S = {1,3,5,6}. Explan = {os = 8}.</a:t>
            </a:r>
            <a:endParaRPr/>
          </a:p>
          <a:p>
            <a:pPr marL="0" indent="0">
              <a:spcBef>
                <a:spcPts val="2133"/>
              </a:spcBef>
              <a:buNone/>
            </a:pPr>
            <a:r>
              <a:rPr lang="en"/>
              <a:t>Global is all records in R/S. Attr is records matching explanation.</a:t>
            </a:r>
            <a:endParaRPr/>
          </a:p>
          <a:p>
            <a:pPr marL="0" indent="0">
              <a:spcBef>
                <a:spcPts val="2133"/>
              </a:spcBef>
              <a:spcAft>
                <a:spcPts val="2133"/>
              </a:spcAft>
              <a:buNone/>
            </a:pPr>
            <a:endParaRPr/>
          </a:p>
        </p:txBody>
      </p:sp>
      <p:pic>
        <p:nvPicPr>
          <p:cNvPr id="148" name="Google Shape;148;p26"/>
          <p:cNvPicPr preferRelativeResize="0"/>
          <p:nvPr/>
        </p:nvPicPr>
        <p:blipFill>
          <a:blip r:embed="rId3">
            <a:alphaModFix/>
          </a:blip>
          <a:stretch>
            <a:fillRect/>
          </a:stretch>
        </p:blipFill>
        <p:spPr>
          <a:xfrm>
            <a:off x="762267" y="3923100"/>
            <a:ext cx="5044000" cy="1863433"/>
          </a:xfrm>
          <a:prstGeom prst="rect">
            <a:avLst/>
          </a:prstGeom>
          <a:noFill/>
          <a:ln>
            <a:noFill/>
          </a:ln>
        </p:spPr>
      </p:pic>
      <p:pic>
        <p:nvPicPr>
          <p:cNvPr id="149" name="Google Shape;149;p26"/>
          <p:cNvPicPr preferRelativeResize="0"/>
          <p:nvPr/>
        </p:nvPicPr>
        <p:blipFill>
          <a:blip r:embed="rId4">
            <a:alphaModFix/>
          </a:blip>
          <a:stretch>
            <a:fillRect/>
          </a:stretch>
        </p:blipFill>
        <p:spPr>
          <a:xfrm>
            <a:off x="6096001" y="3228700"/>
            <a:ext cx="5400599" cy="3018800"/>
          </a:xfrm>
          <a:prstGeom prst="rect">
            <a:avLst/>
          </a:prstGeom>
          <a:noFill/>
          <a:ln>
            <a:noFill/>
          </a:ln>
        </p:spPr>
      </p:pic>
    </p:spTree>
    <p:extLst>
      <p:ext uri="{BB962C8B-B14F-4D97-AF65-F5344CB8AC3E}">
        <p14:creationId xmlns:p14="http://schemas.microsoft.com/office/powerpoint/2010/main" val="317765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a:t>
            </a:r>
            <a:endParaRPr/>
          </a:p>
        </p:txBody>
      </p:sp>
      <p:sp>
        <p:nvSpPr>
          <p:cNvPr id="155" name="Google Shape;155;p2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Different metrics to evaluate the explanations:</a:t>
            </a:r>
            <a:endParaRPr/>
          </a:p>
          <a:p>
            <a:pPr marL="0" indent="0">
              <a:spcBef>
                <a:spcPts val="2133"/>
              </a:spcBef>
              <a:spcAft>
                <a:spcPts val="2133"/>
              </a:spcAft>
              <a:buNone/>
            </a:pPr>
            <a:endParaRPr/>
          </a:p>
        </p:txBody>
      </p:sp>
      <p:pic>
        <p:nvPicPr>
          <p:cNvPr id="156" name="Google Shape;156;p27"/>
          <p:cNvPicPr preferRelativeResize="0"/>
          <p:nvPr/>
        </p:nvPicPr>
        <p:blipFill>
          <a:blip r:embed="rId3">
            <a:alphaModFix/>
          </a:blip>
          <a:stretch>
            <a:fillRect/>
          </a:stretch>
        </p:blipFill>
        <p:spPr>
          <a:xfrm>
            <a:off x="588285" y="2117718"/>
            <a:ext cx="3111500" cy="1231900"/>
          </a:xfrm>
          <a:prstGeom prst="rect">
            <a:avLst/>
          </a:prstGeom>
          <a:noFill/>
          <a:ln>
            <a:noFill/>
          </a:ln>
        </p:spPr>
      </p:pic>
      <p:pic>
        <p:nvPicPr>
          <p:cNvPr id="157" name="Google Shape;157;p27"/>
          <p:cNvPicPr preferRelativeResize="0"/>
          <p:nvPr/>
        </p:nvPicPr>
        <p:blipFill>
          <a:blip r:embed="rId4">
            <a:alphaModFix/>
          </a:blip>
          <a:stretch>
            <a:fillRect/>
          </a:stretch>
        </p:blipFill>
        <p:spPr>
          <a:xfrm>
            <a:off x="550200" y="3429000"/>
            <a:ext cx="6527800" cy="1828800"/>
          </a:xfrm>
          <a:prstGeom prst="rect">
            <a:avLst/>
          </a:prstGeom>
          <a:noFill/>
          <a:ln>
            <a:noFill/>
          </a:ln>
        </p:spPr>
      </p:pic>
      <p:pic>
        <p:nvPicPr>
          <p:cNvPr id="158" name="Google Shape;158;p27"/>
          <p:cNvPicPr preferRelativeResize="0"/>
          <p:nvPr/>
        </p:nvPicPr>
        <p:blipFill>
          <a:blip r:embed="rId5">
            <a:alphaModFix/>
          </a:blip>
          <a:stretch>
            <a:fillRect/>
          </a:stretch>
        </p:blipFill>
        <p:spPr>
          <a:xfrm>
            <a:off x="550200" y="5337167"/>
            <a:ext cx="6604000" cy="838200"/>
          </a:xfrm>
          <a:prstGeom prst="rect">
            <a:avLst/>
          </a:prstGeom>
          <a:noFill/>
          <a:ln>
            <a:noFill/>
          </a:ln>
        </p:spPr>
      </p:pic>
      <p:pic>
        <p:nvPicPr>
          <p:cNvPr id="159" name="Google Shape;159;p27"/>
          <p:cNvPicPr preferRelativeResize="0"/>
          <p:nvPr/>
        </p:nvPicPr>
        <p:blipFill>
          <a:blip r:embed="rId6">
            <a:alphaModFix/>
          </a:blip>
          <a:stretch>
            <a:fillRect/>
          </a:stretch>
        </p:blipFill>
        <p:spPr>
          <a:xfrm>
            <a:off x="6251885" y="2036085"/>
            <a:ext cx="5524500" cy="1765300"/>
          </a:xfrm>
          <a:prstGeom prst="rect">
            <a:avLst/>
          </a:prstGeom>
          <a:noFill/>
          <a:ln>
            <a:noFill/>
          </a:ln>
        </p:spPr>
      </p:pic>
      <p:pic>
        <p:nvPicPr>
          <p:cNvPr id="160" name="Google Shape;160;p27"/>
          <p:cNvPicPr preferRelativeResize="0"/>
          <p:nvPr/>
        </p:nvPicPr>
        <p:blipFill>
          <a:blip r:embed="rId7">
            <a:alphaModFix/>
          </a:blip>
          <a:stretch>
            <a:fillRect/>
          </a:stretch>
        </p:blipFill>
        <p:spPr>
          <a:xfrm>
            <a:off x="7154185" y="4898033"/>
            <a:ext cx="4889500" cy="1193800"/>
          </a:xfrm>
          <a:prstGeom prst="rect">
            <a:avLst/>
          </a:prstGeom>
          <a:noFill/>
          <a:ln>
            <a:noFill/>
          </a:ln>
        </p:spPr>
      </p:pic>
    </p:spTree>
    <p:extLst>
      <p:ext uri="{BB962C8B-B14F-4D97-AF65-F5344CB8AC3E}">
        <p14:creationId xmlns:p14="http://schemas.microsoft.com/office/powerpoint/2010/main" val="366179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Logical Optimizations For DIFF</a:t>
            </a:r>
            <a:endParaRPr/>
          </a:p>
        </p:txBody>
      </p:sp>
      <p:sp>
        <p:nvSpPr>
          <p:cNvPr id="166" name="Google Shape;166;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AutoNum type="arabicPeriod"/>
            </a:pPr>
            <a:r>
              <a:rPr lang="en"/>
              <a:t>DIFF-JOIN Predicate Pushdown:</a:t>
            </a:r>
            <a:br>
              <a:rPr lang="en"/>
            </a:br>
            <a:r>
              <a:rPr lang="en"/>
              <a:t>Joining tables together could be costly. </a:t>
            </a:r>
            <a:br>
              <a:rPr lang="en"/>
            </a:br>
            <a:r>
              <a:rPr lang="en"/>
              <a:t>Evaluating the DIFF on the foreign keys first.</a:t>
            </a:r>
            <a:endParaRPr/>
          </a:p>
          <a:p>
            <a:pPr>
              <a:buAutoNum type="arabicPeriod"/>
            </a:pPr>
            <a:r>
              <a:rPr lang="en"/>
              <a:t>Exploit functional dependencies:</a:t>
            </a:r>
            <a:br>
              <a:rPr lang="en"/>
            </a:br>
            <a:r>
              <a:rPr lang="en"/>
              <a:t>For instance, an explanation containing state = "CA" is equivalent another explanation one containing state = "CA", country = "USA" .</a:t>
            </a:r>
            <a:endParaRPr/>
          </a:p>
        </p:txBody>
      </p:sp>
    </p:spTree>
    <p:extLst>
      <p:ext uri="{BB962C8B-B14F-4D97-AF65-F5344CB8AC3E}">
        <p14:creationId xmlns:p14="http://schemas.microsoft.com/office/powerpoint/2010/main" val="190391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Physical Optimizations For DIFF</a:t>
            </a:r>
            <a:endParaRPr/>
          </a:p>
          <a:p>
            <a:endParaRPr/>
          </a:p>
        </p:txBody>
      </p:sp>
      <p:sp>
        <p:nvSpPr>
          <p:cNvPr id="172" name="Google Shape;172;p2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AutoNum type="arabicPeriod"/>
            </a:pPr>
            <a:r>
              <a:rPr lang="en"/>
              <a:t>Prune low support attributes (for support metric) and dictionary-encode remaining values.</a:t>
            </a:r>
            <a:endParaRPr/>
          </a:p>
          <a:p>
            <a:pPr>
              <a:buAutoNum type="arabicPeriod"/>
            </a:pPr>
            <a:r>
              <a:rPr lang="en"/>
              <a:t>For low-cardinality columns, use bitmap-encoded.</a:t>
            </a:r>
            <a:endParaRPr/>
          </a:p>
          <a:p>
            <a:pPr>
              <a:buAutoNum type="arabicPeriod"/>
            </a:pPr>
            <a:r>
              <a:rPr lang="en"/>
              <a:t>Encoded data stored in columnar format for cache locality.</a:t>
            </a:r>
            <a:endParaRPr/>
          </a:p>
        </p:txBody>
      </p:sp>
    </p:spTree>
    <p:extLst>
      <p:ext uri="{BB962C8B-B14F-4D97-AF65-F5344CB8AC3E}">
        <p14:creationId xmlns:p14="http://schemas.microsoft.com/office/powerpoint/2010/main" val="308909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Evaluation: End-to-end Benchmarks</a:t>
            </a:r>
            <a:endParaRPr/>
          </a:p>
        </p:txBody>
      </p:sp>
      <p:sp>
        <p:nvSpPr>
          <p:cNvPr id="178" name="Google Shape;178;p3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79" name="Google Shape;179;p30"/>
          <p:cNvPicPr preferRelativeResize="0"/>
          <p:nvPr/>
        </p:nvPicPr>
        <p:blipFill>
          <a:blip r:embed="rId3">
            <a:alphaModFix/>
          </a:blip>
          <a:stretch>
            <a:fillRect/>
          </a:stretch>
        </p:blipFill>
        <p:spPr>
          <a:xfrm>
            <a:off x="550767" y="1761166"/>
            <a:ext cx="10927133" cy="2548033"/>
          </a:xfrm>
          <a:prstGeom prst="rect">
            <a:avLst/>
          </a:prstGeom>
          <a:noFill/>
          <a:ln>
            <a:noFill/>
          </a:ln>
        </p:spPr>
      </p:pic>
    </p:spTree>
    <p:extLst>
      <p:ext uri="{BB962C8B-B14F-4D97-AF65-F5344CB8AC3E}">
        <p14:creationId xmlns:p14="http://schemas.microsoft.com/office/powerpoint/2010/main" val="77491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Evaluation: Factor analysis of our optimizations </a:t>
            </a:r>
            <a:endParaRPr/>
          </a:p>
        </p:txBody>
      </p:sp>
      <p:sp>
        <p:nvSpPr>
          <p:cNvPr id="185" name="Google Shape;185;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86" name="Google Shape;186;p31"/>
          <p:cNvPicPr preferRelativeResize="0"/>
          <p:nvPr/>
        </p:nvPicPr>
        <p:blipFill>
          <a:blip r:embed="rId3">
            <a:alphaModFix/>
          </a:blip>
          <a:stretch>
            <a:fillRect/>
          </a:stretch>
        </p:blipFill>
        <p:spPr>
          <a:xfrm>
            <a:off x="415601" y="1536633"/>
            <a:ext cx="11360801" cy="2255823"/>
          </a:xfrm>
          <a:prstGeom prst="rect">
            <a:avLst/>
          </a:prstGeom>
          <a:noFill/>
          <a:ln>
            <a:noFill/>
          </a:ln>
        </p:spPr>
      </p:pic>
      <p:pic>
        <p:nvPicPr>
          <p:cNvPr id="187" name="Google Shape;187;p31"/>
          <p:cNvPicPr preferRelativeResize="0"/>
          <p:nvPr/>
        </p:nvPicPr>
        <p:blipFill>
          <a:blip r:embed="rId4">
            <a:alphaModFix/>
          </a:blip>
          <a:stretch>
            <a:fillRect/>
          </a:stretch>
        </p:blipFill>
        <p:spPr>
          <a:xfrm>
            <a:off x="548267" y="4096533"/>
            <a:ext cx="4075485" cy="2255833"/>
          </a:xfrm>
          <a:prstGeom prst="rect">
            <a:avLst/>
          </a:prstGeom>
          <a:noFill/>
          <a:ln>
            <a:noFill/>
          </a:ln>
        </p:spPr>
      </p:pic>
    </p:spTree>
    <p:extLst>
      <p:ext uri="{BB962C8B-B14F-4D97-AF65-F5344CB8AC3E}">
        <p14:creationId xmlns:p14="http://schemas.microsoft.com/office/powerpoint/2010/main" val="3005090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Evaluation: Scalability</a:t>
            </a:r>
            <a:endParaRPr/>
          </a:p>
        </p:txBody>
      </p:sp>
      <p:sp>
        <p:nvSpPr>
          <p:cNvPr id="193" name="Google Shape;193;p3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94" name="Google Shape;194;p32"/>
          <p:cNvPicPr preferRelativeResize="0"/>
          <p:nvPr/>
        </p:nvPicPr>
        <p:blipFill>
          <a:blip r:embed="rId3">
            <a:alphaModFix/>
          </a:blip>
          <a:stretch>
            <a:fillRect/>
          </a:stretch>
        </p:blipFill>
        <p:spPr>
          <a:xfrm>
            <a:off x="5712734" y="1693261"/>
            <a:ext cx="4685900" cy="2527300"/>
          </a:xfrm>
          <a:prstGeom prst="rect">
            <a:avLst/>
          </a:prstGeom>
          <a:noFill/>
          <a:ln>
            <a:noFill/>
          </a:ln>
        </p:spPr>
      </p:pic>
      <p:pic>
        <p:nvPicPr>
          <p:cNvPr id="195" name="Google Shape;195;p32"/>
          <p:cNvPicPr preferRelativeResize="0"/>
          <p:nvPr/>
        </p:nvPicPr>
        <p:blipFill>
          <a:blip r:embed="rId4">
            <a:alphaModFix/>
          </a:blip>
          <a:stretch>
            <a:fillRect/>
          </a:stretch>
        </p:blipFill>
        <p:spPr>
          <a:xfrm>
            <a:off x="571494" y="1693261"/>
            <a:ext cx="4530735" cy="2352367"/>
          </a:xfrm>
          <a:prstGeom prst="rect">
            <a:avLst/>
          </a:prstGeom>
          <a:noFill/>
          <a:ln>
            <a:noFill/>
          </a:ln>
        </p:spPr>
      </p:pic>
    </p:spTree>
    <p:extLst>
      <p:ext uri="{BB962C8B-B14F-4D97-AF65-F5344CB8AC3E}">
        <p14:creationId xmlns:p14="http://schemas.microsoft.com/office/powerpoint/2010/main" val="275385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Evaluation: Different Metrics and Parameters</a:t>
            </a:r>
            <a:endParaRPr/>
          </a:p>
        </p:txBody>
      </p:sp>
      <p:sp>
        <p:nvSpPr>
          <p:cNvPr id="201" name="Google Shape;201;p3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02" name="Google Shape;202;p33"/>
          <p:cNvPicPr preferRelativeResize="0"/>
          <p:nvPr/>
        </p:nvPicPr>
        <p:blipFill>
          <a:blip r:embed="rId3">
            <a:alphaModFix/>
          </a:blip>
          <a:stretch>
            <a:fillRect/>
          </a:stretch>
        </p:blipFill>
        <p:spPr>
          <a:xfrm>
            <a:off x="540867" y="1903151"/>
            <a:ext cx="4848933" cy="2107533"/>
          </a:xfrm>
          <a:prstGeom prst="rect">
            <a:avLst/>
          </a:prstGeom>
          <a:noFill/>
          <a:ln>
            <a:noFill/>
          </a:ln>
        </p:spPr>
      </p:pic>
      <p:pic>
        <p:nvPicPr>
          <p:cNvPr id="203" name="Google Shape;203;p33"/>
          <p:cNvPicPr preferRelativeResize="0"/>
          <p:nvPr/>
        </p:nvPicPr>
        <p:blipFill>
          <a:blip r:embed="rId4">
            <a:alphaModFix/>
          </a:blip>
          <a:stretch>
            <a:fillRect/>
          </a:stretch>
        </p:blipFill>
        <p:spPr>
          <a:xfrm>
            <a:off x="6096000" y="1612433"/>
            <a:ext cx="5530067" cy="2886067"/>
          </a:xfrm>
          <a:prstGeom prst="rect">
            <a:avLst/>
          </a:prstGeom>
          <a:noFill/>
          <a:ln>
            <a:noFill/>
          </a:ln>
        </p:spPr>
      </p:pic>
    </p:spTree>
    <p:extLst>
      <p:ext uri="{BB962C8B-B14F-4D97-AF65-F5344CB8AC3E}">
        <p14:creationId xmlns:p14="http://schemas.microsoft.com/office/powerpoint/2010/main" val="3011255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895011" y="1321067"/>
            <a:ext cx="10402000" cy="2306800"/>
          </a:xfrm>
          <a:prstGeom prst="rect">
            <a:avLst/>
          </a:prstGeom>
        </p:spPr>
        <p:txBody>
          <a:bodyPr spcFirstLastPara="1" vert="horz" wrap="square" lIns="121900" tIns="121900" rIns="121900" bIns="121900" rtlCol="0" anchor="b" anchorCtr="0">
            <a:noAutofit/>
          </a:bodyPr>
          <a:lstStyle/>
          <a:p>
            <a:pPr>
              <a:spcBef>
                <a:spcPts val="0"/>
              </a:spcBef>
            </a:pPr>
            <a:r>
              <a:rPr lang="en"/>
              <a:t>Scorpion: Explaining Away Outliers in Aggregate Queries </a:t>
            </a:r>
            <a:endParaRPr/>
          </a:p>
        </p:txBody>
      </p:sp>
      <p:sp>
        <p:nvSpPr>
          <p:cNvPr id="66" name="Google Shape;66;p14"/>
          <p:cNvSpPr txBox="1">
            <a:spLocks noGrp="1"/>
          </p:cNvSpPr>
          <p:nvPr>
            <p:ph type="subTitle" idx="1"/>
          </p:nvPr>
        </p:nvSpPr>
        <p:spPr>
          <a:xfrm>
            <a:off x="895000" y="4233168"/>
            <a:ext cx="104020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spTree>
    <p:extLst>
      <p:ext uri="{BB962C8B-B14F-4D97-AF65-F5344CB8AC3E}">
        <p14:creationId xmlns:p14="http://schemas.microsoft.com/office/powerpoint/2010/main" val="37928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DD7D-E662-B249-954C-DC41B0DF4D2E}"/>
              </a:ext>
            </a:extLst>
          </p:cNvPr>
          <p:cNvSpPr>
            <a:spLocks noGrp="1"/>
          </p:cNvSpPr>
          <p:nvPr>
            <p:ph type="title"/>
          </p:nvPr>
        </p:nvSpPr>
        <p:spPr/>
        <p:txBody>
          <a:bodyPr/>
          <a:lstStyle/>
          <a:p>
            <a:r>
              <a:rPr lang="en-US" dirty="0"/>
              <a:t>Showcase Logistics</a:t>
            </a:r>
          </a:p>
        </p:txBody>
      </p:sp>
      <p:sp>
        <p:nvSpPr>
          <p:cNvPr id="3" name="Content Placeholder 2">
            <a:extLst>
              <a:ext uri="{FF2B5EF4-FFF2-40B4-BE49-F238E27FC236}">
                <a16:creationId xmlns:a16="http://schemas.microsoft.com/office/drawing/2014/main" id="{FFBCCCDB-070C-DC4C-9A0A-05BE0F66749F}"/>
              </a:ext>
            </a:extLst>
          </p:cNvPr>
          <p:cNvSpPr>
            <a:spLocks noGrp="1"/>
          </p:cNvSpPr>
          <p:nvPr>
            <p:ph idx="1"/>
          </p:nvPr>
        </p:nvSpPr>
        <p:spPr/>
        <p:txBody>
          <a:bodyPr>
            <a:normAutofit/>
          </a:bodyPr>
          <a:lstStyle/>
          <a:p>
            <a:pPr marL="0" indent="0">
              <a:buNone/>
            </a:pPr>
            <a:r>
              <a:rPr lang="en-US" dirty="0"/>
              <a:t>9 groups</a:t>
            </a:r>
          </a:p>
          <a:p>
            <a:r>
              <a:rPr lang="en-US" dirty="0"/>
              <a:t>2 person teams: 6 min presentation, 5 min feedback</a:t>
            </a:r>
          </a:p>
          <a:p>
            <a:r>
              <a:rPr lang="en-US" dirty="0"/>
              <a:t>1 person teams: 5 min presentation, 4 min feedback</a:t>
            </a:r>
          </a:p>
          <a:p>
            <a:r>
              <a:rPr lang="en-US" dirty="0"/>
              <a:t>Timing is strict, so practice!</a:t>
            </a:r>
          </a:p>
          <a:p>
            <a:r>
              <a:rPr lang="en-US" dirty="0"/>
              <a:t>Every team member should speak</a:t>
            </a:r>
          </a:p>
          <a:p>
            <a:pPr marL="0" indent="0">
              <a:buNone/>
            </a:pPr>
            <a:endParaRPr lang="en-US" dirty="0"/>
          </a:p>
          <a:p>
            <a:pPr marL="0" indent="0">
              <a:buNone/>
            </a:pPr>
            <a:r>
              <a:rPr lang="en-US" b="1" dirty="0"/>
              <a:t>Submit slides by Monday night </a:t>
            </a:r>
            <a:r>
              <a:rPr lang="en-US" dirty="0"/>
              <a:t>before showcase</a:t>
            </a:r>
          </a:p>
          <a:p>
            <a:pPr marL="0" indent="0">
              <a:buNone/>
            </a:pPr>
            <a:r>
              <a:rPr lang="en-US" dirty="0"/>
              <a:t>Staff will share &amp; control screen for all presentations</a:t>
            </a:r>
          </a:p>
        </p:txBody>
      </p:sp>
    </p:spTree>
    <p:extLst>
      <p:ext uri="{BB962C8B-B14F-4D97-AF65-F5344CB8AC3E}">
        <p14:creationId xmlns:p14="http://schemas.microsoft.com/office/powerpoint/2010/main" val="2235066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Sample Problem for Scorpion</a:t>
            </a:r>
            <a:endParaRPr sz="2400"/>
          </a:p>
        </p:txBody>
      </p:sp>
      <p:sp>
        <p:nvSpPr>
          <p:cNvPr id="72" name="Google Shape;72;p15"/>
          <p:cNvSpPr txBox="1">
            <a:spLocks noGrp="1"/>
          </p:cNvSpPr>
          <p:nvPr>
            <p:ph type="body" idx="1"/>
          </p:nvPr>
        </p:nvSpPr>
        <p:spPr>
          <a:xfrm>
            <a:off x="838200" y="1825631"/>
            <a:ext cx="10515600" cy="27548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buNone/>
            </a:pPr>
            <a:r>
              <a:rPr lang="en" sz="1867"/>
              <a:t>Say we have the following visualization </a:t>
            </a:r>
            <a:endParaRPr sz="1867"/>
          </a:p>
          <a:p>
            <a:pPr marL="0" indent="0">
              <a:lnSpc>
                <a:spcPct val="80000"/>
              </a:lnSpc>
              <a:spcBef>
                <a:spcPts val="1067"/>
              </a:spcBef>
              <a:buNone/>
            </a:pPr>
            <a:r>
              <a:rPr lang="en" sz="1867"/>
              <a:t>of some Intel Sensor data: </a:t>
            </a: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endParaRPr sz="1467"/>
          </a:p>
        </p:txBody>
      </p:sp>
      <p:pic>
        <p:nvPicPr>
          <p:cNvPr id="73" name="Google Shape;73;p15"/>
          <p:cNvPicPr preferRelativeResize="0"/>
          <p:nvPr/>
        </p:nvPicPr>
        <p:blipFill>
          <a:blip r:embed="rId3">
            <a:alphaModFix/>
          </a:blip>
          <a:stretch>
            <a:fillRect/>
          </a:stretch>
        </p:blipFill>
        <p:spPr>
          <a:xfrm>
            <a:off x="5752967" y="1953831"/>
            <a:ext cx="4651600" cy="2211567"/>
          </a:xfrm>
          <a:prstGeom prst="rect">
            <a:avLst/>
          </a:prstGeom>
          <a:noFill/>
          <a:ln>
            <a:noFill/>
          </a:ln>
        </p:spPr>
      </p:pic>
      <p:sp>
        <p:nvSpPr>
          <p:cNvPr id="74" name="Google Shape;74;p15"/>
          <p:cNvSpPr txBox="1"/>
          <p:nvPr/>
        </p:nvSpPr>
        <p:spPr>
          <a:xfrm>
            <a:off x="1700000" y="4580433"/>
            <a:ext cx="8792000" cy="830000"/>
          </a:xfrm>
          <a:prstGeom prst="rect">
            <a:avLst/>
          </a:prstGeom>
          <a:noFill/>
          <a:ln>
            <a:noFill/>
          </a:ln>
        </p:spPr>
        <p:txBody>
          <a:bodyPr spcFirstLastPara="1" wrap="square" lIns="121900" tIns="121900" rIns="121900" bIns="121900" anchor="t" anchorCtr="0">
            <a:noAutofit/>
          </a:bodyPr>
          <a:lstStyle/>
          <a:p>
            <a:pPr algn="ctr">
              <a:lnSpc>
                <a:spcPct val="80000"/>
              </a:lnSpc>
              <a:spcBef>
                <a:spcPts val="1067"/>
              </a:spcBef>
            </a:pPr>
            <a:r>
              <a:rPr lang="en" sz="2400">
                <a:solidFill>
                  <a:schemeClr val="accent3"/>
                </a:solidFill>
                <a:latin typeface="Average"/>
                <a:ea typeface="Average"/>
                <a:cs typeface="Average"/>
                <a:sym typeface="Average"/>
              </a:rPr>
              <a:t>Problem: How can we explain these outliers in the stdev(temp) given our initial dataset?</a:t>
            </a:r>
            <a:endParaRPr sz="2400">
              <a:solidFill>
                <a:schemeClr val="accent3"/>
              </a:solidFill>
              <a:latin typeface="Average"/>
              <a:ea typeface="Average"/>
              <a:cs typeface="Average"/>
              <a:sym typeface="Average"/>
            </a:endParaRPr>
          </a:p>
          <a:p>
            <a:pPr algn="ctr">
              <a:lnSpc>
                <a:spcPct val="80000"/>
              </a:lnSpc>
              <a:spcBef>
                <a:spcPts val="1067"/>
              </a:spcBef>
            </a:pPr>
            <a:endParaRPr sz="1467">
              <a:solidFill>
                <a:schemeClr val="accent3"/>
              </a:solidFill>
              <a:latin typeface="Average"/>
              <a:ea typeface="Average"/>
              <a:cs typeface="Average"/>
              <a:sym typeface="Average"/>
            </a:endParaRPr>
          </a:p>
          <a:p>
            <a:pPr algn="ctr">
              <a:lnSpc>
                <a:spcPct val="80000"/>
              </a:lnSpc>
              <a:spcBef>
                <a:spcPts val="2133"/>
              </a:spcBef>
            </a:pPr>
            <a:endParaRPr sz="1467">
              <a:solidFill>
                <a:schemeClr val="accent3"/>
              </a:solidFill>
              <a:latin typeface="Average"/>
              <a:ea typeface="Average"/>
              <a:cs typeface="Average"/>
              <a:sym typeface="Average"/>
            </a:endParaRPr>
          </a:p>
          <a:p>
            <a:pPr algn="ctr">
              <a:lnSpc>
                <a:spcPct val="80000"/>
              </a:lnSpc>
              <a:spcBef>
                <a:spcPts val="2133"/>
              </a:spcBef>
              <a:spcAft>
                <a:spcPts val="2133"/>
              </a:spcAft>
            </a:pPr>
            <a:endParaRPr sz="1467">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197349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Why Why-Analysis is Hard</a:t>
            </a:r>
            <a:endParaRPr sz="2400"/>
          </a:p>
        </p:txBody>
      </p:sp>
      <p:sp>
        <p:nvSpPr>
          <p:cNvPr id="80" name="Google Shape;80;p16"/>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buNone/>
            </a:pPr>
            <a:r>
              <a:rPr lang="en" sz="1867"/>
              <a:t>Determining why a model’s outputs are outliers is difficult for the following reasons:</a:t>
            </a:r>
            <a:endParaRPr sz="1867"/>
          </a:p>
          <a:p>
            <a:pPr marL="0" indent="0">
              <a:lnSpc>
                <a:spcPct val="80000"/>
              </a:lnSpc>
              <a:spcBef>
                <a:spcPts val="1067"/>
              </a:spcBef>
              <a:buNone/>
            </a:pPr>
            <a:endParaRPr sz="1867"/>
          </a:p>
          <a:p>
            <a:pPr marL="0" indent="0">
              <a:lnSpc>
                <a:spcPct val="80000"/>
              </a:lnSpc>
              <a:spcBef>
                <a:spcPts val="1067"/>
              </a:spcBef>
              <a:buNone/>
            </a:pPr>
            <a:r>
              <a:rPr lang="en" sz="1867"/>
              <a:t>Stated by the paper:</a:t>
            </a:r>
            <a:endParaRPr sz="1867"/>
          </a:p>
          <a:p>
            <a:pPr marL="609585" indent="-423323">
              <a:lnSpc>
                <a:spcPct val="80000"/>
              </a:lnSpc>
              <a:spcBef>
                <a:spcPts val="1067"/>
              </a:spcBef>
              <a:buSzPts val="1400"/>
              <a:buAutoNum type="arabicPeriod"/>
            </a:pPr>
            <a:r>
              <a:rPr lang="en" sz="1867"/>
              <a:t>Backwards Provenance - It’s difficult to track an arbitrary subset of inputs that are used to compute outliers</a:t>
            </a:r>
            <a:endParaRPr sz="1867"/>
          </a:p>
          <a:p>
            <a:pPr marL="609585" indent="0">
              <a:lnSpc>
                <a:spcPct val="80000"/>
              </a:lnSpc>
              <a:spcBef>
                <a:spcPts val="1067"/>
              </a:spcBef>
              <a:buNone/>
            </a:pPr>
            <a:endParaRPr sz="1867"/>
          </a:p>
          <a:p>
            <a:pPr marL="609585" indent="-423323">
              <a:lnSpc>
                <a:spcPct val="80000"/>
              </a:lnSpc>
              <a:spcBef>
                <a:spcPts val="1067"/>
              </a:spcBef>
              <a:buSzPts val="1400"/>
              <a:buAutoNum type="arabicPeriod"/>
            </a:pPr>
            <a:r>
              <a:rPr lang="en" sz="1867"/>
              <a:t>Responsible subset - How can a system determine which subset of inputs is “responsible” for each outlier group? The naive solution of enumerating all input combinations is extremely costly</a:t>
            </a:r>
            <a:endParaRPr sz="1867"/>
          </a:p>
          <a:p>
            <a:pPr marL="609585" indent="0">
              <a:lnSpc>
                <a:spcPct val="80000"/>
              </a:lnSpc>
              <a:spcBef>
                <a:spcPts val="1067"/>
              </a:spcBef>
              <a:buNone/>
            </a:pPr>
            <a:endParaRPr sz="1867"/>
          </a:p>
          <a:p>
            <a:pPr marL="609585" indent="-423323">
              <a:lnSpc>
                <a:spcPct val="80000"/>
              </a:lnSpc>
              <a:spcBef>
                <a:spcPts val="1067"/>
              </a:spcBef>
              <a:buSzPts val="1400"/>
              <a:buAutoNum type="arabicPeriod"/>
            </a:pPr>
            <a:r>
              <a:rPr lang="en" sz="1867"/>
              <a:t>Predicate generation - How can a system construct a boolean predicate to filter out responsible inputs? It is not sufficient to merely enumerate the inputs, as this doesn’t “explain” to the user anything </a:t>
            </a: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endParaRPr sz="1467"/>
          </a:p>
        </p:txBody>
      </p:sp>
    </p:spTree>
    <p:extLst>
      <p:ext uri="{BB962C8B-B14F-4D97-AF65-F5344CB8AC3E}">
        <p14:creationId xmlns:p14="http://schemas.microsoft.com/office/powerpoint/2010/main" val="2401649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Scorpion and Why-Analysis</a:t>
            </a:r>
            <a:endParaRPr sz="2400"/>
          </a:p>
        </p:txBody>
      </p:sp>
      <p:sp>
        <p:nvSpPr>
          <p:cNvPr id="86" name="Google Shape;86;p17"/>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buNone/>
            </a:pPr>
            <a:r>
              <a:rPr lang="en" sz="1867"/>
              <a:t>Scorpion attempts to explain outliers for queries of the type: </a:t>
            </a:r>
            <a:endParaRPr sz="1867"/>
          </a:p>
          <a:p>
            <a:pPr marL="0" indent="0">
              <a:lnSpc>
                <a:spcPct val="80000"/>
              </a:lnSpc>
              <a:spcBef>
                <a:spcPts val="1067"/>
              </a:spcBef>
              <a:buNone/>
            </a:pPr>
            <a:endParaRPr sz="1867"/>
          </a:p>
          <a:p>
            <a:pPr marL="0" indent="0">
              <a:lnSpc>
                <a:spcPct val="80000"/>
              </a:lnSpc>
              <a:spcBef>
                <a:spcPts val="1067"/>
              </a:spcBef>
              <a:buNone/>
            </a:pPr>
            <a:r>
              <a:rPr lang="en" sz="1867"/>
              <a:t> “SELECT aggregate_function(attr_b) FROM table GROUP BY attribute_b”</a:t>
            </a:r>
            <a:endParaRPr sz="1867"/>
          </a:p>
          <a:p>
            <a:pPr marL="0" indent="0">
              <a:lnSpc>
                <a:spcPct val="80000"/>
              </a:lnSpc>
              <a:spcBef>
                <a:spcPts val="1067"/>
              </a:spcBef>
              <a:buNone/>
            </a:pPr>
            <a:endParaRPr sz="1867"/>
          </a:p>
          <a:p>
            <a:pPr marL="0" indent="0">
              <a:lnSpc>
                <a:spcPct val="80000"/>
              </a:lnSpc>
              <a:spcBef>
                <a:spcPts val="1067"/>
              </a:spcBef>
              <a:buNone/>
            </a:pPr>
            <a:r>
              <a:rPr lang="en" sz="1867"/>
              <a:t>Questions being asked: </a:t>
            </a:r>
            <a:endParaRPr sz="1867"/>
          </a:p>
          <a:p>
            <a:pPr marL="609585" indent="-423323">
              <a:lnSpc>
                <a:spcPct val="80000"/>
              </a:lnSpc>
              <a:spcBef>
                <a:spcPts val="1067"/>
              </a:spcBef>
              <a:buSzPts val="1400"/>
              <a:buAutoNum type="arabicPeriod"/>
            </a:pPr>
            <a:r>
              <a:rPr lang="en" sz="1867"/>
              <a:t>Which attributes in the data influence outliers and to what degree? </a:t>
            </a:r>
            <a:endParaRPr sz="1867"/>
          </a:p>
          <a:p>
            <a:pPr marL="0" indent="0">
              <a:lnSpc>
                <a:spcPct val="80000"/>
              </a:lnSpc>
              <a:spcBef>
                <a:spcPts val="1067"/>
              </a:spcBef>
              <a:buNone/>
            </a:pPr>
            <a:endParaRPr sz="1867"/>
          </a:p>
          <a:p>
            <a:pPr marL="609585" indent="-423323">
              <a:lnSpc>
                <a:spcPct val="80000"/>
              </a:lnSpc>
              <a:spcBef>
                <a:spcPts val="1067"/>
              </a:spcBef>
              <a:buSzPts val="1400"/>
              <a:buAutoNum type="arabicPeriod"/>
            </a:pPr>
            <a:r>
              <a:rPr lang="en" sz="1867"/>
              <a:t>How can we contrast between our normal incidental data and our outliers? </a:t>
            </a:r>
            <a:endParaRPr sz="1867"/>
          </a:p>
          <a:p>
            <a:pPr marL="0" indent="0">
              <a:lnSpc>
                <a:spcPct val="80000"/>
              </a:lnSpc>
              <a:spcBef>
                <a:spcPts val="1067"/>
              </a:spcBef>
              <a:buNone/>
            </a:pPr>
            <a:endParaRPr sz="1867"/>
          </a:p>
          <a:p>
            <a:pPr marL="0" indent="0">
              <a:lnSpc>
                <a:spcPct val="80000"/>
              </a:lnSpc>
              <a:spcBef>
                <a:spcPts val="1067"/>
              </a:spcBef>
              <a:buNone/>
            </a:pPr>
            <a:endParaRPr sz="1867"/>
          </a:p>
          <a:p>
            <a:pPr marL="609585" indent="0">
              <a:lnSpc>
                <a:spcPct val="80000"/>
              </a:lnSpc>
              <a:spcBef>
                <a:spcPts val="1067"/>
              </a:spcBef>
              <a:buNone/>
            </a:pP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endParaRPr sz="1467"/>
          </a:p>
        </p:txBody>
      </p:sp>
    </p:spTree>
    <p:extLst>
      <p:ext uri="{BB962C8B-B14F-4D97-AF65-F5344CB8AC3E}">
        <p14:creationId xmlns:p14="http://schemas.microsoft.com/office/powerpoint/2010/main" val="3563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Simplified Formalization of Why-Analysis in the case of Scorpion</a:t>
            </a:r>
            <a:endParaRPr sz="2400"/>
          </a:p>
          <a:p>
            <a:pPr>
              <a:spcBef>
                <a:spcPts val="0"/>
              </a:spcBef>
              <a:buClr>
                <a:schemeClr val="dk1"/>
              </a:buClr>
              <a:buSzPts val="3300"/>
            </a:pPr>
            <a:endParaRPr sz="2400"/>
          </a:p>
        </p:txBody>
      </p:sp>
      <p:sp>
        <p:nvSpPr>
          <p:cNvPr id="92" name="Google Shape;92;p18"/>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80000"/>
              </a:lnSpc>
              <a:spcBef>
                <a:spcPts val="1067"/>
              </a:spcBef>
              <a:buSzPts val="1400"/>
              <a:buAutoNum type="arabicPeriod"/>
            </a:pPr>
            <a:r>
              <a:rPr lang="en" sz="1867"/>
              <a:t>We have relation         with attributes                                                     in our aggregate query over </a:t>
            </a:r>
            <a:endParaRPr sz="1867"/>
          </a:p>
          <a:p>
            <a:pPr marL="609585" indent="0">
              <a:lnSpc>
                <a:spcPct val="80000"/>
              </a:lnSpc>
              <a:spcBef>
                <a:spcPts val="1067"/>
              </a:spcBef>
              <a:buNone/>
            </a:pPr>
            <a:r>
              <a:rPr lang="en" sz="1867"/>
              <a:t> </a:t>
            </a:r>
            <a:endParaRPr sz="1867"/>
          </a:p>
          <a:p>
            <a:pPr marL="609585" indent="-423323">
              <a:lnSpc>
                <a:spcPct val="80000"/>
              </a:lnSpc>
              <a:spcBef>
                <a:spcPts val="1067"/>
              </a:spcBef>
              <a:buSzPts val="1400"/>
              <a:buAutoNum type="arabicPeriod"/>
            </a:pPr>
            <a:r>
              <a:rPr lang="en" sz="1867"/>
              <a:t>We aim to produce some boolean predicates        over attributes in        that do not contain the </a:t>
            </a:r>
            <a:endParaRPr sz="1867"/>
          </a:p>
          <a:p>
            <a:pPr marL="609585" indent="0">
              <a:lnSpc>
                <a:spcPct val="80000"/>
              </a:lnSpc>
              <a:spcBef>
                <a:spcPts val="1067"/>
              </a:spcBef>
              <a:buNone/>
            </a:pPr>
            <a:r>
              <a:rPr lang="en" sz="1867"/>
              <a:t>aggregate or group-by attributes that have the most influence on computing our outliers. These </a:t>
            </a:r>
            <a:endParaRPr sz="1867"/>
          </a:p>
          <a:p>
            <a:pPr marL="609585" indent="0">
              <a:lnSpc>
                <a:spcPct val="80000"/>
              </a:lnSpc>
              <a:spcBef>
                <a:spcPts val="1067"/>
              </a:spcBef>
              <a:buNone/>
            </a:pPr>
            <a:r>
              <a:rPr lang="en" sz="1867"/>
              <a:t>predicates are conjunction of range clauses over continuous attributes and subset clauses of </a:t>
            </a:r>
            <a:endParaRPr sz="1867"/>
          </a:p>
          <a:p>
            <a:pPr marL="609585" indent="0">
              <a:lnSpc>
                <a:spcPct val="80000"/>
              </a:lnSpc>
              <a:spcBef>
                <a:spcPts val="1067"/>
              </a:spcBef>
              <a:buNone/>
            </a:pPr>
            <a:r>
              <a:rPr lang="en" sz="1867"/>
              <a:t>discrete values for discrete attributes  </a:t>
            </a:r>
            <a:endParaRPr sz="1867"/>
          </a:p>
          <a:p>
            <a:pPr marL="609585" indent="0">
              <a:lnSpc>
                <a:spcPct val="80000"/>
              </a:lnSpc>
              <a:spcBef>
                <a:spcPts val="1067"/>
              </a:spcBef>
              <a:buNone/>
            </a:pPr>
            <a:endParaRPr sz="1867"/>
          </a:p>
          <a:p>
            <a:pPr marL="0" indent="0">
              <a:lnSpc>
                <a:spcPct val="80000"/>
              </a:lnSpc>
              <a:spcBef>
                <a:spcPts val="1067"/>
              </a:spcBef>
              <a:buNone/>
            </a:pPr>
            <a:r>
              <a:rPr lang="en" sz="1867"/>
              <a:t> </a:t>
            </a:r>
            <a:endParaRPr sz="1867"/>
          </a:p>
          <a:p>
            <a:pPr marL="0" indent="0">
              <a:lnSpc>
                <a:spcPct val="80000"/>
              </a:lnSpc>
              <a:spcBef>
                <a:spcPts val="1067"/>
              </a:spcBef>
              <a:buNone/>
            </a:pPr>
            <a:endParaRPr sz="1867"/>
          </a:p>
          <a:p>
            <a:pPr marL="0" indent="0">
              <a:lnSpc>
                <a:spcPct val="80000"/>
              </a:lnSpc>
              <a:spcBef>
                <a:spcPts val="1067"/>
              </a:spcBef>
              <a:buNone/>
            </a:pPr>
            <a:r>
              <a:rPr lang="en" sz="1867"/>
              <a:t> </a:t>
            </a:r>
            <a:endParaRPr sz="1867"/>
          </a:p>
          <a:p>
            <a:pPr marL="0" indent="0">
              <a:lnSpc>
                <a:spcPct val="80000"/>
              </a:lnSpc>
              <a:spcBef>
                <a:spcPts val="1067"/>
              </a:spcBef>
              <a:buNone/>
            </a:pPr>
            <a:endParaRPr sz="1867"/>
          </a:p>
          <a:p>
            <a:pPr marL="0" indent="0">
              <a:lnSpc>
                <a:spcPct val="80000"/>
              </a:lnSpc>
              <a:spcBef>
                <a:spcPts val="1067"/>
              </a:spcBef>
              <a:buNone/>
            </a:pPr>
            <a:endParaRPr sz="1867"/>
          </a:p>
          <a:p>
            <a:pPr marL="609585" indent="0">
              <a:lnSpc>
                <a:spcPct val="80000"/>
              </a:lnSpc>
              <a:spcBef>
                <a:spcPts val="1067"/>
              </a:spcBef>
              <a:buNone/>
            </a:pP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endParaRPr sz="1467"/>
          </a:p>
        </p:txBody>
      </p:sp>
      <p:pic>
        <p:nvPicPr>
          <p:cNvPr id="93" name="Google Shape;93;p18"/>
          <p:cNvPicPr preferRelativeResize="0"/>
          <p:nvPr/>
        </p:nvPicPr>
        <p:blipFill>
          <a:blip r:embed="rId3">
            <a:alphaModFix/>
          </a:blip>
          <a:stretch>
            <a:fillRect/>
          </a:stretch>
        </p:blipFill>
        <p:spPr>
          <a:xfrm>
            <a:off x="3257900" y="1966568"/>
            <a:ext cx="380368" cy="338765"/>
          </a:xfrm>
          <a:prstGeom prst="rect">
            <a:avLst/>
          </a:prstGeom>
          <a:noFill/>
          <a:ln>
            <a:noFill/>
          </a:ln>
        </p:spPr>
      </p:pic>
      <p:pic>
        <p:nvPicPr>
          <p:cNvPr id="94" name="Google Shape;94;p18"/>
          <p:cNvPicPr preferRelativeResize="0"/>
          <p:nvPr/>
        </p:nvPicPr>
        <p:blipFill>
          <a:blip r:embed="rId4">
            <a:alphaModFix/>
          </a:blip>
          <a:stretch>
            <a:fillRect/>
          </a:stretch>
        </p:blipFill>
        <p:spPr>
          <a:xfrm>
            <a:off x="5245334" y="1966567"/>
            <a:ext cx="2968671" cy="338767"/>
          </a:xfrm>
          <a:prstGeom prst="rect">
            <a:avLst/>
          </a:prstGeom>
          <a:noFill/>
          <a:ln>
            <a:noFill/>
          </a:ln>
        </p:spPr>
      </p:pic>
      <p:pic>
        <p:nvPicPr>
          <p:cNvPr id="95" name="Google Shape;95;p18"/>
          <p:cNvPicPr preferRelativeResize="0"/>
          <p:nvPr/>
        </p:nvPicPr>
        <p:blipFill>
          <a:blip r:embed="rId3">
            <a:alphaModFix/>
          </a:blip>
          <a:stretch>
            <a:fillRect/>
          </a:stretch>
        </p:blipFill>
        <p:spPr>
          <a:xfrm>
            <a:off x="11138400" y="1966568"/>
            <a:ext cx="380368" cy="338765"/>
          </a:xfrm>
          <a:prstGeom prst="rect">
            <a:avLst/>
          </a:prstGeom>
          <a:noFill/>
          <a:ln>
            <a:noFill/>
          </a:ln>
        </p:spPr>
      </p:pic>
      <p:pic>
        <p:nvPicPr>
          <p:cNvPr id="96" name="Google Shape;96;p18"/>
          <p:cNvPicPr preferRelativeResize="0"/>
          <p:nvPr/>
        </p:nvPicPr>
        <p:blipFill>
          <a:blip r:embed="rId5">
            <a:alphaModFix/>
          </a:blip>
          <a:stretch>
            <a:fillRect/>
          </a:stretch>
        </p:blipFill>
        <p:spPr>
          <a:xfrm>
            <a:off x="8214000" y="2697603"/>
            <a:ext cx="271453" cy="280800"/>
          </a:xfrm>
          <a:prstGeom prst="rect">
            <a:avLst/>
          </a:prstGeom>
          <a:noFill/>
          <a:ln>
            <a:noFill/>
          </a:ln>
        </p:spPr>
      </p:pic>
      <p:pic>
        <p:nvPicPr>
          <p:cNvPr id="97" name="Google Shape;97;p18"/>
          <p:cNvPicPr preferRelativeResize="0"/>
          <p:nvPr/>
        </p:nvPicPr>
        <p:blipFill>
          <a:blip r:embed="rId6">
            <a:alphaModFix/>
          </a:blip>
          <a:stretch>
            <a:fillRect/>
          </a:stretch>
        </p:blipFill>
        <p:spPr>
          <a:xfrm>
            <a:off x="6052400" y="2746133"/>
            <a:ext cx="228800" cy="280800"/>
          </a:xfrm>
          <a:prstGeom prst="rect">
            <a:avLst/>
          </a:prstGeom>
          <a:noFill/>
          <a:ln>
            <a:noFill/>
          </a:ln>
        </p:spPr>
      </p:pic>
    </p:spTree>
    <p:extLst>
      <p:ext uri="{BB962C8B-B14F-4D97-AF65-F5344CB8AC3E}">
        <p14:creationId xmlns:p14="http://schemas.microsoft.com/office/powerpoint/2010/main" val="3878960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How Scorpion Aimed to Improve Upon Past Related Work</a:t>
            </a:r>
            <a:endParaRPr sz="2400"/>
          </a:p>
        </p:txBody>
      </p:sp>
      <p:sp>
        <p:nvSpPr>
          <p:cNvPr id="103" name="Google Shape;103;p19"/>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buNone/>
            </a:pPr>
            <a:r>
              <a:rPr lang="en" sz="1867"/>
              <a:t>Probabilistic provenance wanted to formalize and compute the notion of influence regarding individual </a:t>
            </a:r>
            <a:endParaRPr sz="1867"/>
          </a:p>
          <a:p>
            <a:pPr marL="0" indent="0">
              <a:lnSpc>
                <a:spcPct val="80000"/>
              </a:lnSpc>
              <a:spcBef>
                <a:spcPts val="1067"/>
              </a:spcBef>
              <a:buNone/>
            </a:pPr>
            <a:r>
              <a:rPr lang="en" sz="1867"/>
              <a:t>tuples in a dataset. Scorpion improves on this by computing a predicate over the attributes in an </a:t>
            </a:r>
            <a:endParaRPr sz="1867"/>
          </a:p>
          <a:p>
            <a:pPr marL="0" indent="0">
              <a:lnSpc>
                <a:spcPct val="80000"/>
              </a:lnSpc>
              <a:spcBef>
                <a:spcPts val="1067"/>
              </a:spcBef>
              <a:buNone/>
            </a:pPr>
            <a:r>
              <a:rPr lang="en" sz="1867"/>
              <a:t>attempt to provide explanation rather than simply enumerating tuples. </a:t>
            </a:r>
            <a:endParaRPr sz="1867"/>
          </a:p>
          <a:p>
            <a:pPr marL="0" indent="0">
              <a:lnSpc>
                <a:spcPct val="80000"/>
              </a:lnSpc>
              <a:spcBef>
                <a:spcPts val="1067"/>
              </a:spcBef>
              <a:buNone/>
            </a:pPr>
            <a:endParaRPr sz="1867"/>
          </a:p>
          <a:p>
            <a:pPr marL="0" indent="0">
              <a:lnSpc>
                <a:spcPct val="80000"/>
              </a:lnSpc>
              <a:spcBef>
                <a:spcPts val="1067"/>
              </a:spcBef>
              <a:buNone/>
            </a:pPr>
            <a:r>
              <a:rPr lang="en" sz="1867"/>
              <a:t>Previous work also had limited use cases, such as searching for predicates over user attributes to explain </a:t>
            </a:r>
            <a:endParaRPr sz="1867"/>
          </a:p>
          <a:p>
            <a:pPr marL="0" indent="0">
              <a:lnSpc>
                <a:spcPct val="80000"/>
              </a:lnSpc>
              <a:spcBef>
                <a:spcPts val="1067"/>
              </a:spcBef>
              <a:buNone/>
            </a:pPr>
            <a:r>
              <a:rPr lang="en" sz="1867"/>
              <a:t>movie ratings. Scorpion aims to be a system to be used for explaining specifically outliers optimized for </a:t>
            </a:r>
            <a:endParaRPr sz="1867"/>
          </a:p>
          <a:p>
            <a:pPr marL="0" indent="0">
              <a:lnSpc>
                <a:spcPct val="80000"/>
              </a:lnSpc>
              <a:spcBef>
                <a:spcPts val="1067"/>
              </a:spcBef>
              <a:buNone/>
            </a:pPr>
            <a:r>
              <a:rPr lang="en" sz="1867"/>
              <a:t>various (and very common) aggregate queries (such as SUM, COUNT, AVG). </a:t>
            </a:r>
            <a:endParaRPr sz="1867"/>
          </a:p>
          <a:p>
            <a:pPr marL="0" indent="0">
              <a:lnSpc>
                <a:spcPct val="80000"/>
              </a:lnSpc>
              <a:spcBef>
                <a:spcPts val="1067"/>
              </a:spcBef>
              <a:buNone/>
            </a:pPr>
            <a:endParaRPr sz="1867"/>
          </a:p>
          <a:p>
            <a:pPr marL="0" indent="0">
              <a:lnSpc>
                <a:spcPct val="80000"/>
              </a:lnSpc>
              <a:spcBef>
                <a:spcPts val="1067"/>
              </a:spcBef>
              <a:buNone/>
            </a:pPr>
            <a:endParaRPr sz="1867"/>
          </a:p>
          <a:p>
            <a:pPr marL="609585" indent="0">
              <a:lnSpc>
                <a:spcPct val="80000"/>
              </a:lnSpc>
              <a:spcBef>
                <a:spcPts val="1067"/>
              </a:spcBef>
              <a:buNone/>
            </a:pP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r>
              <a:rPr lang="en" sz="1467"/>
              <a:t> </a:t>
            </a:r>
            <a:endParaRPr sz="1467"/>
          </a:p>
        </p:txBody>
      </p:sp>
    </p:spTree>
    <p:extLst>
      <p:ext uri="{BB962C8B-B14F-4D97-AF65-F5344CB8AC3E}">
        <p14:creationId xmlns:p14="http://schemas.microsoft.com/office/powerpoint/2010/main" val="97476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Notion of Predicate Influence (Important!!)</a:t>
            </a:r>
            <a:endParaRPr sz="2400"/>
          </a:p>
        </p:txBody>
      </p:sp>
      <p:sp>
        <p:nvSpPr>
          <p:cNvPr id="109" name="Google Shape;109;p20"/>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buNone/>
            </a:pPr>
            <a:r>
              <a:rPr lang="en" sz="1867"/>
              <a:t> </a:t>
            </a:r>
            <a:endParaRPr sz="1867"/>
          </a:p>
          <a:p>
            <a:pPr marL="609585" indent="-423323">
              <a:lnSpc>
                <a:spcPct val="115000"/>
              </a:lnSpc>
              <a:spcBef>
                <a:spcPts val="1067"/>
              </a:spcBef>
              <a:buSzPts val="1400"/>
              <a:buAutoNum type="arabicPeriod"/>
            </a:pPr>
            <a:r>
              <a:rPr lang="en" sz="1867"/>
              <a:t>Our aggregate query’s result tuples:</a:t>
            </a:r>
            <a:endParaRPr sz="1867"/>
          </a:p>
          <a:p>
            <a:pPr marL="609585" indent="-423323">
              <a:lnSpc>
                <a:spcPct val="115000"/>
              </a:lnSpc>
              <a:spcBef>
                <a:spcPts val="0"/>
              </a:spcBef>
              <a:buSzPts val="1400"/>
              <a:buAutoNum type="arabicPeriod"/>
            </a:pPr>
            <a:r>
              <a:rPr lang="en" sz="1867"/>
              <a:t>Basic Definition of Predicate Influence:</a:t>
            </a:r>
            <a:endParaRPr sz="1867"/>
          </a:p>
          <a:p>
            <a:pPr marL="1219170" lvl="1" indent="-423323">
              <a:lnSpc>
                <a:spcPct val="115000"/>
              </a:lnSpc>
              <a:spcBef>
                <a:spcPts val="0"/>
              </a:spcBef>
              <a:buSzPts val="1400"/>
              <a:buAutoNum type="alphaLcPeriod"/>
            </a:pPr>
            <a:r>
              <a:rPr lang="en"/>
              <a:t>Suppose we have our aggregate function agg(), input tuples g_o, and result o. We have the following formula for the difference  in aggregation when applying predicate p to our input g_o (removing all inputs that are filtered out by the predicate):                                                                  </a:t>
            </a:r>
            <a:endParaRPr/>
          </a:p>
          <a:p>
            <a:pPr marL="1219170" lvl="1" indent="-423323">
              <a:lnSpc>
                <a:spcPct val="115000"/>
              </a:lnSpc>
              <a:spcBef>
                <a:spcPts val="0"/>
              </a:spcBef>
              <a:buSzPts val="1400"/>
              <a:buAutoNum type="alphaLcPeriod"/>
            </a:pPr>
            <a:r>
              <a:rPr lang="en"/>
              <a:t>Thus Scorpion determines a predicate’s influence by the following:</a:t>
            </a:r>
            <a:endParaRPr/>
          </a:p>
          <a:p>
            <a:pPr marL="1219170" indent="0">
              <a:lnSpc>
                <a:spcPct val="115000"/>
              </a:lnSpc>
              <a:spcBef>
                <a:spcPts val="1067"/>
              </a:spcBef>
              <a:buNone/>
            </a:pPr>
            <a:endParaRPr/>
          </a:p>
          <a:p>
            <a:pPr marL="0" indent="0">
              <a:lnSpc>
                <a:spcPct val="115000"/>
              </a:lnSpc>
              <a:spcBef>
                <a:spcPts val="1067"/>
              </a:spcBef>
              <a:buNone/>
            </a:pPr>
            <a:endParaRPr/>
          </a:p>
          <a:p>
            <a:pPr marL="0" indent="0">
              <a:lnSpc>
                <a:spcPct val="115000"/>
              </a:lnSpc>
              <a:spcBef>
                <a:spcPts val="1067"/>
              </a:spcBef>
              <a:buNone/>
            </a:pPr>
            <a:endParaRPr/>
          </a:p>
          <a:p>
            <a:pPr marL="0" indent="0">
              <a:lnSpc>
                <a:spcPct val="115000"/>
              </a:lnSpc>
              <a:spcBef>
                <a:spcPts val="1067"/>
              </a:spcBef>
              <a:buNone/>
            </a:pPr>
            <a:endParaRPr/>
          </a:p>
          <a:p>
            <a:pPr marL="0" indent="0">
              <a:lnSpc>
                <a:spcPct val="115000"/>
              </a:lnSpc>
              <a:spcBef>
                <a:spcPts val="1067"/>
              </a:spcBef>
              <a:buNone/>
            </a:pPr>
            <a:endParaRPr/>
          </a:p>
          <a:p>
            <a:pPr marL="609585" indent="0">
              <a:lnSpc>
                <a:spcPct val="115000"/>
              </a:lnSpc>
              <a:spcBef>
                <a:spcPts val="1067"/>
              </a:spcBef>
              <a:buNone/>
            </a:pPr>
            <a:endParaRPr sz="1867"/>
          </a:p>
          <a:p>
            <a:pPr marL="609585" indent="0">
              <a:lnSpc>
                <a:spcPct val="80000"/>
              </a:lnSpc>
              <a:spcBef>
                <a:spcPts val="1067"/>
              </a:spcBef>
              <a:buNone/>
            </a:pPr>
            <a:endParaRPr sz="1867"/>
          </a:p>
          <a:p>
            <a:pPr marL="0" indent="0">
              <a:lnSpc>
                <a:spcPct val="80000"/>
              </a:lnSpc>
              <a:spcBef>
                <a:spcPts val="1067"/>
              </a:spcBef>
              <a:buNone/>
            </a:pPr>
            <a:endParaRPr sz="1467"/>
          </a:p>
          <a:p>
            <a:pPr marL="0" indent="0">
              <a:lnSpc>
                <a:spcPct val="80000"/>
              </a:lnSpc>
              <a:spcBef>
                <a:spcPts val="2133"/>
              </a:spcBef>
              <a:buNone/>
            </a:pPr>
            <a:endParaRPr sz="1467"/>
          </a:p>
          <a:p>
            <a:pPr marL="0" indent="0">
              <a:lnSpc>
                <a:spcPct val="80000"/>
              </a:lnSpc>
              <a:spcBef>
                <a:spcPts val="2133"/>
              </a:spcBef>
              <a:spcAft>
                <a:spcPts val="2133"/>
              </a:spcAft>
              <a:buNone/>
            </a:pPr>
            <a:endParaRPr sz="1467"/>
          </a:p>
        </p:txBody>
      </p:sp>
      <p:pic>
        <p:nvPicPr>
          <p:cNvPr id="110" name="Google Shape;110;p20"/>
          <p:cNvPicPr preferRelativeResize="0"/>
          <p:nvPr/>
        </p:nvPicPr>
        <p:blipFill>
          <a:blip r:embed="rId3">
            <a:alphaModFix/>
          </a:blip>
          <a:stretch>
            <a:fillRect/>
          </a:stretch>
        </p:blipFill>
        <p:spPr>
          <a:xfrm>
            <a:off x="5139334" y="2330735"/>
            <a:ext cx="1620757" cy="338765"/>
          </a:xfrm>
          <a:prstGeom prst="rect">
            <a:avLst/>
          </a:prstGeom>
          <a:noFill/>
          <a:ln>
            <a:noFill/>
          </a:ln>
        </p:spPr>
      </p:pic>
      <p:pic>
        <p:nvPicPr>
          <p:cNvPr id="111" name="Google Shape;111;p20"/>
          <p:cNvPicPr preferRelativeResize="0"/>
          <p:nvPr/>
        </p:nvPicPr>
        <p:blipFill>
          <a:blip r:embed="rId4">
            <a:alphaModFix/>
          </a:blip>
          <a:stretch>
            <a:fillRect/>
          </a:stretch>
        </p:blipFill>
        <p:spPr>
          <a:xfrm>
            <a:off x="8406467" y="3686102"/>
            <a:ext cx="3318159" cy="338765"/>
          </a:xfrm>
          <a:prstGeom prst="rect">
            <a:avLst/>
          </a:prstGeom>
          <a:noFill/>
          <a:ln>
            <a:noFill/>
          </a:ln>
        </p:spPr>
      </p:pic>
      <p:pic>
        <p:nvPicPr>
          <p:cNvPr id="112" name="Google Shape;112;p20"/>
          <p:cNvPicPr preferRelativeResize="0"/>
          <p:nvPr/>
        </p:nvPicPr>
        <p:blipFill>
          <a:blip r:embed="rId5">
            <a:alphaModFix/>
          </a:blip>
          <a:stretch>
            <a:fillRect/>
          </a:stretch>
        </p:blipFill>
        <p:spPr>
          <a:xfrm>
            <a:off x="2223567" y="4389367"/>
            <a:ext cx="5666167" cy="1094000"/>
          </a:xfrm>
          <a:prstGeom prst="rect">
            <a:avLst/>
          </a:prstGeom>
          <a:noFill/>
          <a:ln>
            <a:noFill/>
          </a:ln>
        </p:spPr>
      </p:pic>
    </p:spTree>
    <p:extLst>
      <p:ext uri="{BB962C8B-B14F-4D97-AF65-F5344CB8AC3E}">
        <p14:creationId xmlns:p14="http://schemas.microsoft.com/office/powerpoint/2010/main" val="1646875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Autofit/>
          </a:bodyPr>
          <a:lstStyle/>
          <a:p>
            <a:pPr>
              <a:spcBef>
                <a:spcPts val="0"/>
              </a:spcBef>
            </a:pPr>
            <a:r>
              <a:rPr lang="en" sz="2400"/>
              <a:t>Example and Additional Notation</a:t>
            </a:r>
            <a:endParaRPr sz="2400"/>
          </a:p>
        </p:txBody>
      </p:sp>
      <p:sp>
        <p:nvSpPr>
          <p:cNvPr id="118" name="Google Shape;118;p21"/>
          <p:cNvSpPr txBox="1">
            <a:spLocks noGrp="1"/>
          </p:cNvSpPr>
          <p:nvPr>
            <p:ph type="body" idx="1"/>
          </p:nvPr>
        </p:nvSpPr>
        <p:spPr>
          <a:xfrm>
            <a:off x="838200" y="1825625"/>
            <a:ext cx="10515600" cy="4351200"/>
          </a:xfrm>
          <a:prstGeom prst="rect">
            <a:avLst/>
          </a:prstGeom>
        </p:spPr>
        <p:txBody>
          <a:bodyPr spcFirstLastPara="1" vert="horz" wrap="square" lIns="91433" tIns="45700" rIns="91433" bIns="45700" rtlCol="0" anchor="t" anchorCtr="0">
            <a:noAutofit/>
          </a:bodyPr>
          <a:lstStyle/>
          <a:p>
            <a:pPr marL="0" indent="0">
              <a:spcBef>
                <a:spcPts val="1067"/>
              </a:spcBef>
              <a:buNone/>
            </a:pPr>
            <a:r>
              <a:rPr lang="en" sz="1600"/>
              <a:t>Suppose we have the following table:</a:t>
            </a:r>
            <a:endParaRPr sz="1600"/>
          </a:p>
          <a:p>
            <a:pPr marL="0" indent="0">
              <a:spcBef>
                <a:spcPts val="2133"/>
              </a:spcBef>
              <a:buNone/>
            </a:pPr>
            <a:endParaRPr sz="1600"/>
          </a:p>
          <a:p>
            <a:pPr marL="0" indent="0">
              <a:spcBef>
                <a:spcPts val="2133"/>
              </a:spcBef>
              <a:buNone/>
            </a:pPr>
            <a:endParaRPr sz="1600"/>
          </a:p>
          <a:p>
            <a:pPr marL="0" indent="0">
              <a:spcBef>
                <a:spcPts val="2133"/>
              </a:spcBef>
              <a:buNone/>
            </a:pPr>
            <a:endParaRPr sz="1600"/>
          </a:p>
          <a:p>
            <a:pPr marL="0" indent="0">
              <a:spcBef>
                <a:spcPts val="2133"/>
              </a:spcBef>
              <a:buNone/>
            </a:pPr>
            <a:endParaRPr sz="1600"/>
          </a:p>
          <a:p>
            <a:pPr marL="0" indent="0">
              <a:spcBef>
                <a:spcPts val="2133"/>
              </a:spcBef>
              <a:buNone/>
            </a:pPr>
            <a:r>
              <a:rPr lang="en" sz="1600"/>
              <a:t>And we have the inputs a = {T1, T2, T6}.  We determine the influence of {T2} on avg(a, {T2}) = (56.6-67.5)/1 = -10.8. On the other hand, the influence of {T6} is 21.6. This seems to be reflected by the table at initial glance.</a:t>
            </a:r>
            <a:endParaRPr sz="1600"/>
          </a:p>
          <a:p>
            <a:pPr marL="0" indent="0">
              <a:spcBef>
                <a:spcPts val="2133"/>
              </a:spcBef>
              <a:spcAft>
                <a:spcPts val="2133"/>
              </a:spcAft>
              <a:buNone/>
            </a:pPr>
            <a:r>
              <a:rPr lang="en" sz="1600"/>
              <a:t>Error vector:</a:t>
            </a:r>
            <a:endParaRPr sz="1600"/>
          </a:p>
        </p:txBody>
      </p:sp>
      <p:pic>
        <p:nvPicPr>
          <p:cNvPr id="119" name="Google Shape;119;p21"/>
          <p:cNvPicPr preferRelativeResize="0"/>
          <p:nvPr/>
        </p:nvPicPr>
        <p:blipFill>
          <a:blip r:embed="rId3">
            <a:alphaModFix/>
          </a:blip>
          <a:stretch>
            <a:fillRect/>
          </a:stretch>
        </p:blipFill>
        <p:spPr>
          <a:xfrm>
            <a:off x="2084701" y="5169159"/>
            <a:ext cx="2048865" cy="274775"/>
          </a:xfrm>
          <a:prstGeom prst="rect">
            <a:avLst/>
          </a:prstGeom>
          <a:noFill/>
          <a:ln>
            <a:noFill/>
          </a:ln>
        </p:spPr>
      </p:pic>
      <p:pic>
        <p:nvPicPr>
          <p:cNvPr id="120" name="Google Shape;120;p21"/>
          <p:cNvPicPr preferRelativeResize="0"/>
          <p:nvPr/>
        </p:nvPicPr>
        <p:blipFill>
          <a:blip r:embed="rId4">
            <a:alphaModFix/>
          </a:blip>
          <a:stretch>
            <a:fillRect/>
          </a:stretch>
        </p:blipFill>
        <p:spPr>
          <a:xfrm>
            <a:off x="927029" y="2338528"/>
            <a:ext cx="4683367" cy="2010933"/>
          </a:xfrm>
          <a:prstGeom prst="rect">
            <a:avLst/>
          </a:prstGeom>
          <a:noFill/>
          <a:ln>
            <a:noFill/>
          </a:ln>
        </p:spPr>
      </p:pic>
    </p:spTree>
    <p:extLst>
      <p:ext uri="{BB962C8B-B14F-4D97-AF65-F5344CB8AC3E}">
        <p14:creationId xmlns:p14="http://schemas.microsoft.com/office/powerpoint/2010/main" val="2420678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Autofit/>
          </a:bodyPr>
          <a:lstStyle/>
          <a:p>
            <a:pPr>
              <a:spcBef>
                <a:spcPts val="0"/>
              </a:spcBef>
            </a:pPr>
            <a:r>
              <a:rPr lang="en" sz="2400"/>
              <a:t>Additional Notation (2)</a:t>
            </a:r>
            <a:endParaRPr sz="2400"/>
          </a:p>
        </p:txBody>
      </p:sp>
      <p:sp>
        <p:nvSpPr>
          <p:cNvPr id="126" name="Google Shape;126;p22"/>
          <p:cNvSpPr txBox="1">
            <a:spLocks noGrp="1"/>
          </p:cNvSpPr>
          <p:nvPr>
            <p:ph type="body" idx="1"/>
          </p:nvPr>
        </p:nvSpPr>
        <p:spPr>
          <a:xfrm>
            <a:off x="838200" y="1825625"/>
            <a:ext cx="10515600" cy="4351200"/>
          </a:xfrm>
          <a:prstGeom prst="rect">
            <a:avLst/>
          </a:prstGeom>
        </p:spPr>
        <p:txBody>
          <a:bodyPr spcFirstLastPara="1" vert="horz" wrap="square" lIns="91433" tIns="45700" rIns="91433" bIns="45700" rtlCol="0" anchor="t" anchorCtr="0">
            <a:noAutofit/>
          </a:bodyPr>
          <a:lstStyle/>
          <a:p>
            <a:pPr marL="0" indent="0">
              <a:spcBef>
                <a:spcPts val="1067"/>
              </a:spcBef>
              <a:buNone/>
            </a:pPr>
            <a:r>
              <a:rPr lang="en"/>
              <a:t>The user selects some results tuples to be considered outliers, and some results tuples to be explicitly not be considered outliers. The explicit non-outliers make up the Holdout Set. We have the following notion of influence based on Holdout set H and Outlier set O when multiple results to be included in H and O:</a:t>
            </a:r>
            <a:endParaRPr/>
          </a:p>
          <a:p>
            <a:pPr marL="609585" indent="0">
              <a:spcBef>
                <a:spcPts val="2133"/>
              </a:spcBef>
              <a:spcAft>
                <a:spcPts val="2133"/>
              </a:spcAft>
              <a:buNone/>
            </a:pPr>
            <a:endParaRPr/>
          </a:p>
        </p:txBody>
      </p:sp>
      <p:pic>
        <p:nvPicPr>
          <p:cNvPr id="127" name="Google Shape;127;p22"/>
          <p:cNvPicPr preferRelativeResize="0"/>
          <p:nvPr/>
        </p:nvPicPr>
        <p:blipFill>
          <a:blip r:embed="rId3">
            <a:alphaModFix/>
          </a:blip>
          <a:stretch>
            <a:fillRect/>
          </a:stretch>
        </p:blipFill>
        <p:spPr>
          <a:xfrm>
            <a:off x="3016234" y="3428985"/>
            <a:ext cx="6159500" cy="1460500"/>
          </a:xfrm>
          <a:prstGeom prst="rect">
            <a:avLst/>
          </a:prstGeom>
          <a:noFill/>
          <a:ln>
            <a:noFill/>
          </a:ln>
        </p:spPr>
      </p:pic>
    </p:spTree>
    <p:extLst>
      <p:ext uri="{BB962C8B-B14F-4D97-AF65-F5344CB8AC3E}">
        <p14:creationId xmlns:p14="http://schemas.microsoft.com/office/powerpoint/2010/main" val="106955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Scorpion Architecture</a:t>
            </a:r>
            <a:endParaRPr sz="2400"/>
          </a:p>
        </p:txBody>
      </p:sp>
      <p:sp>
        <p:nvSpPr>
          <p:cNvPr id="133" name="Google Shape;133;p23"/>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spcAft>
                <a:spcPts val="2133"/>
              </a:spcAft>
              <a:buNone/>
            </a:pPr>
            <a:endParaRPr sz="1467"/>
          </a:p>
        </p:txBody>
      </p:sp>
      <p:pic>
        <p:nvPicPr>
          <p:cNvPr id="134" name="Google Shape;134;p23"/>
          <p:cNvPicPr preferRelativeResize="0"/>
          <p:nvPr/>
        </p:nvPicPr>
        <p:blipFill>
          <a:blip r:embed="rId3">
            <a:alphaModFix/>
          </a:blip>
          <a:stretch>
            <a:fillRect/>
          </a:stretch>
        </p:blipFill>
        <p:spPr>
          <a:xfrm>
            <a:off x="2388500" y="1769918"/>
            <a:ext cx="7010400" cy="4406900"/>
          </a:xfrm>
          <a:prstGeom prst="rect">
            <a:avLst/>
          </a:prstGeom>
          <a:noFill/>
          <a:ln>
            <a:noFill/>
          </a:ln>
        </p:spPr>
      </p:pic>
    </p:spTree>
    <p:extLst>
      <p:ext uri="{BB962C8B-B14F-4D97-AF65-F5344CB8AC3E}">
        <p14:creationId xmlns:p14="http://schemas.microsoft.com/office/powerpoint/2010/main" val="369192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Scorpion Architecture (2)</a:t>
            </a:r>
            <a:endParaRPr sz="2400"/>
          </a:p>
        </p:txBody>
      </p:sp>
      <p:sp>
        <p:nvSpPr>
          <p:cNvPr id="140" name="Google Shape;140;p24"/>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0" indent="0">
              <a:lnSpc>
                <a:spcPct val="80000"/>
              </a:lnSpc>
              <a:spcBef>
                <a:spcPts val="1067"/>
              </a:spcBef>
              <a:spcAft>
                <a:spcPts val="2133"/>
              </a:spcAft>
              <a:buNone/>
            </a:pPr>
            <a:endParaRPr sz="1467"/>
          </a:p>
        </p:txBody>
      </p:sp>
      <p:pic>
        <p:nvPicPr>
          <p:cNvPr id="141" name="Google Shape;141;p24"/>
          <p:cNvPicPr preferRelativeResize="0"/>
          <p:nvPr/>
        </p:nvPicPr>
        <p:blipFill>
          <a:blip r:embed="rId3">
            <a:alphaModFix/>
          </a:blip>
          <a:stretch>
            <a:fillRect/>
          </a:stretch>
        </p:blipFill>
        <p:spPr>
          <a:xfrm>
            <a:off x="984234" y="1962867"/>
            <a:ext cx="10223500" cy="4076700"/>
          </a:xfrm>
          <a:prstGeom prst="rect">
            <a:avLst/>
          </a:prstGeom>
          <a:noFill/>
          <a:ln>
            <a:noFill/>
          </a:ln>
        </p:spPr>
      </p:pic>
    </p:spTree>
    <p:extLst>
      <p:ext uri="{BB962C8B-B14F-4D97-AF65-F5344CB8AC3E}">
        <p14:creationId xmlns:p14="http://schemas.microsoft.com/office/powerpoint/2010/main" val="5603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0E18-23D1-284F-96E5-382E37593C1E}"/>
              </a:ext>
            </a:extLst>
          </p:cNvPr>
          <p:cNvSpPr>
            <a:spLocks noGrp="1"/>
          </p:cNvSpPr>
          <p:nvPr>
            <p:ph type="title"/>
          </p:nvPr>
        </p:nvSpPr>
        <p:spPr/>
        <p:txBody>
          <a:bodyPr/>
          <a:lstStyle/>
          <a:p>
            <a:r>
              <a:rPr lang="en-US" dirty="0"/>
              <a:t>Showcase Details</a:t>
            </a:r>
          </a:p>
        </p:txBody>
      </p:sp>
      <p:sp>
        <p:nvSpPr>
          <p:cNvPr id="3" name="Content Placeholder 2">
            <a:extLst>
              <a:ext uri="{FF2B5EF4-FFF2-40B4-BE49-F238E27FC236}">
                <a16:creationId xmlns:a16="http://schemas.microsoft.com/office/drawing/2014/main" id="{8B134ABA-5BD7-B84D-B468-BC957BFE6ACE}"/>
              </a:ext>
            </a:extLst>
          </p:cNvPr>
          <p:cNvSpPr>
            <a:spLocks noGrp="1"/>
          </p:cNvSpPr>
          <p:nvPr>
            <p:ph idx="1"/>
          </p:nvPr>
        </p:nvSpPr>
        <p:spPr/>
        <p:txBody>
          <a:bodyPr>
            <a:normAutofit/>
          </a:bodyPr>
          <a:lstStyle/>
          <a:p>
            <a:pPr marL="0" indent="0">
              <a:buNone/>
            </a:pPr>
            <a:r>
              <a:rPr lang="en-US" dirty="0"/>
              <a:t>Presentation should contain (in substance, not necessary slides)</a:t>
            </a:r>
          </a:p>
          <a:p>
            <a:r>
              <a:rPr lang="en-US" dirty="0"/>
              <a:t>Motivation and </a:t>
            </a:r>
            <a:r>
              <a:rPr lang="en-US" b="1" dirty="0"/>
              <a:t>hypotheses</a:t>
            </a:r>
          </a:p>
          <a:p>
            <a:r>
              <a:rPr lang="en-US" dirty="0"/>
              <a:t>Technical challenge and contribution</a:t>
            </a:r>
          </a:p>
          <a:p>
            <a:r>
              <a:rPr lang="en-US" dirty="0"/>
              <a:t>Related work and how they are related</a:t>
            </a:r>
          </a:p>
          <a:p>
            <a:r>
              <a:rPr lang="en-US" dirty="0"/>
              <a:t>Simple example to illustrate idea</a:t>
            </a:r>
          </a:p>
          <a:p>
            <a:r>
              <a:rPr lang="en-US" dirty="0"/>
              <a:t>Technical insights/experimental findings so far</a:t>
            </a:r>
          </a:p>
          <a:p>
            <a:r>
              <a:rPr lang="en-US" dirty="0"/>
              <a:t>GIF/video of demos/screenshots (if applicable)</a:t>
            </a:r>
          </a:p>
          <a:p>
            <a:r>
              <a:rPr lang="en-US" dirty="0"/>
              <a:t>Feedback: 1-3 questions you’d like feedback on</a:t>
            </a:r>
          </a:p>
          <a:p>
            <a:endParaRPr lang="en-US" dirty="0"/>
          </a:p>
        </p:txBody>
      </p:sp>
    </p:spTree>
    <p:extLst>
      <p:ext uri="{BB962C8B-B14F-4D97-AF65-F5344CB8AC3E}">
        <p14:creationId xmlns:p14="http://schemas.microsoft.com/office/powerpoint/2010/main" val="79420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Problems of Naive Merger</a:t>
            </a:r>
            <a:endParaRPr sz="2400"/>
          </a:p>
        </p:txBody>
      </p:sp>
      <p:sp>
        <p:nvSpPr>
          <p:cNvPr id="147" name="Google Shape;147;p25"/>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115000"/>
              </a:lnSpc>
              <a:spcBef>
                <a:spcPts val="1067"/>
              </a:spcBef>
              <a:buSzPts val="1400"/>
              <a:buAutoNum type="arabicPeriod"/>
            </a:pPr>
            <a:r>
              <a:rPr lang="en" sz="1867"/>
              <a:t>Predicates merged by computing minimum bounding box for continuous attributes and union of discrete values for discrete attributes</a:t>
            </a:r>
            <a:endParaRPr sz="1867"/>
          </a:p>
          <a:p>
            <a:pPr marL="609585" indent="-423323">
              <a:lnSpc>
                <a:spcPct val="115000"/>
              </a:lnSpc>
              <a:spcBef>
                <a:spcPts val="0"/>
              </a:spcBef>
              <a:buSzPts val="1400"/>
              <a:buAutoNum type="arabicPeriod"/>
            </a:pPr>
            <a:r>
              <a:rPr lang="en" sz="1867"/>
              <a:t>If we do not optimize for certain aggregate functions, a merger may only be able to merge upon one attribute at a time and thus is extremely costly. </a:t>
            </a:r>
            <a:endParaRPr sz="1867"/>
          </a:p>
          <a:p>
            <a:pPr marL="0" indent="0">
              <a:lnSpc>
                <a:spcPct val="115000"/>
              </a:lnSpc>
              <a:spcBef>
                <a:spcPts val="1067"/>
              </a:spcBef>
              <a:buNone/>
            </a:pPr>
            <a:endParaRPr sz="1867"/>
          </a:p>
          <a:p>
            <a:pPr marL="0" indent="0">
              <a:lnSpc>
                <a:spcPct val="80000"/>
              </a:lnSpc>
              <a:spcBef>
                <a:spcPts val="1067"/>
              </a:spcBef>
              <a:buNone/>
            </a:pPr>
            <a:br>
              <a:rPr lang="en" sz="1867"/>
            </a:br>
            <a:endParaRPr sz="1867"/>
          </a:p>
          <a:p>
            <a:pPr marL="609585" indent="0">
              <a:lnSpc>
                <a:spcPct val="80000"/>
              </a:lnSpc>
              <a:spcBef>
                <a:spcPts val="1067"/>
              </a:spcBef>
              <a:spcAft>
                <a:spcPts val="2133"/>
              </a:spcAft>
              <a:buNone/>
            </a:pPr>
            <a:endParaRPr sz="1467"/>
          </a:p>
        </p:txBody>
      </p:sp>
    </p:spTree>
    <p:extLst>
      <p:ext uri="{BB962C8B-B14F-4D97-AF65-F5344CB8AC3E}">
        <p14:creationId xmlns:p14="http://schemas.microsoft.com/office/powerpoint/2010/main" val="308474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Aggregate Properties</a:t>
            </a:r>
            <a:endParaRPr sz="2400"/>
          </a:p>
        </p:txBody>
      </p:sp>
      <p:sp>
        <p:nvSpPr>
          <p:cNvPr id="153" name="Google Shape;153;p26"/>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115000"/>
              </a:lnSpc>
              <a:spcBef>
                <a:spcPts val="1067"/>
              </a:spcBef>
              <a:buSzPts val="1400"/>
              <a:buAutoNum type="arabicPeriod"/>
            </a:pPr>
            <a:r>
              <a:rPr lang="en" sz="1867"/>
              <a:t>Incrementally Removable — some aggregate properties are incrementally removable and we can optimize by storing a cached value</a:t>
            </a:r>
            <a:endParaRPr sz="1867"/>
          </a:p>
          <a:p>
            <a:pPr marL="609585" indent="0">
              <a:lnSpc>
                <a:spcPct val="115000"/>
              </a:lnSpc>
              <a:spcBef>
                <a:spcPts val="1067"/>
              </a:spcBef>
              <a:buNone/>
            </a:pPr>
            <a:endParaRPr sz="1867"/>
          </a:p>
          <a:p>
            <a:pPr marL="609585" indent="-423323">
              <a:lnSpc>
                <a:spcPct val="115000"/>
              </a:lnSpc>
              <a:spcBef>
                <a:spcPts val="1067"/>
              </a:spcBef>
              <a:buSzPts val="1400"/>
              <a:buAutoNum type="arabicPeriod"/>
            </a:pPr>
            <a:r>
              <a:rPr lang="en" sz="1867"/>
              <a:t>Independent —  sets of tuples can be determined not to influence any other set of tuples. </a:t>
            </a:r>
            <a:endParaRPr sz="1867"/>
          </a:p>
          <a:p>
            <a:pPr marL="609585" indent="0">
              <a:lnSpc>
                <a:spcPct val="115000"/>
              </a:lnSpc>
              <a:spcBef>
                <a:spcPts val="1067"/>
              </a:spcBef>
              <a:buNone/>
            </a:pPr>
            <a:endParaRPr sz="1867"/>
          </a:p>
          <a:p>
            <a:pPr marL="609585" indent="-423323">
              <a:lnSpc>
                <a:spcPct val="115000"/>
              </a:lnSpc>
              <a:spcBef>
                <a:spcPts val="1067"/>
              </a:spcBef>
              <a:buSzPts val="1400"/>
              <a:buAutoNum type="arabicPeriod"/>
            </a:pPr>
            <a:r>
              <a:rPr lang="en" sz="1867"/>
              <a:t>Anti-monotonic — in our case, the influence of a predicate is greater than or equal to the influence of any subset of given predicate</a:t>
            </a:r>
            <a:endParaRPr sz="1867"/>
          </a:p>
          <a:p>
            <a:pPr marL="0" indent="0">
              <a:lnSpc>
                <a:spcPct val="80000"/>
              </a:lnSpc>
              <a:spcBef>
                <a:spcPts val="1067"/>
              </a:spcBef>
              <a:buNone/>
            </a:pPr>
            <a:br>
              <a:rPr lang="en" sz="1867"/>
            </a:br>
            <a:endParaRPr sz="1867"/>
          </a:p>
          <a:p>
            <a:pPr marL="609585" indent="0">
              <a:lnSpc>
                <a:spcPct val="80000"/>
              </a:lnSpc>
              <a:spcBef>
                <a:spcPts val="1067"/>
              </a:spcBef>
              <a:spcAft>
                <a:spcPts val="2133"/>
              </a:spcAft>
              <a:buNone/>
            </a:pPr>
            <a:endParaRPr sz="1467"/>
          </a:p>
        </p:txBody>
      </p:sp>
    </p:spTree>
    <p:extLst>
      <p:ext uri="{BB962C8B-B14F-4D97-AF65-F5344CB8AC3E}">
        <p14:creationId xmlns:p14="http://schemas.microsoft.com/office/powerpoint/2010/main" val="600976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Optimizing for Regression Tree Partitioning (DT)</a:t>
            </a:r>
            <a:endParaRPr sz="1467">
              <a:solidFill>
                <a:schemeClr val="lt2"/>
              </a:solidFill>
            </a:endParaRPr>
          </a:p>
        </p:txBody>
      </p:sp>
      <p:sp>
        <p:nvSpPr>
          <p:cNvPr id="159" name="Google Shape;159;p27"/>
          <p:cNvSpPr txBox="1">
            <a:spLocks noGrp="1"/>
          </p:cNvSpPr>
          <p:nvPr>
            <p:ph type="body" idx="1"/>
          </p:nvPr>
        </p:nvSpPr>
        <p:spPr>
          <a:xfrm>
            <a:off x="838200" y="1815525"/>
            <a:ext cx="10515600" cy="4351200"/>
          </a:xfrm>
          <a:prstGeom prst="rect">
            <a:avLst/>
          </a:prstGeom>
          <a:noFill/>
          <a:ln>
            <a:noFill/>
          </a:ln>
        </p:spPr>
        <p:txBody>
          <a:bodyPr spcFirstLastPara="1" vert="horz" wrap="square" lIns="91433" tIns="45700" rIns="91433" bIns="45700" rtlCol="0" anchor="t" anchorCtr="0">
            <a:noAutofit/>
          </a:bodyPr>
          <a:lstStyle/>
          <a:p>
            <a:pPr marL="609585" indent="-397923">
              <a:spcBef>
                <a:spcPts val="0"/>
              </a:spcBef>
              <a:buSzPts val="1100"/>
              <a:buAutoNum type="arabicPeriod"/>
            </a:pPr>
            <a:r>
              <a:rPr lang="en" sz="1467"/>
              <a:t>Splits attribute space of outlier and holdout groups</a:t>
            </a:r>
            <a:endParaRPr sz="1467"/>
          </a:p>
          <a:p>
            <a:pPr marL="0" indent="0">
              <a:spcBef>
                <a:spcPts val="0"/>
              </a:spcBef>
              <a:buNone/>
            </a:pPr>
            <a:endParaRPr sz="1467"/>
          </a:p>
          <a:p>
            <a:pPr marL="609585" indent="-397923">
              <a:spcBef>
                <a:spcPts val="0"/>
              </a:spcBef>
              <a:buSzPts val="1100"/>
              <a:buAutoNum type="arabicPeriod"/>
            </a:pPr>
            <a:r>
              <a:rPr lang="en" sz="1467"/>
              <a:t>Basically, the idea is to use a regression tree to minimize variance over a set of input tuples. Intuitively makes sense: partitions should contain tuples with similar levels of influence</a:t>
            </a: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0" indent="0">
              <a:spcBef>
                <a:spcPts val="0"/>
              </a:spcBef>
              <a:buNone/>
            </a:pPr>
            <a:endParaRPr sz="1467"/>
          </a:p>
          <a:p>
            <a:pPr marL="609585" indent="-397923">
              <a:spcBef>
                <a:spcPts val="0"/>
              </a:spcBef>
              <a:buSzPts val="1100"/>
              <a:buAutoNum type="arabicPeriod"/>
            </a:pPr>
            <a:r>
              <a:rPr lang="en" sz="1467"/>
              <a:t>To further optimize, we don’t have to compute the influence over all the tuples within a partition. Rather, we can score them by sampling and extrapolating influence from our sample.</a:t>
            </a:r>
            <a:endParaRPr sz="1467"/>
          </a:p>
          <a:p>
            <a:pPr marL="0" indent="0">
              <a:spcBef>
                <a:spcPts val="0"/>
              </a:spcBef>
              <a:buNone/>
            </a:pPr>
            <a:endParaRPr sz="1467"/>
          </a:p>
          <a:p>
            <a:pPr marL="609585" indent="0">
              <a:spcBef>
                <a:spcPts val="1067"/>
              </a:spcBef>
              <a:spcAft>
                <a:spcPts val="2133"/>
              </a:spcAft>
              <a:buNone/>
            </a:pPr>
            <a:endParaRPr sz="1467"/>
          </a:p>
        </p:txBody>
      </p:sp>
      <p:pic>
        <p:nvPicPr>
          <p:cNvPr id="160" name="Google Shape;160;p27"/>
          <p:cNvPicPr preferRelativeResize="0"/>
          <p:nvPr/>
        </p:nvPicPr>
        <p:blipFill>
          <a:blip r:embed="rId3">
            <a:alphaModFix/>
          </a:blip>
          <a:stretch>
            <a:fillRect/>
          </a:stretch>
        </p:blipFill>
        <p:spPr>
          <a:xfrm>
            <a:off x="3530945" y="2831161"/>
            <a:ext cx="5130100" cy="2165667"/>
          </a:xfrm>
          <a:prstGeom prst="rect">
            <a:avLst/>
          </a:prstGeom>
          <a:noFill/>
          <a:ln>
            <a:noFill/>
          </a:ln>
        </p:spPr>
      </p:pic>
    </p:spTree>
    <p:extLst>
      <p:ext uri="{BB962C8B-B14F-4D97-AF65-F5344CB8AC3E}">
        <p14:creationId xmlns:p14="http://schemas.microsoft.com/office/powerpoint/2010/main" val="1743054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Holdout with DT</a:t>
            </a:r>
            <a:endParaRPr sz="1467">
              <a:solidFill>
                <a:schemeClr val="lt2"/>
              </a:solidFill>
            </a:endParaRPr>
          </a:p>
        </p:txBody>
      </p:sp>
      <p:sp>
        <p:nvSpPr>
          <p:cNvPr id="166" name="Google Shape;166;p28"/>
          <p:cNvSpPr txBox="1">
            <a:spLocks noGrp="1"/>
          </p:cNvSpPr>
          <p:nvPr>
            <p:ph type="body" idx="1"/>
          </p:nvPr>
        </p:nvSpPr>
        <p:spPr>
          <a:xfrm>
            <a:off x="838200" y="1815525"/>
            <a:ext cx="10515600" cy="4351200"/>
          </a:xfrm>
          <a:prstGeom prst="rect">
            <a:avLst/>
          </a:prstGeom>
          <a:noFill/>
          <a:ln>
            <a:noFill/>
          </a:ln>
        </p:spPr>
        <p:txBody>
          <a:bodyPr spcFirstLastPara="1" vert="horz" wrap="square" lIns="91433" tIns="45700" rIns="91433" bIns="45700" rtlCol="0" anchor="t" anchorCtr="0">
            <a:noAutofit/>
          </a:bodyPr>
          <a:lstStyle/>
          <a:p>
            <a:pPr marL="0" indent="0">
              <a:spcBef>
                <a:spcPts val="0"/>
              </a:spcBef>
              <a:buNone/>
            </a:pPr>
            <a:endParaRPr sz="1467"/>
          </a:p>
          <a:p>
            <a:pPr marL="609585" indent="0">
              <a:spcBef>
                <a:spcPts val="1067"/>
              </a:spcBef>
              <a:spcAft>
                <a:spcPts val="2133"/>
              </a:spcAft>
              <a:buNone/>
            </a:pPr>
            <a:endParaRPr sz="1467"/>
          </a:p>
        </p:txBody>
      </p:sp>
      <p:pic>
        <p:nvPicPr>
          <p:cNvPr id="167" name="Google Shape;167;p28"/>
          <p:cNvPicPr preferRelativeResize="0"/>
          <p:nvPr/>
        </p:nvPicPr>
        <p:blipFill>
          <a:blip r:embed="rId3">
            <a:alphaModFix/>
          </a:blip>
          <a:stretch>
            <a:fillRect/>
          </a:stretch>
        </p:blipFill>
        <p:spPr>
          <a:xfrm>
            <a:off x="1955800" y="1682751"/>
            <a:ext cx="8280400" cy="3492500"/>
          </a:xfrm>
          <a:prstGeom prst="rect">
            <a:avLst/>
          </a:prstGeom>
          <a:noFill/>
          <a:ln>
            <a:noFill/>
          </a:ln>
        </p:spPr>
      </p:pic>
    </p:spTree>
    <p:extLst>
      <p:ext uri="{BB962C8B-B14F-4D97-AF65-F5344CB8AC3E}">
        <p14:creationId xmlns:p14="http://schemas.microsoft.com/office/powerpoint/2010/main" val="645510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Bottom-Up Partitioner (MC)</a:t>
            </a:r>
            <a:endParaRPr sz="2400"/>
          </a:p>
        </p:txBody>
      </p:sp>
      <p:sp>
        <p:nvSpPr>
          <p:cNvPr id="173" name="Google Shape;173;p29"/>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115000"/>
              </a:lnSpc>
              <a:spcBef>
                <a:spcPts val="1067"/>
              </a:spcBef>
              <a:buSzPts val="1400"/>
              <a:buAutoNum type="arabicPeriod"/>
            </a:pPr>
            <a:r>
              <a:rPr lang="en" sz="1867"/>
              <a:t>This partitioner applies to non-monotonic and independent tuples to prune out certain tuples. It partitions based on the density of the input tuples and expands its partitions until the merged predicate is not as influential as the most influential predicate discovered so far. </a:t>
            </a:r>
            <a:endParaRPr sz="1867"/>
          </a:p>
          <a:p>
            <a:pPr marL="609585" indent="-423323">
              <a:lnSpc>
                <a:spcPct val="115000"/>
              </a:lnSpc>
              <a:spcBef>
                <a:spcPts val="0"/>
              </a:spcBef>
              <a:buSzPts val="1400"/>
              <a:buAutoNum type="arabicPeriod"/>
            </a:pPr>
            <a:r>
              <a:rPr lang="en" sz="1867"/>
              <a:t>Begins with most granular predicates and moves up, terminating when the influence of the predicate</a:t>
            </a:r>
            <a:endParaRPr sz="1867"/>
          </a:p>
          <a:p>
            <a:pPr marL="0" indent="0">
              <a:lnSpc>
                <a:spcPct val="80000"/>
              </a:lnSpc>
              <a:spcBef>
                <a:spcPts val="1067"/>
              </a:spcBef>
              <a:buNone/>
            </a:pPr>
            <a:br>
              <a:rPr lang="en" sz="1867"/>
            </a:br>
            <a:endParaRPr sz="1867"/>
          </a:p>
          <a:p>
            <a:pPr marL="609585" indent="0">
              <a:lnSpc>
                <a:spcPct val="80000"/>
              </a:lnSpc>
              <a:spcBef>
                <a:spcPts val="1067"/>
              </a:spcBef>
              <a:spcAft>
                <a:spcPts val="2133"/>
              </a:spcAft>
              <a:buNone/>
            </a:pPr>
            <a:endParaRPr sz="1467"/>
          </a:p>
        </p:txBody>
      </p:sp>
    </p:spTree>
    <p:extLst>
      <p:ext uri="{BB962C8B-B14F-4D97-AF65-F5344CB8AC3E}">
        <p14:creationId xmlns:p14="http://schemas.microsoft.com/office/powerpoint/2010/main" val="1203197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Experiments on Synthetic Datasets</a:t>
            </a:r>
            <a:endParaRPr sz="2400"/>
          </a:p>
        </p:txBody>
      </p:sp>
      <p:sp>
        <p:nvSpPr>
          <p:cNvPr id="179" name="Google Shape;179;p30"/>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115000"/>
              </a:lnSpc>
              <a:spcBef>
                <a:spcPts val="1067"/>
              </a:spcBef>
              <a:buSzPts val="1400"/>
              <a:buAutoNum type="arabicPeriod"/>
            </a:pPr>
            <a:r>
              <a:rPr lang="en" sz="1867"/>
              <a:t>Proved DT and MC to be much faster than Naive, and have similar accuracies.</a:t>
            </a:r>
            <a:endParaRPr sz="1867"/>
          </a:p>
          <a:p>
            <a:pPr marL="609585" indent="0">
              <a:lnSpc>
                <a:spcPct val="115000"/>
              </a:lnSpc>
              <a:spcBef>
                <a:spcPts val="1067"/>
              </a:spcBef>
              <a:buNone/>
            </a:pPr>
            <a:endParaRPr sz="1867"/>
          </a:p>
          <a:p>
            <a:pPr marL="609585" indent="-423323">
              <a:lnSpc>
                <a:spcPct val="115000"/>
              </a:lnSpc>
              <a:spcBef>
                <a:spcPts val="1067"/>
              </a:spcBef>
              <a:buSzPts val="1400"/>
              <a:buAutoNum type="arabicPeriod"/>
            </a:pPr>
            <a:r>
              <a:rPr lang="en" sz="1867"/>
              <a:t>Showed reasonable results on real world data</a:t>
            </a:r>
            <a:endParaRPr sz="1867"/>
          </a:p>
          <a:p>
            <a:pPr marL="0" indent="0">
              <a:lnSpc>
                <a:spcPct val="80000"/>
              </a:lnSpc>
              <a:spcBef>
                <a:spcPts val="1067"/>
              </a:spcBef>
              <a:buNone/>
            </a:pPr>
            <a:br>
              <a:rPr lang="en" sz="1867"/>
            </a:br>
            <a:endParaRPr sz="1867"/>
          </a:p>
          <a:p>
            <a:pPr marL="609585" indent="0">
              <a:lnSpc>
                <a:spcPct val="80000"/>
              </a:lnSpc>
              <a:spcBef>
                <a:spcPts val="1067"/>
              </a:spcBef>
              <a:spcAft>
                <a:spcPts val="2133"/>
              </a:spcAft>
              <a:buNone/>
            </a:pPr>
            <a:endParaRPr sz="1467"/>
          </a:p>
        </p:txBody>
      </p:sp>
    </p:spTree>
    <p:extLst>
      <p:ext uri="{BB962C8B-B14F-4D97-AF65-F5344CB8AC3E}">
        <p14:creationId xmlns:p14="http://schemas.microsoft.com/office/powerpoint/2010/main" val="392642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sz="2400"/>
              <a:t>Some Questions</a:t>
            </a:r>
            <a:endParaRPr sz="2400"/>
          </a:p>
        </p:txBody>
      </p:sp>
      <p:sp>
        <p:nvSpPr>
          <p:cNvPr id="185" name="Google Shape;185;p31"/>
          <p:cNvSpPr txBox="1">
            <a:spLocks noGrp="1"/>
          </p:cNvSpPr>
          <p:nvPr>
            <p:ph type="body" idx="1"/>
          </p:nvPr>
        </p:nvSpPr>
        <p:spPr>
          <a:xfrm>
            <a:off x="838200" y="1825635"/>
            <a:ext cx="10515600" cy="4287200"/>
          </a:xfrm>
          <a:prstGeom prst="rect">
            <a:avLst/>
          </a:prstGeom>
          <a:noFill/>
          <a:ln>
            <a:noFill/>
          </a:ln>
        </p:spPr>
        <p:txBody>
          <a:bodyPr spcFirstLastPara="1" vert="horz" wrap="square" lIns="91433" tIns="45700" rIns="91433" bIns="45700" rtlCol="0" anchor="t" anchorCtr="0">
            <a:noAutofit/>
          </a:bodyPr>
          <a:lstStyle/>
          <a:p>
            <a:pPr marL="609585" indent="-423323">
              <a:lnSpc>
                <a:spcPct val="115000"/>
              </a:lnSpc>
              <a:spcBef>
                <a:spcPts val="1067"/>
              </a:spcBef>
              <a:buSzPts val="1400"/>
              <a:buAutoNum type="arabicPeriod"/>
            </a:pPr>
            <a:r>
              <a:rPr lang="en" sz="1867"/>
              <a:t>Does the amount of user input have an influence on the usability of Scorpion?</a:t>
            </a:r>
            <a:endParaRPr sz="1867"/>
          </a:p>
          <a:p>
            <a:pPr marL="0" indent="0">
              <a:lnSpc>
                <a:spcPct val="115000"/>
              </a:lnSpc>
              <a:spcBef>
                <a:spcPts val="1067"/>
              </a:spcBef>
              <a:buNone/>
            </a:pPr>
            <a:endParaRPr sz="1867"/>
          </a:p>
          <a:p>
            <a:pPr marL="609585" indent="-423323">
              <a:lnSpc>
                <a:spcPct val="115000"/>
              </a:lnSpc>
              <a:spcBef>
                <a:spcPts val="1067"/>
              </a:spcBef>
              <a:buSzPts val="1400"/>
              <a:buAutoNum type="arabicPeriod"/>
            </a:pPr>
            <a:r>
              <a:rPr lang="en" sz="1867"/>
              <a:t>How would you design an experiment for Scorpion?</a:t>
            </a:r>
            <a:endParaRPr sz="1867"/>
          </a:p>
          <a:p>
            <a:pPr marL="0" indent="0">
              <a:lnSpc>
                <a:spcPct val="80000"/>
              </a:lnSpc>
              <a:spcBef>
                <a:spcPts val="1067"/>
              </a:spcBef>
              <a:buNone/>
            </a:pPr>
            <a:br>
              <a:rPr lang="en" sz="1867"/>
            </a:br>
            <a:endParaRPr sz="1867"/>
          </a:p>
          <a:p>
            <a:pPr marL="609585" indent="0">
              <a:lnSpc>
                <a:spcPct val="80000"/>
              </a:lnSpc>
              <a:spcBef>
                <a:spcPts val="1067"/>
              </a:spcBef>
              <a:spcAft>
                <a:spcPts val="2133"/>
              </a:spcAft>
              <a:buNone/>
            </a:pPr>
            <a:endParaRPr sz="1467"/>
          </a:p>
        </p:txBody>
      </p:sp>
    </p:spTree>
    <p:extLst>
      <p:ext uri="{BB962C8B-B14F-4D97-AF65-F5344CB8AC3E}">
        <p14:creationId xmlns:p14="http://schemas.microsoft.com/office/powerpoint/2010/main" val="290612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2082-9797-8247-B4AD-43950C03FDCF}"/>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2A0F0853-CEB0-B040-83EA-AC5D2DC07377}"/>
              </a:ext>
            </a:extLst>
          </p:cNvPr>
          <p:cNvSpPr>
            <a:spLocks noGrp="1"/>
          </p:cNvSpPr>
          <p:nvPr>
            <p:ph idx="1"/>
          </p:nvPr>
        </p:nvSpPr>
        <p:spPr/>
        <p:txBody>
          <a:bodyPr>
            <a:normAutofit fontScale="85000" lnSpcReduction="20000"/>
          </a:bodyPr>
          <a:lstStyle/>
          <a:p>
            <a:pPr marL="0" indent="0">
              <a:buNone/>
            </a:pPr>
            <a:r>
              <a:rPr lang="en-US" dirty="0"/>
              <a:t>If project is a perceptual/user study</a:t>
            </a:r>
          </a:p>
          <a:p>
            <a:r>
              <a:rPr lang="en-US" dirty="0"/>
              <a:t>Focus is on the task that the study will better illuminate</a:t>
            </a:r>
          </a:p>
          <a:p>
            <a:r>
              <a:rPr lang="en-US" dirty="0"/>
              <a:t>Show: new understanding of users</a:t>
            </a:r>
          </a:p>
          <a:p>
            <a:pPr marL="0" indent="0">
              <a:buNone/>
            </a:pPr>
            <a:endParaRPr lang="en-US" dirty="0"/>
          </a:p>
          <a:p>
            <a:pPr marL="0" indent="0">
              <a:buNone/>
            </a:pPr>
            <a:r>
              <a:rPr lang="en-US" dirty="0"/>
              <a:t>If project is a system/tool/interaction design</a:t>
            </a:r>
          </a:p>
          <a:p>
            <a:r>
              <a:rPr lang="en-US" dirty="0"/>
              <a:t>Focus is on the task that is improved</a:t>
            </a:r>
          </a:p>
          <a:p>
            <a:r>
              <a:rPr lang="en-US" dirty="0"/>
              <a:t>Show: novelty, performance, ease of use</a:t>
            </a:r>
          </a:p>
          <a:p>
            <a:pPr marL="0" indent="0">
              <a:buNone/>
            </a:pPr>
            <a:endParaRPr lang="en-US" dirty="0"/>
          </a:p>
          <a:p>
            <a:pPr marL="0" indent="0">
              <a:buNone/>
            </a:pPr>
            <a:r>
              <a:rPr lang="en-US" dirty="0"/>
              <a:t>If project is an algorithm</a:t>
            </a:r>
          </a:p>
          <a:p>
            <a:r>
              <a:rPr lang="en-US" dirty="0"/>
              <a:t>Focus is an existing or new task</a:t>
            </a:r>
          </a:p>
          <a:p>
            <a:r>
              <a:rPr lang="en-US" dirty="0"/>
              <a:t>Show: novelty, correctness, scalability</a:t>
            </a:r>
          </a:p>
          <a:p>
            <a:pPr marL="0" indent="0">
              <a:buNone/>
            </a:pPr>
            <a:endParaRPr lang="en-US" dirty="0"/>
          </a:p>
        </p:txBody>
      </p:sp>
    </p:spTree>
    <p:extLst>
      <p:ext uri="{BB962C8B-B14F-4D97-AF65-F5344CB8AC3E}">
        <p14:creationId xmlns:p14="http://schemas.microsoft.com/office/powerpoint/2010/main" val="25381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702-DE90-7C4F-A7E3-2E6B19F56422}"/>
              </a:ext>
            </a:extLst>
          </p:cNvPr>
          <p:cNvSpPr>
            <a:spLocks noGrp="1"/>
          </p:cNvSpPr>
          <p:nvPr>
            <p:ph type="title"/>
          </p:nvPr>
        </p:nvSpPr>
        <p:spPr/>
        <p:txBody>
          <a:bodyPr>
            <a:normAutofit/>
          </a:bodyPr>
          <a:lstStyle/>
          <a:p>
            <a:pPr algn="ctr"/>
            <a:r>
              <a:rPr lang="en-US" sz="4000" dirty="0"/>
              <a:t>Topics in Database Research</a:t>
            </a:r>
            <a:br>
              <a:rPr lang="en-US" sz="4000" dirty="0"/>
            </a:br>
            <a:r>
              <a:rPr lang="en-US" sz="3200" dirty="0">
                <a:solidFill>
                  <a:schemeClr val="bg1">
                    <a:lumMod val="50000"/>
                  </a:schemeClr>
                </a:solidFill>
              </a:rPr>
              <a:t>w6113.github.io</a:t>
            </a:r>
            <a:endParaRPr lang="en-US" sz="4000" dirty="0">
              <a:solidFill>
                <a:schemeClr val="bg1">
                  <a:lumMod val="50000"/>
                </a:schemeClr>
              </a:solidFill>
            </a:endParaRPr>
          </a:p>
        </p:txBody>
      </p:sp>
      <p:pic>
        <p:nvPicPr>
          <p:cNvPr id="5" name="Picture 4">
            <a:extLst>
              <a:ext uri="{FF2B5EF4-FFF2-40B4-BE49-F238E27FC236}">
                <a16:creationId xmlns:a16="http://schemas.microsoft.com/office/drawing/2014/main" id="{E3AF3B40-8EFE-1C45-A07C-2D2420076C93}"/>
              </a:ext>
            </a:extLst>
          </p:cNvPr>
          <p:cNvPicPr>
            <a:picLocks noChangeAspect="1"/>
          </p:cNvPicPr>
          <p:nvPr/>
        </p:nvPicPr>
        <p:blipFill>
          <a:blip r:embed="rId2"/>
          <a:stretch>
            <a:fillRect/>
          </a:stretch>
        </p:blipFill>
        <p:spPr>
          <a:xfrm>
            <a:off x="2344288" y="2165592"/>
            <a:ext cx="7503423" cy="4197227"/>
          </a:xfrm>
          <a:prstGeom prst="rect">
            <a:avLst/>
          </a:prstGeom>
        </p:spPr>
      </p:pic>
      <p:sp>
        <p:nvSpPr>
          <p:cNvPr id="6" name="TextBox 5">
            <a:extLst>
              <a:ext uri="{FF2B5EF4-FFF2-40B4-BE49-F238E27FC236}">
                <a16:creationId xmlns:a16="http://schemas.microsoft.com/office/drawing/2014/main" id="{06C18A6B-F1CB-3049-8EFE-AFFE8E1319E5}"/>
              </a:ext>
            </a:extLst>
          </p:cNvPr>
          <p:cNvSpPr txBox="1"/>
          <p:nvPr/>
        </p:nvSpPr>
        <p:spPr>
          <a:xfrm>
            <a:off x="4749733" y="2200176"/>
            <a:ext cx="2692532" cy="769441"/>
          </a:xfrm>
          <a:prstGeom prst="rect">
            <a:avLst/>
          </a:prstGeom>
          <a:noFill/>
          <a:ln w="41275">
            <a:noFill/>
          </a:ln>
        </p:spPr>
        <p:txBody>
          <a:bodyPr wrap="none" rtlCol="0">
            <a:spAutoFit/>
          </a:bodyPr>
          <a:lstStyle/>
          <a:p>
            <a:r>
              <a:rPr lang="en-US" sz="4400" dirty="0">
                <a:ln w="25400">
                  <a:solidFill>
                    <a:schemeClr val="tx1"/>
                  </a:solidFill>
                </a:ln>
                <a:solidFill>
                  <a:schemeClr val="bg1"/>
                </a:solidFill>
                <a:latin typeface="Impact" panose="020B0806030902050204" pitchFamily="34" charset="0"/>
                <a:cs typeface="Arial" panose="020B0604020202020204" pitchFamily="34" charset="0"/>
              </a:rPr>
              <a:t>DATABASES</a:t>
            </a:r>
          </a:p>
        </p:txBody>
      </p:sp>
      <p:sp>
        <p:nvSpPr>
          <p:cNvPr id="7" name="TextBox 6">
            <a:extLst>
              <a:ext uri="{FF2B5EF4-FFF2-40B4-BE49-F238E27FC236}">
                <a16:creationId xmlns:a16="http://schemas.microsoft.com/office/drawing/2014/main" id="{EEC5848F-76EC-8E4A-99E1-5CF1E64F04A9}"/>
              </a:ext>
            </a:extLst>
          </p:cNvPr>
          <p:cNvSpPr txBox="1"/>
          <p:nvPr/>
        </p:nvSpPr>
        <p:spPr>
          <a:xfrm>
            <a:off x="3631222" y="5097609"/>
            <a:ext cx="4929555" cy="1261884"/>
          </a:xfrm>
          <a:prstGeom prst="rect">
            <a:avLst/>
          </a:prstGeom>
          <a:noFill/>
          <a:ln w="41275">
            <a:noFill/>
          </a:ln>
        </p:spPr>
        <p:txBody>
          <a:bodyPr wrap="none" rtlCol="0">
            <a:spAutoFit/>
          </a:bodyPr>
          <a:lstStyle/>
          <a:p>
            <a:r>
              <a:rPr lang="en-US" sz="4400" dirty="0">
                <a:ln w="25400">
                  <a:solidFill>
                    <a:schemeClr val="tx1"/>
                  </a:solidFill>
                </a:ln>
                <a:solidFill>
                  <a:schemeClr val="bg1"/>
                </a:solidFill>
                <a:latin typeface="Impact" panose="020B0806030902050204" pitchFamily="34" charset="0"/>
                <a:cs typeface="Arial" panose="020B0604020202020204" pitchFamily="34" charset="0"/>
              </a:rPr>
              <a:t>HOW DO THEY WORK?</a:t>
            </a:r>
          </a:p>
          <a:p>
            <a:pPr algn="ctr"/>
            <a:r>
              <a:rPr lang="en-US" sz="3200" dirty="0">
                <a:ln w="25400">
                  <a:solidFill>
                    <a:schemeClr val="tx1"/>
                  </a:solidFill>
                </a:ln>
                <a:solidFill>
                  <a:schemeClr val="bg1"/>
                </a:solidFill>
                <a:latin typeface="Impact" panose="020B0806030902050204" pitchFamily="34" charset="0"/>
                <a:cs typeface="Arial" panose="020B0604020202020204" pitchFamily="34" charset="0"/>
              </a:rPr>
              <a:t>(learn in 6113!)</a:t>
            </a:r>
          </a:p>
        </p:txBody>
      </p:sp>
    </p:spTree>
    <p:extLst>
      <p:ext uri="{BB962C8B-B14F-4D97-AF65-F5344CB8AC3E}">
        <p14:creationId xmlns:p14="http://schemas.microsoft.com/office/powerpoint/2010/main" val="315112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C46A7-92FC-8842-988B-5FCECA876F9A}"/>
              </a:ext>
            </a:extLst>
          </p:cNvPr>
          <p:cNvSpPr>
            <a:spLocks noGrp="1"/>
          </p:cNvSpPr>
          <p:nvPr>
            <p:ph idx="1"/>
          </p:nvPr>
        </p:nvSpPr>
        <p:spPr/>
        <p:txBody>
          <a:bodyPr/>
          <a:lstStyle/>
          <a:p>
            <a:pPr marL="0" indent="0">
              <a:buNone/>
            </a:pPr>
            <a:r>
              <a:rPr lang="en-US" dirty="0"/>
              <a:t>Scorpion: Explaining Away Outliers in Aggregate Queries</a:t>
            </a:r>
          </a:p>
          <a:p>
            <a:pPr marL="0" indent="0">
              <a:buNone/>
            </a:pPr>
            <a:r>
              <a:rPr lang="en-US" dirty="0">
                <a:solidFill>
                  <a:schemeClr val="bg1">
                    <a:lumMod val="50000"/>
                  </a:schemeClr>
                </a:solidFill>
              </a:rPr>
              <a:t>Presenter: Richard Zhang </a:t>
            </a:r>
          </a:p>
          <a:p>
            <a:pPr marL="0" indent="0">
              <a:buNone/>
            </a:pPr>
            <a:r>
              <a:rPr lang="en-US" dirty="0">
                <a:solidFill>
                  <a:schemeClr val="bg1">
                    <a:lumMod val="50000"/>
                  </a:schemeClr>
                </a:solidFill>
              </a:rPr>
              <a:t>Scribe: Zachary Huang </a:t>
            </a:r>
          </a:p>
          <a:p>
            <a:pPr marL="0" indent="0">
              <a:buNone/>
            </a:pPr>
            <a:endParaRPr lang="en-US" dirty="0"/>
          </a:p>
          <a:p>
            <a:pPr marL="0" indent="0">
              <a:buNone/>
            </a:pPr>
            <a:r>
              <a:rPr lang="en-US" dirty="0"/>
              <a:t>DIFF: A Relational Interface for Large-Scale Data Explanation </a:t>
            </a:r>
          </a:p>
          <a:p>
            <a:pPr marL="0" indent="0">
              <a:buNone/>
            </a:pPr>
            <a:r>
              <a:rPr lang="en-US" dirty="0">
                <a:solidFill>
                  <a:schemeClr val="bg1">
                    <a:lumMod val="50000"/>
                  </a:schemeClr>
                </a:solidFill>
              </a:rPr>
              <a:t>Presenter: Zachary Huang </a:t>
            </a:r>
          </a:p>
          <a:p>
            <a:pPr marL="0" indent="0">
              <a:buNone/>
            </a:pPr>
            <a:r>
              <a:rPr lang="en-US" dirty="0">
                <a:solidFill>
                  <a:schemeClr val="bg1">
                    <a:lumMod val="50000"/>
                  </a:schemeClr>
                </a:solidFill>
              </a:rPr>
              <a:t>Scribe: Richard Zhang</a:t>
            </a:r>
          </a:p>
        </p:txBody>
      </p:sp>
    </p:spTree>
    <p:extLst>
      <p:ext uri="{BB962C8B-B14F-4D97-AF65-F5344CB8AC3E}">
        <p14:creationId xmlns:p14="http://schemas.microsoft.com/office/powerpoint/2010/main" val="187216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a:t>DIFF </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a:t>A Relational Interface</a:t>
            </a:r>
            <a:endParaRPr/>
          </a:p>
          <a:p>
            <a:pPr>
              <a:spcBef>
                <a:spcPts val="0"/>
              </a:spcBef>
            </a:pPr>
            <a:r>
              <a:rPr lang="en"/>
              <a:t>for Large-Scale Data Explanation</a:t>
            </a:r>
            <a:endParaRPr/>
          </a:p>
          <a:p>
            <a:pPr>
              <a:spcBef>
                <a:spcPts val="0"/>
              </a:spcBef>
            </a:pPr>
            <a:endParaRPr/>
          </a:p>
          <a:p>
            <a:pPr>
              <a:spcBef>
                <a:spcPts val="0"/>
              </a:spcBef>
            </a:pPr>
            <a:endParaRPr/>
          </a:p>
        </p:txBody>
      </p:sp>
    </p:spTree>
    <p:extLst>
      <p:ext uri="{BB962C8B-B14F-4D97-AF65-F5344CB8AC3E}">
        <p14:creationId xmlns:p14="http://schemas.microsoft.com/office/powerpoint/2010/main" val="333460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DIFF problem example - What caused the crash?</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a:p>
          <a:p>
            <a:pPr marL="0" indent="0">
              <a:spcBef>
                <a:spcPts val="2133"/>
              </a:spcBef>
              <a:buNone/>
            </a:pPr>
            <a:endParaRPr/>
          </a:p>
          <a:p>
            <a:pPr marL="0" indent="0">
              <a:spcBef>
                <a:spcPts val="2133"/>
              </a:spcBef>
              <a:buNone/>
            </a:pPr>
            <a:endParaRPr/>
          </a:p>
          <a:p>
            <a:pPr marL="0" indent="0">
              <a:spcBef>
                <a:spcPts val="2133"/>
              </a:spcBef>
              <a:buNone/>
            </a:pPr>
            <a:r>
              <a:rPr lang="en"/>
              <a:t>Given high-volume, high-dimensional data sources, </a:t>
            </a:r>
            <a:br>
              <a:rPr lang="en"/>
            </a:br>
            <a:r>
              <a:rPr lang="en"/>
              <a:t>users want to explore what caused the “crash”?</a:t>
            </a: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pic>
        <p:nvPicPr>
          <p:cNvPr id="62" name="Google Shape;62;p14"/>
          <p:cNvPicPr preferRelativeResize="0"/>
          <p:nvPr/>
        </p:nvPicPr>
        <p:blipFill>
          <a:blip r:embed="rId3">
            <a:alphaModFix/>
          </a:blip>
          <a:stretch>
            <a:fillRect/>
          </a:stretch>
        </p:blipFill>
        <p:spPr>
          <a:xfrm>
            <a:off x="821218" y="1736634"/>
            <a:ext cx="5930900" cy="1536700"/>
          </a:xfrm>
          <a:prstGeom prst="rect">
            <a:avLst/>
          </a:prstGeom>
          <a:noFill/>
          <a:ln>
            <a:noFill/>
          </a:ln>
        </p:spPr>
      </p:pic>
    </p:spTree>
    <p:extLst>
      <p:ext uri="{BB962C8B-B14F-4D97-AF65-F5344CB8AC3E}">
        <p14:creationId xmlns:p14="http://schemas.microsoft.com/office/powerpoint/2010/main" val="111990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28575">
          <a:solidFill>
            <a:schemeClr val="bg1">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 id="{BF154AC3-A815-BE40-B629-2D5252A9E010}" vid="{FBB58635-D6C2-9549-8DC4-70725DB0C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2024</Words>
  <Application>Microsoft Macintosh PowerPoint</Application>
  <PresentationFormat>Widescreen</PresentationFormat>
  <Paragraphs>255</Paragraphs>
  <Slides>46</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Average</vt:lpstr>
      <vt:lpstr>Calibri</vt:lpstr>
      <vt:lpstr>Impact</vt:lpstr>
      <vt:lpstr>Office Theme</vt:lpstr>
      <vt:lpstr>Week 14 Query Explanations</vt:lpstr>
      <vt:lpstr>Administrivia</vt:lpstr>
      <vt:lpstr>Showcase Logistics</vt:lpstr>
      <vt:lpstr>Showcase Details</vt:lpstr>
      <vt:lpstr>Recall</vt:lpstr>
      <vt:lpstr>Topics in Database Research w6113.github.io</vt:lpstr>
      <vt:lpstr>PowerPoint Presentation</vt:lpstr>
      <vt:lpstr>DIFF </vt:lpstr>
      <vt:lpstr>DIFF problem example - What caused the crash?</vt:lpstr>
      <vt:lpstr>DIFF</vt:lpstr>
      <vt:lpstr>MacroBase</vt:lpstr>
      <vt:lpstr>MacroBase</vt:lpstr>
      <vt:lpstr>Scorpion </vt:lpstr>
      <vt:lpstr>Scorpion </vt:lpstr>
      <vt:lpstr>RSExplain</vt:lpstr>
      <vt:lpstr>Data X-Ray</vt:lpstr>
      <vt:lpstr>Interoperability</vt:lpstr>
      <vt:lpstr>DIFF</vt:lpstr>
      <vt:lpstr>DIFF Operator</vt:lpstr>
      <vt:lpstr>DIFF</vt:lpstr>
      <vt:lpstr>DIFF</vt:lpstr>
      <vt:lpstr>DIFF</vt:lpstr>
      <vt:lpstr>Logical Optimizations For DIFF</vt:lpstr>
      <vt:lpstr>Physical Optimizations For DIFF </vt:lpstr>
      <vt:lpstr>Evaluation: End-to-end Benchmarks</vt:lpstr>
      <vt:lpstr>Evaluation: Factor analysis of our optimizations </vt:lpstr>
      <vt:lpstr>Evaluation: Scalability</vt:lpstr>
      <vt:lpstr>Evaluation: Different Metrics and Parameters</vt:lpstr>
      <vt:lpstr>Scorpion: Explaining Away Outliers in Aggregate Queries </vt:lpstr>
      <vt:lpstr>Sample Problem for Scorpion</vt:lpstr>
      <vt:lpstr>Why Why-Analysis is Hard</vt:lpstr>
      <vt:lpstr>Scorpion and Why-Analysis</vt:lpstr>
      <vt:lpstr>Simplified Formalization of Why-Analysis in the case of Scorpion </vt:lpstr>
      <vt:lpstr>How Scorpion Aimed to Improve Upon Past Related Work</vt:lpstr>
      <vt:lpstr>Notion of Predicate Influence (Important!!)</vt:lpstr>
      <vt:lpstr>Example and Additional Notation</vt:lpstr>
      <vt:lpstr>Additional Notation (2)</vt:lpstr>
      <vt:lpstr>Scorpion Architecture</vt:lpstr>
      <vt:lpstr>Scorpion Architecture (2)</vt:lpstr>
      <vt:lpstr>Problems of Naive Merger</vt:lpstr>
      <vt:lpstr>Aggregate Properties</vt:lpstr>
      <vt:lpstr>Optimizing for Regression Tree Partitioning (DT)</vt:lpstr>
      <vt:lpstr>Holdout with DT</vt:lpstr>
      <vt:lpstr>Bottom-Up Partitioner (MC)</vt:lpstr>
      <vt:lpstr>Experiments on Synthetic Datasets</vt:lpstr>
      <vt:lpstr>Some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Spreadsheet Interfaces</dc:title>
  <dc:creator>Microsoft Office User</dc:creator>
  <cp:lastModifiedBy>Yiru Chen</cp:lastModifiedBy>
  <cp:revision>28</cp:revision>
  <dcterms:created xsi:type="dcterms:W3CDTF">2020-04-08T18:02:22Z</dcterms:created>
  <dcterms:modified xsi:type="dcterms:W3CDTF">2020-04-22T20:02:58Z</dcterms:modified>
</cp:coreProperties>
</file>