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55"/>
  </p:notesMasterIdLst>
  <p:sldIdLst>
    <p:sldId id="297" r:id="rId3"/>
    <p:sldId id="299" r:id="rId4"/>
    <p:sldId id="298" r:id="rId5"/>
    <p:sldId id="285" r:id="rId6"/>
    <p:sldId id="286" r:id="rId7"/>
    <p:sldId id="258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66" r:id="rId16"/>
    <p:sldId id="294" r:id="rId17"/>
    <p:sldId id="295" r:id="rId18"/>
    <p:sldId id="296" r:id="rId19"/>
    <p:sldId id="416" r:id="rId20"/>
    <p:sldId id="368" r:id="rId21"/>
    <p:sldId id="300" r:id="rId22"/>
    <p:sldId id="304" r:id="rId23"/>
    <p:sldId id="303" r:id="rId24"/>
    <p:sldId id="301" r:id="rId25"/>
    <p:sldId id="302" r:id="rId26"/>
    <p:sldId id="256" r:id="rId27"/>
    <p:sldId id="257" r:id="rId28"/>
    <p:sldId id="259" r:id="rId29"/>
    <p:sldId id="260" r:id="rId30"/>
    <p:sldId id="261" r:id="rId31"/>
    <p:sldId id="262" r:id="rId32"/>
    <p:sldId id="263" r:id="rId33"/>
    <p:sldId id="264" r:id="rId34"/>
    <p:sldId id="271" r:id="rId35"/>
    <p:sldId id="265" r:id="rId36"/>
    <p:sldId id="267" r:id="rId37"/>
    <p:sldId id="268" r:id="rId38"/>
    <p:sldId id="269" r:id="rId39"/>
    <p:sldId id="270" r:id="rId40"/>
    <p:sldId id="273" r:id="rId41"/>
    <p:sldId id="274" r:id="rId42"/>
    <p:sldId id="275" r:id="rId43"/>
    <p:sldId id="276" r:id="rId44"/>
    <p:sldId id="277" r:id="rId45"/>
    <p:sldId id="278" r:id="rId46"/>
    <p:sldId id="279" r:id="rId47"/>
    <p:sldId id="272" r:id="rId48"/>
    <p:sldId id="280" r:id="rId49"/>
    <p:sldId id="282" r:id="rId50"/>
    <p:sldId id="283" r:id="rId51"/>
    <p:sldId id="281" r:id="rId52"/>
    <p:sldId id="284" r:id="rId53"/>
    <p:sldId id="305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0"/>
    <p:restoredTop sz="97026"/>
  </p:normalViewPr>
  <p:slideViewPr>
    <p:cSldViewPr snapToGrid="0" snapToObjects="1">
      <p:cViewPr varScale="1">
        <p:scale>
          <a:sx n="111" d="100"/>
          <a:sy n="111" d="100"/>
        </p:scale>
        <p:origin x="216" y="2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7DC39-EB1F-0D4B-975F-65A3CC607DA2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6A259-19EB-384D-8C25-760FAEE4E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8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523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e48902b29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e48902b29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0921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e48902b29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e48902b29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9439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e48902b29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e48902b29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142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020567bf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020567bf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940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020567bf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020567bf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5537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were unlucky</a:t>
            </a:r>
            <a:r>
              <a:rPr lang="en-US" baseline="0" dirty="0"/>
              <a:t> and picked v=100, you think the SUM is 100 * 100 = 10,000</a:t>
            </a:r>
          </a:p>
          <a:p>
            <a:r>
              <a:rPr lang="en-US" baseline="0" dirty="0"/>
              <a:t>in S+S, you would estimate as 100 / 100 * 199 = 199</a:t>
            </a:r>
          </a:p>
          <a:p>
            <a:endParaRPr lang="en-US" baseline="0" dirty="0"/>
          </a:p>
          <a:p>
            <a:r>
              <a:rPr lang="en-US" baseline="0" dirty="0"/>
              <a:t>Addressing data dependency bounds the number of samples needed.</a:t>
            </a:r>
          </a:p>
          <a:p>
            <a:r>
              <a:rPr lang="en-US" baseline="0" dirty="0"/>
              <a:t>Combined with clever in-memory and on-disk data structures to draw enough samples to meet error bounds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BFC28-09F4-DC4F-B9FD-FEE797866B8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06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 means &lt; sqrt(n)</a:t>
            </a:r>
          </a:p>
          <a:p>
            <a:r>
              <a:rPr lang="en-US" dirty="0"/>
              <a:t>Both these approaches require fundamental</a:t>
            </a:r>
            <a:r>
              <a:rPr lang="en-US" baseline="0" dirty="0"/>
              <a:t> changes to the query engine.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BFC28-09F4-DC4F-B9FD-FEE797866B8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58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6A259-19EB-384D-8C25-760FAEE4EDB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168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6A259-19EB-384D-8C25-760FAEE4EDB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461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6A259-19EB-384D-8C25-760FAEE4EDB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91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48902b2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48902b2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2114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6A259-19EB-384D-8C25-760FAEE4EDB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41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6A259-19EB-384D-8C25-760FAEE4EDB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065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6A259-19EB-384D-8C25-760FAEE4EDB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784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6A259-19EB-384D-8C25-760FAEE4EDB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02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e48902b2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e48902b2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060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e48902b2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e48902b2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590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e48902b29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e48902b29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673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e48902b29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e48902b29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793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e48902b2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e48902b2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087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e48902b29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e48902b29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5589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e48902b29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e48902b29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20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0B10-742D-F047-A8D6-943D1B7AE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1C22E-0995-B541-8DEC-270DABF34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033B4-7BAB-AF4F-8ACB-FF9D399B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24D4-7450-FB4A-A836-345D0777F575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DDD14-77FF-6D4F-8C1C-BE41C848C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96DD8-CBFD-704B-8313-2C5927C2B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C256-2731-2D4C-ABAA-A7FEB78EB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0309-E681-6541-AE77-5AB2D524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AE3AD-D3D2-C241-A1A7-F46EA933A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5317A-8495-254E-863D-31964AB50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24D4-7450-FB4A-A836-345D0777F575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90E1D-2974-F24F-94F2-8F51AFB7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DCBA2-FF0E-1A44-9F2E-813EAEF7C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C256-2731-2D4C-ABAA-A7FEB78EB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0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694E0-BA70-384C-B5DA-71FFA5FCB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DA321-BF40-CE4A-9918-1AFD62059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1AE5B-E916-6846-A602-20ADD53A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24D4-7450-FB4A-A836-345D0777F575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BCED4-F620-9A4E-8433-C0B67A64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AB96F-71B1-7045-9F39-090FF543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C256-2731-2D4C-ABAA-A7FEB78EB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81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5284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0320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7398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7388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3488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22334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266611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0290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E3D4A-10A8-7C4E-9C3D-1D649012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0D157-FC33-844C-8DD4-539AC3D7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E23CD-F261-E74C-8973-F076B6C33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24D4-7450-FB4A-A836-345D0777F575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2D82A-A7B3-1D4A-B467-F80EA47E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17E7F-5F5C-A944-BA61-82D8C0DC4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C256-2731-2D4C-ABAA-A7FEB78EB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4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8770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5898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589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0013F-1A52-B848-A02D-596C85079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9342F-FAAD-A743-9F6A-D2EA6B1C3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31C21-2872-3640-8284-B104B838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24D4-7450-FB4A-A836-345D0777F575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1251F-65F8-5946-9C20-1A3432493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C1FED-F218-7443-A480-D302717A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C256-2731-2D4C-ABAA-A7FEB78EB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4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464EF-EF12-4148-88D9-13DF47BE2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9AA07-C0C9-0A4B-8EA0-D4ABE1A3C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B3DFE-331C-4242-9F63-594D35A6E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8AC53-778B-E444-8FBD-E0826150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24D4-7450-FB4A-A836-345D0777F575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DFAB9-8C5F-1E4B-A1E8-1631E2125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E9C76-BA06-CB42-A906-FF7794DF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C256-2731-2D4C-ABAA-A7FEB78EB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5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DD3C-680B-F249-A664-8A60AC959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8E1DB-9EBE-464A-8D27-8CFF4C434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C268E-035B-1340-BB68-237F44919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C721F0-4A6D-4E47-9433-8B5438333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5E7153-9891-5245-818E-5B898C5B9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0D340-AB06-4F4B-BF8D-5028EAEF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24D4-7450-FB4A-A836-345D0777F575}" type="datetimeFigureOut">
              <a:rPr lang="en-US" smtClean="0"/>
              <a:t>3/4/20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A16271-A0C2-3E4F-8901-D7A782C2E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E750A-5BF1-2E43-804E-20D83105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C256-2731-2D4C-ABAA-A7FEB78EB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52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C7FF-CA68-E24D-A0C5-A2BC49DB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EE231-3B04-A146-BEBE-F0979B59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24D4-7450-FB4A-A836-345D0777F575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33BDA-8C15-654C-9B8F-C17774CC7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BB0E2-55DD-4D49-BF2D-DB53AD6D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C256-2731-2D4C-ABAA-A7FEB78EB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3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0830F-93B1-5F4C-B22F-C967650B5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24D4-7450-FB4A-A836-345D0777F575}" type="datetimeFigureOut">
              <a:rPr lang="en-US" smtClean="0"/>
              <a:t>3/4/20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3A676E-8AF3-3946-A4B6-47D1A643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325B5-2923-EB49-902C-55CDD893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C256-2731-2D4C-ABAA-A7FEB78EB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5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F53C6-6A3A-FB48-A219-057A32704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4F281-0E3D-6447-9DBA-8083F3D6A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8D0FF-F93A-124E-AB56-756D3D1D0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F0A44-335E-9A45-92D2-55F61A5ED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24D4-7450-FB4A-A836-345D0777F575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0DC21-8AA9-B845-9A1E-4CCEC97C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441E4-B6D7-BB42-B637-3A19AFE8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C256-2731-2D4C-ABAA-A7FEB78EB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5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F9964-9740-5442-8C25-3497F7F0C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67E0F-6CEF-3049-A8BD-1CEFACF93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C33F8-9333-374B-8BAD-E895C93DB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64F6D-1291-F742-A61A-EA713CDF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24D4-7450-FB4A-A836-345D0777F575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6D96A-0D88-C946-BEC4-1C99A118B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9C630-8881-494D-A563-6E32DC6C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C256-2731-2D4C-ABAA-A7FEB78EB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4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4286B2-BBB5-7943-9C2B-40711EFF0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AD708-AD46-0F4E-8A01-79F778A89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76A39-F3A7-4141-9A71-706574018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11A24D4-7450-FB4A-A836-345D0777F575}" type="datetimeFigureOut">
              <a:rPr lang="en-US" smtClean="0"/>
              <a:pPr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D80AD-CA96-6E40-9C8E-1905662D8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81F1B-0EA2-C647-B978-802FCFD3A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9A9C256-2731-2D4C-ABAA-A7FEB78EBB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5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970592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0.png"/><Relationship Id="rId7" Type="http://schemas.openxmlformats.org/officeDocument/2006/relationships/image" Target="../media/image5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4.png"/><Relationship Id="rId4" Type="http://schemas.openxmlformats.org/officeDocument/2006/relationships/image" Target="../media/image21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10.png"/><Relationship Id="rId7" Type="http://schemas.openxmlformats.org/officeDocument/2006/relationships/image" Target="../media/image8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10.png"/><Relationship Id="rId7" Type="http://schemas.openxmlformats.org/officeDocument/2006/relationships/image" Target="../media/image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10.png"/><Relationship Id="rId7" Type="http://schemas.openxmlformats.org/officeDocument/2006/relationships/image" Target="../media/image1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1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1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10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10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10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7CBA45D-CEB1-764D-AAF6-079E10B9FE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7</a:t>
            </a:r>
            <a:br>
              <a:rPr lang="en-US" dirty="0"/>
            </a:br>
            <a:r>
              <a:rPr lang="en-US" dirty="0"/>
              <a:t>Approximation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48F78E2B-E4BC-8944-9A60-D5777E1F8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71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Sample + Seek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sz="3733">
              <a:solidFill>
                <a:schemeClr val="dk1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585" y="1536633"/>
            <a:ext cx="435610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4771700" y="1536533"/>
            <a:ext cx="6856400" cy="4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3733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Measure-biased sampling</a:t>
            </a: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3733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Pick a row with probability proportional to its value on the measure attribute.</a:t>
            </a: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9453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Sample + Seek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sz="3733">
              <a:solidFill>
                <a:schemeClr val="dk1"/>
              </a:solidFill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585" y="1536633"/>
            <a:ext cx="435610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4771700" y="1536533"/>
            <a:ext cx="6856400" cy="4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3733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Measure-biased sampling</a:t>
            </a: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3733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1 26 51 76 92 94 96 98 111 136 161 186 199(four times) 200(four times)</a:t>
            </a: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3733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 &lt;8/20,12/20&gt; = &lt;0.40,0.60&gt;</a:t>
            </a: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2632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Optimistic Data Visualization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3733">
                <a:solidFill>
                  <a:schemeClr val="dk1"/>
                </a:solidFill>
              </a:rPr>
              <a:t>Trust: Assume that approximation is right in most of the cases.</a:t>
            </a:r>
            <a:endParaRPr sz="3733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sz="3733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3733">
                <a:solidFill>
                  <a:schemeClr val="dk1"/>
                </a:solidFill>
              </a:rPr>
              <a:t>But not done yet...</a:t>
            </a:r>
            <a:endParaRPr sz="3733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445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Optimistic Data Visualization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3733">
                <a:solidFill>
                  <a:schemeClr val="dk1"/>
                </a:solidFill>
              </a:rPr>
              <a:t>Trust: Assume that approximation is right in most of the cases.</a:t>
            </a:r>
            <a:endParaRPr sz="3733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sz="3733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3733">
                <a:solidFill>
                  <a:schemeClr val="dk1"/>
                </a:solidFill>
              </a:rPr>
              <a:t>Verify: Run the query in the background </a:t>
            </a:r>
            <a:endParaRPr sz="3733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039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sz="3733">
              <a:solidFill>
                <a:schemeClr val="dk1"/>
              </a:solidFill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567" y="181101"/>
            <a:ext cx="8706365" cy="505426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/>
        </p:nvSpPr>
        <p:spPr>
          <a:xfrm>
            <a:off x="806200" y="5406233"/>
            <a:ext cx="10695200" cy="6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a list of fields (A), chart specification forms (B), a textfield for filters (C), zoom specification (D), approximate visualization (E), visualization of the uncertainty (F), field for annotations and “remember” button (G), a list of views in the history (H)</a:t>
            </a: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0424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Evaluation</a:t>
            </a:r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/>
              <a:t>Three case studies:</a:t>
            </a:r>
            <a:endParaRPr/>
          </a:p>
          <a:p>
            <a:pPr>
              <a:spcBef>
                <a:spcPts val="2133"/>
              </a:spcBef>
              <a:buAutoNum type="arabicPeriod"/>
            </a:pPr>
            <a:r>
              <a:rPr lang="en"/>
              <a:t>David and Software Crashes:  200MB/day</a:t>
            </a:r>
            <a:endParaRPr/>
          </a:p>
          <a:p>
            <a:pPr>
              <a:buAutoNum type="arabicPeriod"/>
            </a:pPr>
            <a:r>
              <a:rPr lang="en"/>
              <a:t>Madhu and Search Terms: 994 million rows of data</a:t>
            </a:r>
            <a:endParaRPr/>
          </a:p>
          <a:p>
            <a:pPr>
              <a:buAutoNum type="arabicPeriod"/>
            </a:pPr>
            <a:r>
              <a:rPr lang="en"/>
              <a:t>Faraz and Social Computing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4197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Evaluation</a:t>
            </a:r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>
            <a:off x="415600" y="1356967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/>
              <a:t>Takeaways</a:t>
            </a:r>
            <a:endParaRPr/>
          </a:p>
          <a:p>
            <a:pPr>
              <a:spcBef>
                <a:spcPts val="2133"/>
              </a:spcBef>
              <a:buAutoNum type="arabicPeriod"/>
            </a:pPr>
            <a:r>
              <a:rPr lang="en"/>
              <a:t>AQP works “ excited that Pangloss could let him get to know the shape of his full dataset. In the past, he had not felt like he could explore his data: queries took too long, and so he would focus only on specific questions that he needed to answer”</a:t>
            </a:r>
            <a:endParaRPr/>
          </a:p>
          <a:p>
            <a:pPr>
              <a:buAutoNum type="arabicPeriod"/>
            </a:pPr>
            <a:r>
              <a:rPr lang="en"/>
              <a:t>Optimism works: “I was think what to do next - and I saw that it had loaded, so I went back and checked… very nice for not interrupting workflow.”</a:t>
            </a:r>
            <a:endParaRPr/>
          </a:p>
          <a:p>
            <a:pPr>
              <a:buAutoNum type="arabicPeriod"/>
            </a:pPr>
            <a:r>
              <a:rPr lang="en"/>
              <a:t>Draft query: “ He began to use the ap­proximate query as a draft, less concerned about the answer it showed and more concerned about whether it showed that he had the right query … When he accidentally formed a view with a bad filter, he quickly noticed the approximate view was incorrect and adjusted the query”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9175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Discussion</a:t>
            </a:r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09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Sample+Seek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52650" y="1693546"/>
            <a:ext cx="8251190" cy="84569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Measure-biased samples for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SUM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b="1" dirty="0" err="1"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): </a:t>
            </a:r>
            <a:r>
              <a:rPr lang="en-US" sz="2400" dirty="0"/>
              <a:t>proportional to </a:t>
            </a:r>
            <a:r>
              <a:rPr lang="en-US" sz="2400" b="1" dirty="0" err="1"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2400" dirty="0"/>
              <a:t>100 rows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92461" y="2778322"/>
            <a:ext cx="6944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val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..</a:t>
            </a:r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pPr algn="r"/>
            <a:r>
              <a:rPr lang="en-US" sz="2400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100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86197" y="2778322"/>
            <a:ext cx="10342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2400" baseline="-25000" dirty="0" err="1">
                <a:latin typeface="Consolas" charset="0"/>
                <a:ea typeface="Consolas" charset="0"/>
                <a:cs typeface="Consolas" charset="0"/>
              </a:rPr>
              <a:t>naive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1/100</a:t>
            </a:r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..</a:t>
            </a:r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1/100</a:t>
            </a:r>
          </a:p>
          <a:p>
            <a:pPr algn="r"/>
            <a:r>
              <a:rPr lang="en-US" sz="24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1/100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16113" y="2778322"/>
            <a:ext cx="13740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2400" baseline="-25000" dirty="0" err="1">
                <a:latin typeface="Consolas" charset="0"/>
                <a:ea typeface="Consolas" charset="0"/>
                <a:cs typeface="Consolas" charset="0"/>
              </a:rPr>
              <a:t>s+s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1/199</a:t>
            </a:r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..</a:t>
            </a:r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1/199</a:t>
            </a:r>
          </a:p>
          <a:p>
            <a:pPr algn="r"/>
            <a:r>
              <a:rPr lang="en-US" sz="24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100/199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2152650" y="6003433"/>
            <a:ext cx="7886700" cy="622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Addresses err bound’s </a:t>
            </a:r>
            <a:r>
              <a:rPr lang="en-US" sz="2400" i="1" dirty="0"/>
              <a:t>Data Dependency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23115" y="4840044"/>
            <a:ext cx="17604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100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/(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1/100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= 10,000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90640" y="4840044"/>
            <a:ext cx="2225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100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/(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100/199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= 199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04773" y="5024710"/>
            <a:ext cx="1382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Estimate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1" y="3712778"/>
            <a:ext cx="16914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  <a:ea typeface="Arial" charset="0"/>
                <a:cs typeface="Arial" charset="0"/>
              </a:rPr>
              <a:t>sampled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val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3" name="Curved Connector 12"/>
          <p:cNvCxnSpPr>
            <a:stCxn id="9" idx="2"/>
          </p:cNvCxnSpPr>
          <p:nvPr/>
        </p:nvCxnSpPr>
        <p:spPr>
          <a:xfrm rot="16200000" flipH="1">
            <a:off x="2562932" y="3950478"/>
            <a:ext cx="332393" cy="718764"/>
          </a:xfrm>
          <a:prstGeom prst="curved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31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3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Sample+Seek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Sample probability based on value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result = Q(in-memory sample)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if enough samples:  return result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sz="2000" i="1" dirty="0">
                <a:latin typeface="Consolas" charset="0"/>
                <a:ea typeface="Consolas" charset="0"/>
                <a:cs typeface="Consolas" charset="0"/>
              </a:rPr>
              <a:t>very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low selectivity: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lookup rows directly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else: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dirty="0">
                <a:solidFill>
                  <a:srgbClr val="FC31FF"/>
                </a:solidFill>
                <a:latin typeface="Consolas" charset="0"/>
                <a:ea typeface="Consolas" charset="0"/>
                <a:cs typeface="Consolas" charset="0"/>
              </a:rPr>
              <a:t>use measure-augmented index to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C31FF"/>
                </a:solidFill>
                <a:latin typeface="Consolas" charset="0"/>
                <a:ea typeface="Consolas" charset="0"/>
                <a:cs typeface="Consolas" charset="0"/>
              </a:rPr>
              <a:t>  draw sample biased by b</a:t>
            </a:r>
          </a:p>
        </p:txBody>
      </p:sp>
      <p:sp>
        <p:nvSpPr>
          <p:cNvPr id="3" name="Rectangle 2"/>
          <p:cNvSpPr/>
          <p:nvPr/>
        </p:nvSpPr>
        <p:spPr>
          <a:xfrm>
            <a:off x="8097520" y="2844800"/>
            <a:ext cx="1789430" cy="72136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In-mem</a:t>
            </a:r>
          </a:p>
          <a:p>
            <a:pPr algn="ctr"/>
            <a:r>
              <a:rPr lang="en-US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Samples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361364" y="4295319"/>
            <a:ext cx="1261745" cy="478701"/>
            <a:chOff x="7051040" y="4894758"/>
            <a:chExt cx="1261745" cy="478701"/>
          </a:xfrm>
        </p:grpSpPr>
        <p:sp>
          <p:nvSpPr>
            <p:cNvPr id="7" name="Triangle 6"/>
            <p:cNvSpPr/>
            <p:nvPr/>
          </p:nvSpPr>
          <p:spPr>
            <a:xfrm>
              <a:off x="7051040" y="4895939"/>
              <a:ext cx="529590" cy="47752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" name="Triangle 20"/>
            <p:cNvSpPr/>
            <p:nvPr/>
          </p:nvSpPr>
          <p:spPr>
            <a:xfrm>
              <a:off x="7783195" y="4894758"/>
              <a:ext cx="529590" cy="47752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rgbClr val="FC3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8" name="Can 7"/>
          <p:cNvSpPr/>
          <p:nvPr/>
        </p:nvSpPr>
        <p:spPr>
          <a:xfrm>
            <a:off x="8097520" y="3798412"/>
            <a:ext cx="1789430" cy="1230788"/>
          </a:xfrm>
          <a:prstGeom prst="can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44933" y="2317364"/>
            <a:ext cx="31470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Q = SELECT  a, SUM(b)</a:t>
            </a: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WHERE   c=1 ...</a:t>
            </a: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GROUPBY b</a:t>
            </a:r>
          </a:p>
        </p:txBody>
      </p:sp>
    </p:spTree>
    <p:extLst>
      <p:ext uri="{BB962C8B-B14F-4D97-AF65-F5344CB8AC3E}">
        <p14:creationId xmlns:p14="http://schemas.microsoft.com/office/powerpoint/2010/main" val="243553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397D-8B20-E64F-A4BB-65C62115D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10047-3147-584E-8E32-542272399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Related Works due today midnight</a:t>
            </a:r>
          </a:p>
          <a:p>
            <a:pPr marL="0" indent="0">
              <a:buNone/>
            </a:pPr>
            <a:r>
              <a:rPr lang="en-US" dirty="0"/>
              <a:t>	extended to Friday midnight</a:t>
            </a:r>
          </a:p>
        </p:txBody>
      </p:sp>
    </p:spTree>
    <p:extLst>
      <p:ext uri="{BB962C8B-B14F-4D97-AF65-F5344CB8AC3E}">
        <p14:creationId xmlns:p14="http://schemas.microsoft.com/office/powerpoint/2010/main" val="2591031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397D-8B20-E64F-A4BB-65C62115D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10047-3147-584E-8E32-542272399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4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Pangloss limits the types of analysis to make the research tractable.  </a:t>
            </a:r>
          </a:p>
          <a:p>
            <a:r>
              <a:rPr lang="en-US" dirty="0"/>
              <a:t>How feasible to extend for ”full-featured” analysis?</a:t>
            </a:r>
          </a:p>
          <a:p>
            <a:r>
              <a:rPr lang="en-US" dirty="0"/>
              <a:t>How to support other visualizations?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776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48730-2501-B942-B874-25CD9798A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1D44-10DE-2E4A-A062-01E414187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you think approximation is used in analyses today?</a:t>
            </a:r>
          </a:p>
          <a:p>
            <a:pPr marL="0" indent="0">
              <a:buNone/>
            </a:pPr>
            <a:r>
              <a:rPr lang="en-US" dirty="0"/>
              <a:t>How </a:t>
            </a:r>
            <a:r>
              <a:rPr lang="en-US" b="1" dirty="0"/>
              <a:t>should</a:t>
            </a:r>
            <a:r>
              <a:rPr lang="en-US" dirty="0"/>
              <a:t> approximation be integrated into analysis flows?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520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0B3ED-8241-C849-B7B2-522098855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F8131-456E-694B-BE70-C8467D29B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Users need to manually validate “remembered” charts</a:t>
            </a:r>
          </a:p>
          <a:p>
            <a:r>
              <a:rPr lang="en-US" dirty="0"/>
              <a:t>Do you think users are fundamentally needed to validate?</a:t>
            </a:r>
          </a:p>
          <a:p>
            <a:r>
              <a:rPr lang="en-US" dirty="0"/>
              <a:t>How to extract observations/insights?</a:t>
            </a:r>
          </a:p>
        </p:txBody>
      </p:sp>
    </p:spTree>
    <p:extLst>
      <p:ext uri="{BB962C8B-B14F-4D97-AF65-F5344CB8AC3E}">
        <p14:creationId xmlns:p14="http://schemas.microsoft.com/office/powerpoint/2010/main" val="2474356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A96C5-D7A7-C24D-B203-B7A46755D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12DF9-234D-ED4C-BDC9-C81B30FA9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Screen Shot 2014-10-07 at 11.09.45 PM.png" descr="Screen Shot 2014-10-07 at 11.09.45 PM.png">
            <a:extLst>
              <a:ext uri="{FF2B5EF4-FFF2-40B4-BE49-F238E27FC236}">
                <a16:creationId xmlns:a16="http://schemas.microsoft.com/office/drawing/2014/main" id="{07E31B09-0B8E-C745-8C8F-91BBC23AE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757" y="0"/>
            <a:ext cx="8661400" cy="59690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87245F-5DDE-1C43-90A4-9F51B76C88E3}"/>
              </a:ext>
            </a:extLst>
          </p:cNvPr>
          <p:cNvSpPr txBox="1"/>
          <p:nvPr/>
        </p:nvSpPr>
        <p:spPr>
          <a:xfrm>
            <a:off x="0" y="6488668"/>
            <a:ext cx="465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Hellerstein et al Online Aggregation SIGMOD 97</a:t>
            </a:r>
          </a:p>
        </p:txBody>
      </p:sp>
    </p:spTree>
    <p:extLst>
      <p:ext uri="{BB962C8B-B14F-4D97-AF65-F5344CB8AC3E}">
        <p14:creationId xmlns:p14="http://schemas.microsoft.com/office/powerpoint/2010/main" val="3930690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AC90-0D88-DB4B-8174-415ACA4F6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6B3C6-C633-9648-B660-F389A4699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Screen Shot 2014-10-05 at 10.33.32 PM.png" descr="Screen Shot 2014-10-05 at 10.33.32 PM.png">
            <a:extLst>
              <a:ext uri="{FF2B5EF4-FFF2-40B4-BE49-F238E27FC236}">
                <a16:creationId xmlns:a16="http://schemas.microsoft.com/office/drawing/2014/main" id="{D9326786-A2DD-8049-A600-2173264B9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197" y="1027906"/>
            <a:ext cx="8277606" cy="51354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84642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10EA-A6F3-D341-8B7B-6917DA3FE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Wander Join: Online aggregation via Random Walks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1E8F2-C8B3-9D44-BB50-A260609510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Xupeng</a:t>
            </a:r>
            <a:r>
              <a:rPr lang="en-US" dirty="0"/>
              <a:t> Li</a:t>
            </a:r>
          </a:p>
          <a:p>
            <a:r>
              <a:rPr lang="en-US" dirty="0"/>
              <a:t>3/4/2020</a:t>
            </a:r>
          </a:p>
        </p:txBody>
      </p:sp>
    </p:spTree>
    <p:extLst>
      <p:ext uri="{BB962C8B-B14F-4D97-AF65-F5344CB8AC3E}">
        <p14:creationId xmlns:p14="http://schemas.microsoft.com/office/powerpoint/2010/main" val="1404407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E740-EDF7-694A-8FFC-5918664B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A37B-2714-FB43-93EC-88F7C4758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 operation of relational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Join is common, but expensive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7CC2AB-151F-2C43-8D9C-8CC8DA2AF6F9}"/>
              </a:ext>
            </a:extLst>
          </p:cNvPr>
          <p:cNvSpPr/>
          <p:nvPr/>
        </p:nvSpPr>
        <p:spPr>
          <a:xfrm>
            <a:off x="1913466" y="2768600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909D04-A9C7-C841-998C-E774F95E6B85}"/>
              </a:ext>
            </a:extLst>
          </p:cNvPr>
          <p:cNvSpPr/>
          <p:nvPr/>
        </p:nvSpPr>
        <p:spPr>
          <a:xfrm>
            <a:off x="3920066" y="2768600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8D5E8-6A50-A447-B7ED-F0A0EDAAA63F}"/>
              </a:ext>
            </a:extLst>
          </p:cNvPr>
          <p:cNvSpPr/>
          <p:nvPr/>
        </p:nvSpPr>
        <p:spPr>
          <a:xfrm>
            <a:off x="5926666" y="2768600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C3A0C6-B870-0245-941F-1EDB3168D41E}"/>
                  </a:ext>
                </a:extLst>
              </p:cNvPr>
              <p:cNvSpPr txBox="1"/>
              <p:nvPr/>
            </p:nvSpPr>
            <p:spPr>
              <a:xfrm>
                <a:off x="3139271" y="3593812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C3A0C6-B870-0245-941F-1EDB3168D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271" y="3593812"/>
                <a:ext cx="57098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693E7C-BD7B-5E4C-A3A9-8D71C7F0EE9B}"/>
                  </a:ext>
                </a:extLst>
              </p:cNvPr>
              <p:cNvSpPr txBox="1"/>
              <p:nvPr/>
            </p:nvSpPr>
            <p:spPr>
              <a:xfrm>
                <a:off x="5145871" y="3593812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693E7C-BD7B-5E4C-A3A9-8D71C7F0E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871" y="3593812"/>
                <a:ext cx="57098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D3CAD0-FDD7-4B4A-946A-A0255E3BBA7F}"/>
                  </a:ext>
                </a:extLst>
              </p:cNvPr>
              <p:cNvSpPr txBox="1"/>
              <p:nvPr/>
            </p:nvSpPr>
            <p:spPr>
              <a:xfrm>
                <a:off x="7266523" y="3593812"/>
                <a:ext cx="6222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D3CAD0-FDD7-4B4A-946A-A0255E3BB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523" y="3593812"/>
                <a:ext cx="62228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F3DD8E7-6191-A34C-807B-A1C09813E2EB}"/>
              </a:ext>
            </a:extLst>
          </p:cNvPr>
          <p:cNvSpPr/>
          <p:nvPr/>
        </p:nvSpPr>
        <p:spPr>
          <a:xfrm>
            <a:off x="8212666" y="215900"/>
            <a:ext cx="1605589" cy="6426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623A10F9-CA0B-4E4F-B0F2-ECADDB14CCF9}"/>
              </a:ext>
            </a:extLst>
          </p:cNvPr>
          <p:cNvSpPr/>
          <p:nvPr/>
        </p:nvSpPr>
        <p:spPr>
          <a:xfrm flipH="1">
            <a:off x="1559405" y="2768600"/>
            <a:ext cx="267854" cy="2235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9AF9D7-B6C8-9141-87B6-E8AAC679BAB7}"/>
                  </a:ext>
                </a:extLst>
              </p:cNvPr>
              <p:cNvSpPr txBox="1"/>
              <p:nvPr/>
            </p:nvSpPr>
            <p:spPr>
              <a:xfrm>
                <a:off x="831615" y="3747699"/>
                <a:ext cx="694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9AF9D7-B6C8-9141-87B6-E8AAC679B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15" y="3747699"/>
                <a:ext cx="694101" cy="276999"/>
              </a:xfrm>
              <a:prstGeom prst="rect">
                <a:avLst/>
              </a:prstGeom>
              <a:blipFill>
                <a:blip r:embed="rId4"/>
                <a:stretch>
                  <a:fillRect l="-5357" r="-535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>
            <a:extLst>
              <a:ext uri="{FF2B5EF4-FFF2-40B4-BE49-F238E27FC236}">
                <a16:creationId xmlns:a16="http://schemas.microsoft.com/office/drawing/2014/main" id="{ED6F2B9F-16A5-7A4D-9036-ADDFD1460265}"/>
              </a:ext>
            </a:extLst>
          </p:cNvPr>
          <p:cNvSpPr/>
          <p:nvPr/>
        </p:nvSpPr>
        <p:spPr>
          <a:xfrm>
            <a:off x="9908939" y="212147"/>
            <a:ext cx="422269" cy="6426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072CBE-9C52-6646-94A1-BD3172373231}"/>
                  </a:ext>
                </a:extLst>
              </p:cNvPr>
              <p:cNvSpPr txBox="1"/>
              <p:nvPr/>
            </p:nvSpPr>
            <p:spPr>
              <a:xfrm>
                <a:off x="10354982" y="3286748"/>
                <a:ext cx="1720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1000000000000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072CBE-9C52-6646-94A1-BD3172373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982" y="3286748"/>
                <a:ext cx="1720023" cy="276999"/>
              </a:xfrm>
              <a:prstGeom prst="rect">
                <a:avLst/>
              </a:prstGeom>
              <a:blipFill>
                <a:blip r:embed="rId5"/>
                <a:stretch>
                  <a:fillRect l="-2190" r="-219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421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E740-EDF7-694A-8FFC-5918664B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A37B-2714-FB43-93EC-88F7C4758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only for Aggregation (sum)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7CC2AB-151F-2C43-8D9C-8CC8DA2AF6F9}"/>
              </a:ext>
            </a:extLst>
          </p:cNvPr>
          <p:cNvSpPr/>
          <p:nvPr/>
        </p:nvSpPr>
        <p:spPr>
          <a:xfrm>
            <a:off x="1913466" y="2768600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909D04-A9C7-C841-998C-E774F95E6B85}"/>
              </a:ext>
            </a:extLst>
          </p:cNvPr>
          <p:cNvSpPr/>
          <p:nvPr/>
        </p:nvSpPr>
        <p:spPr>
          <a:xfrm>
            <a:off x="3920066" y="2768600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8D5E8-6A50-A447-B7ED-F0A0EDAAA63F}"/>
              </a:ext>
            </a:extLst>
          </p:cNvPr>
          <p:cNvSpPr/>
          <p:nvPr/>
        </p:nvSpPr>
        <p:spPr>
          <a:xfrm>
            <a:off x="5926666" y="2768600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C3A0C6-B870-0245-941F-1EDB3168D41E}"/>
                  </a:ext>
                </a:extLst>
              </p:cNvPr>
              <p:cNvSpPr txBox="1"/>
              <p:nvPr/>
            </p:nvSpPr>
            <p:spPr>
              <a:xfrm>
                <a:off x="3139271" y="3593812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C3A0C6-B870-0245-941F-1EDB3168D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271" y="3593812"/>
                <a:ext cx="57098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693E7C-BD7B-5E4C-A3A9-8D71C7F0EE9B}"/>
                  </a:ext>
                </a:extLst>
              </p:cNvPr>
              <p:cNvSpPr txBox="1"/>
              <p:nvPr/>
            </p:nvSpPr>
            <p:spPr>
              <a:xfrm>
                <a:off x="5145871" y="3593812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693E7C-BD7B-5E4C-A3A9-8D71C7F0E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871" y="3593812"/>
                <a:ext cx="57098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D3CAD0-FDD7-4B4A-946A-A0255E3BBA7F}"/>
                  </a:ext>
                </a:extLst>
              </p:cNvPr>
              <p:cNvSpPr txBox="1"/>
              <p:nvPr/>
            </p:nvSpPr>
            <p:spPr>
              <a:xfrm>
                <a:off x="7266523" y="3593812"/>
                <a:ext cx="6222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D3CAD0-FDD7-4B4A-946A-A0255E3BB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523" y="3593812"/>
                <a:ext cx="62228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F3DD8E7-6191-A34C-807B-A1C09813E2EB}"/>
              </a:ext>
            </a:extLst>
          </p:cNvPr>
          <p:cNvSpPr/>
          <p:nvPr/>
        </p:nvSpPr>
        <p:spPr>
          <a:xfrm>
            <a:off x="8212666" y="215900"/>
            <a:ext cx="1605589" cy="6426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623A10F9-CA0B-4E4F-B0F2-ECADDB14CCF9}"/>
              </a:ext>
            </a:extLst>
          </p:cNvPr>
          <p:cNvSpPr/>
          <p:nvPr/>
        </p:nvSpPr>
        <p:spPr>
          <a:xfrm flipH="1">
            <a:off x="1559405" y="2768600"/>
            <a:ext cx="267854" cy="2235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9AF9D7-B6C8-9141-87B6-E8AAC679BAB7}"/>
                  </a:ext>
                </a:extLst>
              </p:cNvPr>
              <p:cNvSpPr txBox="1"/>
              <p:nvPr/>
            </p:nvSpPr>
            <p:spPr>
              <a:xfrm>
                <a:off x="831615" y="3747699"/>
                <a:ext cx="694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9AF9D7-B6C8-9141-87B6-E8AAC679B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15" y="3747699"/>
                <a:ext cx="694101" cy="276999"/>
              </a:xfrm>
              <a:prstGeom prst="rect">
                <a:avLst/>
              </a:prstGeom>
              <a:blipFill>
                <a:blip r:embed="rId4"/>
                <a:stretch>
                  <a:fillRect l="-5357" r="-535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>
            <a:extLst>
              <a:ext uri="{FF2B5EF4-FFF2-40B4-BE49-F238E27FC236}">
                <a16:creationId xmlns:a16="http://schemas.microsoft.com/office/drawing/2014/main" id="{ED6F2B9F-16A5-7A4D-9036-ADDFD1460265}"/>
              </a:ext>
            </a:extLst>
          </p:cNvPr>
          <p:cNvSpPr/>
          <p:nvPr/>
        </p:nvSpPr>
        <p:spPr>
          <a:xfrm>
            <a:off x="9908939" y="212147"/>
            <a:ext cx="422269" cy="6426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072CBE-9C52-6646-94A1-BD3172373231}"/>
                  </a:ext>
                </a:extLst>
              </p:cNvPr>
              <p:cNvSpPr txBox="1"/>
              <p:nvPr/>
            </p:nvSpPr>
            <p:spPr>
              <a:xfrm>
                <a:off x="10354982" y="3286748"/>
                <a:ext cx="1720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1000000000000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072CBE-9C52-6646-94A1-BD3172373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982" y="3286748"/>
                <a:ext cx="1720023" cy="276999"/>
              </a:xfrm>
              <a:prstGeom prst="rect">
                <a:avLst/>
              </a:prstGeom>
              <a:blipFill>
                <a:blip r:embed="rId5"/>
                <a:stretch>
                  <a:fillRect l="-2190" r="-219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A6D08CCB-8D86-4D4E-9485-0CFC7A1957B6}"/>
              </a:ext>
            </a:extLst>
          </p:cNvPr>
          <p:cNvSpPr/>
          <p:nvPr/>
        </p:nvSpPr>
        <p:spPr>
          <a:xfrm>
            <a:off x="9113924" y="212147"/>
            <a:ext cx="396395" cy="64262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41A8C3-FDEB-CD44-ADD5-5001B132BE34}"/>
                  </a:ext>
                </a:extLst>
              </p:cNvPr>
              <p:cNvSpPr txBox="1"/>
              <p:nvPr/>
            </p:nvSpPr>
            <p:spPr>
              <a:xfrm>
                <a:off x="9041053" y="2917416"/>
                <a:ext cx="5421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41A8C3-FDEB-CD44-ADD5-5001B132B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1053" y="2917416"/>
                <a:ext cx="542135" cy="646331"/>
              </a:xfrm>
              <a:prstGeom prst="rect">
                <a:avLst/>
              </a:prstGeom>
              <a:blipFill>
                <a:blip r:embed="rId6"/>
                <a:stretch>
                  <a:fillRect l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790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E740-EDF7-694A-8FFC-5918664B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EBA37B-2714-FB43-93EC-88F7C47587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6194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only for Aggregation (sum)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Can do approximation</a:t>
                </a:r>
              </a:p>
              <a:p>
                <a:pPr lvl="1"/>
                <a:r>
                  <a:rPr lang="en-US" dirty="0"/>
                  <a:t>fast: hours (full)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seconds (approximate)</a:t>
                </a:r>
              </a:p>
              <a:p>
                <a:pPr lvl="1"/>
                <a:r>
                  <a:rPr lang="en-US" dirty="0"/>
                  <a:t>with certain confidence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EBA37B-2714-FB43-93EC-88F7C47587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61947"/>
              </a:xfrm>
              <a:blipFill>
                <a:blip r:embed="rId2"/>
                <a:stretch>
                  <a:fillRect l="-965" t="-2308" b="-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C7CC2AB-151F-2C43-8D9C-8CC8DA2AF6F9}"/>
              </a:ext>
            </a:extLst>
          </p:cNvPr>
          <p:cNvSpPr/>
          <p:nvPr/>
        </p:nvSpPr>
        <p:spPr>
          <a:xfrm>
            <a:off x="1913466" y="2768600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909D04-A9C7-C841-998C-E774F95E6B85}"/>
              </a:ext>
            </a:extLst>
          </p:cNvPr>
          <p:cNvSpPr/>
          <p:nvPr/>
        </p:nvSpPr>
        <p:spPr>
          <a:xfrm>
            <a:off x="3920066" y="2768600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8D5E8-6A50-A447-B7ED-F0A0EDAAA63F}"/>
              </a:ext>
            </a:extLst>
          </p:cNvPr>
          <p:cNvSpPr/>
          <p:nvPr/>
        </p:nvSpPr>
        <p:spPr>
          <a:xfrm>
            <a:off x="5926666" y="2768600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C3A0C6-B870-0245-941F-1EDB3168D41E}"/>
                  </a:ext>
                </a:extLst>
              </p:cNvPr>
              <p:cNvSpPr txBox="1"/>
              <p:nvPr/>
            </p:nvSpPr>
            <p:spPr>
              <a:xfrm>
                <a:off x="3139271" y="3593812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C3A0C6-B870-0245-941F-1EDB3168D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271" y="3593812"/>
                <a:ext cx="57098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693E7C-BD7B-5E4C-A3A9-8D71C7F0EE9B}"/>
                  </a:ext>
                </a:extLst>
              </p:cNvPr>
              <p:cNvSpPr txBox="1"/>
              <p:nvPr/>
            </p:nvSpPr>
            <p:spPr>
              <a:xfrm>
                <a:off x="5145871" y="3593812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693E7C-BD7B-5E4C-A3A9-8D71C7F0E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871" y="3593812"/>
                <a:ext cx="57098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D3CAD0-FDD7-4B4A-946A-A0255E3BBA7F}"/>
                  </a:ext>
                </a:extLst>
              </p:cNvPr>
              <p:cNvSpPr txBox="1"/>
              <p:nvPr/>
            </p:nvSpPr>
            <p:spPr>
              <a:xfrm>
                <a:off x="7266523" y="3593812"/>
                <a:ext cx="6222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D3CAD0-FDD7-4B4A-946A-A0255E3BB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523" y="3593812"/>
                <a:ext cx="62228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F3DD8E7-6191-A34C-807B-A1C09813E2EB}"/>
              </a:ext>
            </a:extLst>
          </p:cNvPr>
          <p:cNvSpPr/>
          <p:nvPr/>
        </p:nvSpPr>
        <p:spPr>
          <a:xfrm>
            <a:off x="8212666" y="215900"/>
            <a:ext cx="1605589" cy="6426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623A10F9-CA0B-4E4F-B0F2-ECADDB14CCF9}"/>
              </a:ext>
            </a:extLst>
          </p:cNvPr>
          <p:cNvSpPr/>
          <p:nvPr/>
        </p:nvSpPr>
        <p:spPr>
          <a:xfrm flipH="1">
            <a:off x="1559405" y="2768600"/>
            <a:ext cx="267854" cy="2235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9AF9D7-B6C8-9141-87B6-E8AAC679BAB7}"/>
                  </a:ext>
                </a:extLst>
              </p:cNvPr>
              <p:cNvSpPr txBox="1"/>
              <p:nvPr/>
            </p:nvSpPr>
            <p:spPr>
              <a:xfrm>
                <a:off x="831615" y="3747699"/>
                <a:ext cx="694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9AF9D7-B6C8-9141-87B6-E8AAC679B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15" y="3747699"/>
                <a:ext cx="694101" cy="276999"/>
              </a:xfrm>
              <a:prstGeom prst="rect">
                <a:avLst/>
              </a:prstGeom>
              <a:blipFill>
                <a:blip r:embed="rId5"/>
                <a:stretch>
                  <a:fillRect l="-5357" r="-535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>
            <a:extLst>
              <a:ext uri="{FF2B5EF4-FFF2-40B4-BE49-F238E27FC236}">
                <a16:creationId xmlns:a16="http://schemas.microsoft.com/office/drawing/2014/main" id="{ED6F2B9F-16A5-7A4D-9036-ADDFD1460265}"/>
              </a:ext>
            </a:extLst>
          </p:cNvPr>
          <p:cNvSpPr/>
          <p:nvPr/>
        </p:nvSpPr>
        <p:spPr>
          <a:xfrm>
            <a:off x="9908939" y="212147"/>
            <a:ext cx="422269" cy="6426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072CBE-9C52-6646-94A1-BD3172373231}"/>
                  </a:ext>
                </a:extLst>
              </p:cNvPr>
              <p:cNvSpPr txBox="1"/>
              <p:nvPr/>
            </p:nvSpPr>
            <p:spPr>
              <a:xfrm>
                <a:off x="10354982" y="3286748"/>
                <a:ext cx="1720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1000000000000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072CBE-9C52-6646-94A1-BD3172373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982" y="3286748"/>
                <a:ext cx="1720023" cy="276999"/>
              </a:xfrm>
              <a:prstGeom prst="rect">
                <a:avLst/>
              </a:prstGeom>
              <a:blipFill>
                <a:blip r:embed="rId6"/>
                <a:stretch>
                  <a:fillRect l="-2190" r="-219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A6D08CCB-8D86-4D4E-9485-0CFC7A1957B6}"/>
              </a:ext>
            </a:extLst>
          </p:cNvPr>
          <p:cNvSpPr/>
          <p:nvPr/>
        </p:nvSpPr>
        <p:spPr>
          <a:xfrm>
            <a:off x="9113924" y="212147"/>
            <a:ext cx="396395" cy="64262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41A8C3-FDEB-CD44-ADD5-5001B132BE34}"/>
                  </a:ext>
                </a:extLst>
              </p:cNvPr>
              <p:cNvSpPr txBox="1"/>
              <p:nvPr/>
            </p:nvSpPr>
            <p:spPr>
              <a:xfrm>
                <a:off x="9041053" y="2917416"/>
                <a:ext cx="5421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41A8C3-FDEB-CD44-ADD5-5001B132B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1053" y="2917416"/>
                <a:ext cx="542135" cy="646331"/>
              </a:xfrm>
              <a:prstGeom prst="rect">
                <a:avLst/>
              </a:prstGeom>
              <a:blipFill>
                <a:blip r:embed="rId7"/>
                <a:stretch>
                  <a:fillRect l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64E12909-47B4-9948-801D-DF10114251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3258" y="6241569"/>
            <a:ext cx="3241472" cy="39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21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E740-EDF7-694A-8FFC-5918664B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A37B-2714-FB43-93EC-88F7C4758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Approximate by random sampling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7CC2AB-151F-2C43-8D9C-8CC8DA2AF6F9}"/>
              </a:ext>
            </a:extLst>
          </p:cNvPr>
          <p:cNvSpPr/>
          <p:nvPr/>
        </p:nvSpPr>
        <p:spPr>
          <a:xfrm>
            <a:off x="1913466" y="2768600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909D04-A9C7-C841-998C-E774F95E6B85}"/>
              </a:ext>
            </a:extLst>
          </p:cNvPr>
          <p:cNvSpPr/>
          <p:nvPr/>
        </p:nvSpPr>
        <p:spPr>
          <a:xfrm>
            <a:off x="3920066" y="2768600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8D5E8-6A50-A447-B7ED-F0A0EDAAA63F}"/>
              </a:ext>
            </a:extLst>
          </p:cNvPr>
          <p:cNvSpPr/>
          <p:nvPr/>
        </p:nvSpPr>
        <p:spPr>
          <a:xfrm>
            <a:off x="5926666" y="2768600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C3A0C6-B870-0245-941F-1EDB3168D41E}"/>
                  </a:ext>
                </a:extLst>
              </p:cNvPr>
              <p:cNvSpPr txBox="1"/>
              <p:nvPr/>
            </p:nvSpPr>
            <p:spPr>
              <a:xfrm>
                <a:off x="3139271" y="3593812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C3A0C6-B870-0245-941F-1EDB3168D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271" y="3593812"/>
                <a:ext cx="57098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693E7C-BD7B-5E4C-A3A9-8D71C7F0EE9B}"/>
                  </a:ext>
                </a:extLst>
              </p:cNvPr>
              <p:cNvSpPr txBox="1"/>
              <p:nvPr/>
            </p:nvSpPr>
            <p:spPr>
              <a:xfrm>
                <a:off x="5145871" y="3593812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693E7C-BD7B-5E4C-A3A9-8D71C7F0E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871" y="3593812"/>
                <a:ext cx="57098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D3CAD0-FDD7-4B4A-946A-A0255E3BBA7F}"/>
                  </a:ext>
                </a:extLst>
              </p:cNvPr>
              <p:cNvSpPr txBox="1"/>
              <p:nvPr/>
            </p:nvSpPr>
            <p:spPr>
              <a:xfrm>
                <a:off x="7266523" y="3593812"/>
                <a:ext cx="6222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D3CAD0-FDD7-4B4A-946A-A0255E3BB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523" y="3593812"/>
                <a:ext cx="62228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F3DD8E7-6191-A34C-807B-A1C09813E2EB}"/>
              </a:ext>
            </a:extLst>
          </p:cNvPr>
          <p:cNvSpPr/>
          <p:nvPr/>
        </p:nvSpPr>
        <p:spPr>
          <a:xfrm>
            <a:off x="8212666" y="215900"/>
            <a:ext cx="1605589" cy="6426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623A10F9-CA0B-4E4F-B0F2-ECADDB14CCF9}"/>
              </a:ext>
            </a:extLst>
          </p:cNvPr>
          <p:cNvSpPr/>
          <p:nvPr/>
        </p:nvSpPr>
        <p:spPr>
          <a:xfrm flipH="1">
            <a:off x="1559405" y="2768600"/>
            <a:ext cx="267854" cy="2235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9AF9D7-B6C8-9141-87B6-E8AAC679BAB7}"/>
                  </a:ext>
                </a:extLst>
              </p:cNvPr>
              <p:cNvSpPr txBox="1"/>
              <p:nvPr/>
            </p:nvSpPr>
            <p:spPr>
              <a:xfrm>
                <a:off x="831615" y="3747699"/>
                <a:ext cx="694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9AF9D7-B6C8-9141-87B6-E8AAC679B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15" y="3747699"/>
                <a:ext cx="694101" cy="276999"/>
              </a:xfrm>
              <a:prstGeom prst="rect">
                <a:avLst/>
              </a:prstGeom>
              <a:blipFill>
                <a:blip r:embed="rId4"/>
                <a:stretch>
                  <a:fillRect l="-5357" r="-535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>
            <a:extLst>
              <a:ext uri="{FF2B5EF4-FFF2-40B4-BE49-F238E27FC236}">
                <a16:creationId xmlns:a16="http://schemas.microsoft.com/office/drawing/2014/main" id="{ED6F2B9F-16A5-7A4D-9036-ADDFD1460265}"/>
              </a:ext>
            </a:extLst>
          </p:cNvPr>
          <p:cNvSpPr/>
          <p:nvPr/>
        </p:nvSpPr>
        <p:spPr>
          <a:xfrm>
            <a:off x="9908939" y="212147"/>
            <a:ext cx="422269" cy="6426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072CBE-9C52-6646-94A1-BD3172373231}"/>
                  </a:ext>
                </a:extLst>
              </p:cNvPr>
              <p:cNvSpPr txBox="1"/>
              <p:nvPr/>
            </p:nvSpPr>
            <p:spPr>
              <a:xfrm>
                <a:off x="10354982" y="3286748"/>
                <a:ext cx="1720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1000000000000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072CBE-9C52-6646-94A1-BD3172373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982" y="3286748"/>
                <a:ext cx="1720023" cy="276999"/>
              </a:xfrm>
              <a:prstGeom prst="rect">
                <a:avLst/>
              </a:prstGeom>
              <a:blipFill>
                <a:blip r:embed="rId5"/>
                <a:stretch>
                  <a:fillRect l="-2190" r="-219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A6D08CCB-8D86-4D4E-9485-0CFC7A1957B6}"/>
              </a:ext>
            </a:extLst>
          </p:cNvPr>
          <p:cNvSpPr/>
          <p:nvPr/>
        </p:nvSpPr>
        <p:spPr>
          <a:xfrm>
            <a:off x="9113924" y="212147"/>
            <a:ext cx="396395" cy="64262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41A8C3-FDEB-CD44-ADD5-5001B132BE34}"/>
                  </a:ext>
                </a:extLst>
              </p:cNvPr>
              <p:cNvSpPr txBox="1"/>
              <p:nvPr/>
            </p:nvSpPr>
            <p:spPr>
              <a:xfrm>
                <a:off x="9041053" y="469779"/>
                <a:ext cx="5421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41A8C3-FDEB-CD44-ADD5-5001B132B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1053" y="469779"/>
                <a:ext cx="542135" cy="646331"/>
              </a:xfrm>
              <a:prstGeom prst="rect">
                <a:avLst/>
              </a:prstGeom>
              <a:blipFill>
                <a:blip r:embed="rId6"/>
                <a:stretch>
                  <a:fillRect l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8A74A7FF-6ACF-FB41-BCB6-296D2B187C8C}"/>
              </a:ext>
            </a:extLst>
          </p:cNvPr>
          <p:cNvSpPr/>
          <p:nvPr/>
        </p:nvSpPr>
        <p:spPr>
          <a:xfrm>
            <a:off x="8212666" y="1468582"/>
            <a:ext cx="1605589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7B985D-4471-7E42-93EE-C6A905D8B9BC}"/>
              </a:ext>
            </a:extLst>
          </p:cNvPr>
          <p:cNvSpPr/>
          <p:nvPr/>
        </p:nvSpPr>
        <p:spPr>
          <a:xfrm>
            <a:off x="1908166" y="3203141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D827AB-E182-0F4B-B3E0-AF4AD9644B51}"/>
              </a:ext>
            </a:extLst>
          </p:cNvPr>
          <p:cNvSpPr/>
          <p:nvPr/>
        </p:nvSpPr>
        <p:spPr>
          <a:xfrm>
            <a:off x="3929161" y="3754750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F0A383-9758-5944-A3BF-E96F30D8E994}"/>
              </a:ext>
            </a:extLst>
          </p:cNvPr>
          <p:cNvSpPr/>
          <p:nvPr/>
        </p:nvSpPr>
        <p:spPr>
          <a:xfrm>
            <a:off x="5927297" y="3175695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DFF6E85-B10B-C54E-80D3-4B4A5627B773}"/>
                  </a:ext>
                </a:extLst>
              </p:cNvPr>
              <p:cNvSpPr txBox="1"/>
              <p:nvPr/>
            </p:nvSpPr>
            <p:spPr>
              <a:xfrm>
                <a:off x="9221550" y="145142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DFF6E85-B10B-C54E-80D3-4B4A5627B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1550" y="1451425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26667" r="-2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CEA9B91-C6EC-2F42-BECD-E29F8600FBA9}"/>
                  </a:ext>
                </a:extLst>
              </p:cNvPr>
              <p:cNvSpPr txBox="1"/>
              <p:nvPr/>
            </p:nvSpPr>
            <p:spPr>
              <a:xfrm>
                <a:off x="882096" y="5577440"/>
                <a:ext cx="4261679" cy="523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𝑎𝑝𝑝𝑟𝑜𝑥𝑖𝑚𝑎𝑡𝑖𝑜𝑛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5÷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CEA9B91-C6EC-2F42-BECD-E29F8600F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96" y="5577440"/>
                <a:ext cx="4261679" cy="523861"/>
              </a:xfrm>
              <a:prstGeom prst="rect">
                <a:avLst/>
              </a:prstGeom>
              <a:blipFill>
                <a:blip r:embed="rId8"/>
                <a:stretch>
                  <a:fillRect l="-2967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42D2059-2270-9A46-A57F-1BB7CA234E47}"/>
                  </a:ext>
                </a:extLst>
              </p:cNvPr>
              <p:cNvSpPr txBox="1"/>
              <p:nvPr/>
            </p:nvSpPr>
            <p:spPr>
              <a:xfrm>
                <a:off x="7830418" y="1305226"/>
                <a:ext cx="30937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42D2059-2270-9A46-A57F-1BB7CA234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418" y="1305226"/>
                <a:ext cx="309379" cy="520399"/>
              </a:xfrm>
              <a:prstGeom prst="rect">
                <a:avLst/>
              </a:prstGeom>
              <a:blipFill>
                <a:blip r:embed="rId9"/>
                <a:stretch>
                  <a:fillRect l="-16000" t="-4762" r="-16000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99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4ABE-6B16-3C4B-B773-07DF3BAC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3883C-10B4-B547-BB30-8884982C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Pangloss: Zachary Huang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Scribe: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Xupeng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Li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Wander join: </a:t>
            </a:r>
            <a:r>
              <a:rPr lang="en-US" dirty="0" err="1"/>
              <a:t>Xupeng</a:t>
            </a:r>
            <a:r>
              <a:rPr lang="en-US" dirty="0"/>
              <a:t> Li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Scribe: Zachary Huang</a:t>
            </a:r>
          </a:p>
        </p:txBody>
      </p:sp>
    </p:spTree>
    <p:extLst>
      <p:ext uri="{BB962C8B-B14F-4D97-AF65-F5344CB8AC3E}">
        <p14:creationId xmlns:p14="http://schemas.microsoft.com/office/powerpoint/2010/main" val="2723154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E740-EDF7-694A-8FFC-5918664B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A37B-2714-FB43-93EC-88F7C4758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Approximate by random sampling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7CC2AB-151F-2C43-8D9C-8CC8DA2AF6F9}"/>
              </a:ext>
            </a:extLst>
          </p:cNvPr>
          <p:cNvSpPr/>
          <p:nvPr/>
        </p:nvSpPr>
        <p:spPr>
          <a:xfrm>
            <a:off x="1913466" y="2768600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909D04-A9C7-C841-998C-E774F95E6B85}"/>
              </a:ext>
            </a:extLst>
          </p:cNvPr>
          <p:cNvSpPr/>
          <p:nvPr/>
        </p:nvSpPr>
        <p:spPr>
          <a:xfrm>
            <a:off x="3920066" y="2768600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8D5E8-6A50-A447-B7ED-F0A0EDAAA63F}"/>
              </a:ext>
            </a:extLst>
          </p:cNvPr>
          <p:cNvSpPr/>
          <p:nvPr/>
        </p:nvSpPr>
        <p:spPr>
          <a:xfrm>
            <a:off x="5926666" y="2768600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C3A0C6-B870-0245-941F-1EDB3168D41E}"/>
                  </a:ext>
                </a:extLst>
              </p:cNvPr>
              <p:cNvSpPr txBox="1"/>
              <p:nvPr/>
            </p:nvSpPr>
            <p:spPr>
              <a:xfrm>
                <a:off x="3139271" y="3593812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C3A0C6-B870-0245-941F-1EDB3168D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271" y="3593812"/>
                <a:ext cx="57098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693E7C-BD7B-5E4C-A3A9-8D71C7F0EE9B}"/>
                  </a:ext>
                </a:extLst>
              </p:cNvPr>
              <p:cNvSpPr txBox="1"/>
              <p:nvPr/>
            </p:nvSpPr>
            <p:spPr>
              <a:xfrm>
                <a:off x="5145871" y="3593812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693E7C-BD7B-5E4C-A3A9-8D71C7F0E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871" y="3593812"/>
                <a:ext cx="57098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D3CAD0-FDD7-4B4A-946A-A0255E3BBA7F}"/>
                  </a:ext>
                </a:extLst>
              </p:cNvPr>
              <p:cNvSpPr txBox="1"/>
              <p:nvPr/>
            </p:nvSpPr>
            <p:spPr>
              <a:xfrm>
                <a:off x="7266523" y="3593812"/>
                <a:ext cx="6222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D3CAD0-FDD7-4B4A-946A-A0255E3BB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523" y="3593812"/>
                <a:ext cx="62228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F3DD8E7-6191-A34C-807B-A1C09813E2EB}"/>
              </a:ext>
            </a:extLst>
          </p:cNvPr>
          <p:cNvSpPr/>
          <p:nvPr/>
        </p:nvSpPr>
        <p:spPr>
          <a:xfrm>
            <a:off x="8212666" y="215900"/>
            <a:ext cx="1605589" cy="6426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623A10F9-CA0B-4E4F-B0F2-ECADDB14CCF9}"/>
              </a:ext>
            </a:extLst>
          </p:cNvPr>
          <p:cNvSpPr/>
          <p:nvPr/>
        </p:nvSpPr>
        <p:spPr>
          <a:xfrm flipH="1">
            <a:off x="1559405" y="2768600"/>
            <a:ext cx="267854" cy="2235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9AF9D7-B6C8-9141-87B6-E8AAC679BAB7}"/>
                  </a:ext>
                </a:extLst>
              </p:cNvPr>
              <p:cNvSpPr txBox="1"/>
              <p:nvPr/>
            </p:nvSpPr>
            <p:spPr>
              <a:xfrm>
                <a:off x="831615" y="3747699"/>
                <a:ext cx="694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9AF9D7-B6C8-9141-87B6-E8AAC679B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15" y="3747699"/>
                <a:ext cx="694101" cy="276999"/>
              </a:xfrm>
              <a:prstGeom prst="rect">
                <a:avLst/>
              </a:prstGeom>
              <a:blipFill>
                <a:blip r:embed="rId4"/>
                <a:stretch>
                  <a:fillRect l="-5357" r="-535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>
            <a:extLst>
              <a:ext uri="{FF2B5EF4-FFF2-40B4-BE49-F238E27FC236}">
                <a16:creationId xmlns:a16="http://schemas.microsoft.com/office/drawing/2014/main" id="{ED6F2B9F-16A5-7A4D-9036-ADDFD1460265}"/>
              </a:ext>
            </a:extLst>
          </p:cNvPr>
          <p:cNvSpPr/>
          <p:nvPr/>
        </p:nvSpPr>
        <p:spPr>
          <a:xfrm>
            <a:off x="9908939" y="212147"/>
            <a:ext cx="422269" cy="6426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072CBE-9C52-6646-94A1-BD3172373231}"/>
                  </a:ext>
                </a:extLst>
              </p:cNvPr>
              <p:cNvSpPr txBox="1"/>
              <p:nvPr/>
            </p:nvSpPr>
            <p:spPr>
              <a:xfrm>
                <a:off x="10354982" y="3286748"/>
                <a:ext cx="1720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1000000000000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072CBE-9C52-6646-94A1-BD3172373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982" y="3286748"/>
                <a:ext cx="1720023" cy="276999"/>
              </a:xfrm>
              <a:prstGeom prst="rect">
                <a:avLst/>
              </a:prstGeom>
              <a:blipFill>
                <a:blip r:embed="rId5"/>
                <a:stretch>
                  <a:fillRect l="-2190" r="-219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A6D08CCB-8D86-4D4E-9485-0CFC7A1957B6}"/>
              </a:ext>
            </a:extLst>
          </p:cNvPr>
          <p:cNvSpPr/>
          <p:nvPr/>
        </p:nvSpPr>
        <p:spPr>
          <a:xfrm>
            <a:off x="9113924" y="212147"/>
            <a:ext cx="396395" cy="64262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41A8C3-FDEB-CD44-ADD5-5001B132BE34}"/>
                  </a:ext>
                </a:extLst>
              </p:cNvPr>
              <p:cNvSpPr txBox="1"/>
              <p:nvPr/>
            </p:nvSpPr>
            <p:spPr>
              <a:xfrm>
                <a:off x="9041053" y="469779"/>
                <a:ext cx="5421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41A8C3-FDEB-CD44-ADD5-5001B132B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1053" y="469779"/>
                <a:ext cx="542135" cy="646331"/>
              </a:xfrm>
              <a:prstGeom prst="rect">
                <a:avLst/>
              </a:prstGeom>
              <a:blipFill>
                <a:blip r:embed="rId6"/>
                <a:stretch>
                  <a:fillRect l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8A74A7FF-6ACF-FB41-BCB6-296D2B187C8C}"/>
              </a:ext>
            </a:extLst>
          </p:cNvPr>
          <p:cNvSpPr/>
          <p:nvPr/>
        </p:nvSpPr>
        <p:spPr>
          <a:xfrm>
            <a:off x="8199094" y="4067534"/>
            <a:ext cx="1605589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7B985D-4471-7E42-93EE-C6A905D8B9BC}"/>
              </a:ext>
            </a:extLst>
          </p:cNvPr>
          <p:cNvSpPr/>
          <p:nvPr/>
        </p:nvSpPr>
        <p:spPr>
          <a:xfrm>
            <a:off x="1908165" y="3913645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D827AB-E182-0F4B-B3E0-AF4AD9644B51}"/>
              </a:ext>
            </a:extLst>
          </p:cNvPr>
          <p:cNvSpPr/>
          <p:nvPr/>
        </p:nvSpPr>
        <p:spPr>
          <a:xfrm>
            <a:off x="3920066" y="3203141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F0A383-9758-5944-A3BF-E96F30D8E994}"/>
              </a:ext>
            </a:extLst>
          </p:cNvPr>
          <p:cNvSpPr/>
          <p:nvPr/>
        </p:nvSpPr>
        <p:spPr>
          <a:xfrm>
            <a:off x="5914603" y="4404132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DFF6E85-B10B-C54E-80D3-4B4A5627B773}"/>
                  </a:ext>
                </a:extLst>
              </p:cNvPr>
              <p:cNvSpPr txBox="1"/>
              <p:nvPr/>
            </p:nvSpPr>
            <p:spPr>
              <a:xfrm>
                <a:off x="9221550" y="4040087"/>
                <a:ext cx="1811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DFF6E85-B10B-C54E-80D3-4B4A5627B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1550" y="4040087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CEA9B91-C6EC-2F42-BECD-E29F8600FBA9}"/>
                  </a:ext>
                </a:extLst>
              </p:cNvPr>
              <p:cNvSpPr txBox="1"/>
              <p:nvPr/>
            </p:nvSpPr>
            <p:spPr>
              <a:xfrm>
                <a:off x="882096" y="5577440"/>
                <a:ext cx="6000489" cy="523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𝑎𝑝𝑝𝑟𝑜𝑥𝑖𝑚𝑎𝑡𝑖𝑜𝑛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=(5÷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+3÷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)/2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CEA9B91-C6EC-2F42-BECD-E29F8600F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96" y="5577440"/>
                <a:ext cx="6000489" cy="523861"/>
              </a:xfrm>
              <a:prstGeom prst="rect">
                <a:avLst/>
              </a:prstGeom>
              <a:blipFill>
                <a:blip r:embed="rId8"/>
                <a:stretch>
                  <a:fillRect l="-2110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42D2059-2270-9A46-A57F-1BB7CA234E47}"/>
                  </a:ext>
                </a:extLst>
              </p:cNvPr>
              <p:cNvSpPr txBox="1"/>
              <p:nvPr/>
            </p:nvSpPr>
            <p:spPr>
              <a:xfrm>
                <a:off x="7822491" y="3883733"/>
                <a:ext cx="30937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42D2059-2270-9A46-A57F-1BB7CA234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2491" y="3883733"/>
                <a:ext cx="309379" cy="520399"/>
              </a:xfrm>
              <a:prstGeom prst="rect">
                <a:avLst/>
              </a:prstGeom>
              <a:blipFill>
                <a:blip r:embed="rId9"/>
                <a:stretch>
                  <a:fillRect l="-12000" t="-4762" r="-16000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161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E740-EDF7-694A-8FFC-5918664B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A37B-2714-FB43-93EC-88F7C4758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Approximate by random sampling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7CC2AB-151F-2C43-8D9C-8CC8DA2AF6F9}"/>
              </a:ext>
            </a:extLst>
          </p:cNvPr>
          <p:cNvSpPr/>
          <p:nvPr/>
        </p:nvSpPr>
        <p:spPr>
          <a:xfrm>
            <a:off x="1913466" y="2768600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909D04-A9C7-C841-998C-E774F95E6B85}"/>
              </a:ext>
            </a:extLst>
          </p:cNvPr>
          <p:cNvSpPr/>
          <p:nvPr/>
        </p:nvSpPr>
        <p:spPr>
          <a:xfrm>
            <a:off x="3920066" y="2768600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8D5E8-6A50-A447-B7ED-F0A0EDAAA63F}"/>
              </a:ext>
            </a:extLst>
          </p:cNvPr>
          <p:cNvSpPr/>
          <p:nvPr/>
        </p:nvSpPr>
        <p:spPr>
          <a:xfrm>
            <a:off x="5926666" y="2768600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C3A0C6-B870-0245-941F-1EDB3168D41E}"/>
                  </a:ext>
                </a:extLst>
              </p:cNvPr>
              <p:cNvSpPr txBox="1"/>
              <p:nvPr/>
            </p:nvSpPr>
            <p:spPr>
              <a:xfrm>
                <a:off x="3139271" y="3593812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C3A0C6-B870-0245-941F-1EDB3168D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271" y="3593812"/>
                <a:ext cx="57098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693E7C-BD7B-5E4C-A3A9-8D71C7F0EE9B}"/>
                  </a:ext>
                </a:extLst>
              </p:cNvPr>
              <p:cNvSpPr txBox="1"/>
              <p:nvPr/>
            </p:nvSpPr>
            <p:spPr>
              <a:xfrm>
                <a:off x="5145871" y="3593812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693E7C-BD7B-5E4C-A3A9-8D71C7F0E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871" y="3593812"/>
                <a:ext cx="57098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D3CAD0-FDD7-4B4A-946A-A0255E3BBA7F}"/>
                  </a:ext>
                </a:extLst>
              </p:cNvPr>
              <p:cNvSpPr txBox="1"/>
              <p:nvPr/>
            </p:nvSpPr>
            <p:spPr>
              <a:xfrm>
                <a:off x="7266523" y="3593812"/>
                <a:ext cx="6222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D3CAD0-FDD7-4B4A-946A-A0255E3BB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523" y="3593812"/>
                <a:ext cx="62228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F3DD8E7-6191-A34C-807B-A1C09813E2EB}"/>
              </a:ext>
            </a:extLst>
          </p:cNvPr>
          <p:cNvSpPr/>
          <p:nvPr/>
        </p:nvSpPr>
        <p:spPr>
          <a:xfrm>
            <a:off x="8212666" y="215900"/>
            <a:ext cx="1605589" cy="6426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623A10F9-CA0B-4E4F-B0F2-ECADDB14CCF9}"/>
              </a:ext>
            </a:extLst>
          </p:cNvPr>
          <p:cNvSpPr/>
          <p:nvPr/>
        </p:nvSpPr>
        <p:spPr>
          <a:xfrm flipH="1">
            <a:off x="1559405" y="2768600"/>
            <a:ext cx="267854" cy="2235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9AF9D7-B6C8-9141-87B6-E8AAC679BAB7}"/>
                  </a:ext>
                </a:extLst>
              </p:cNvPr>
              <p:cNvSpPr txBox="1"/>
              <p:nvPr/>
            </p:nvSpPr>
            <p:spPr>
              <a:xfrm>
                <a:off x="831615" y="3747699"/>
                <a:ext cx="694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9AF9D7-B6C8-9141-87B6-E8AAC679B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15" y="3747699"/>
                <a:ext cx="694101" cy="276999"/>
              </a:xfrm>
              <a:prstGeom prst="rect">
                <a:avLst/>
              </a:prstGeom>
              <a:blipFill>
                <a:blip r:embed="rId4"/>
                <a:stretch>
                  <a:fillRect l="-5357" r="-535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>
            <a:extLst>
              <a:ext uri="{FF2B5EF4-FFF2-40B4-BE49-F238E27FC236}">
                <a16:creationId xmlns:a16="http://schemas.microsoft.com/office/drawing/2014/main" id="{ED6F2B9F-16A5-7A4D-9036-ADDFD1460265}"/>
              </a:ext>
            </a:extLst>
          </p:cNvPr>
          <p:cNvSpPr/>
          <p:nvPr/>
        </p:nvSpPr>
        <p:spPr>
          <a:xfrm>
            <a:off x="9908939" y="212147"/>
            <a:ext cx="422269" cy="6426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072CBE-9C52-6646-94A1-BD3172373231}"/>
                  </a:ext>
                </a:extLst>
              </p:cNvPr>
              <p:cNvSpPr txBox="1"/>
              <p:nvPr/>
            </p:nvSpPr>
            <p:spPr>
              <a:xfrm>
                <a:off x="10354982" y="3286748"/>
                <a:ext cx="1720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1000000000000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072CBE-9C52-6646-94A1-BD3172373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982" y="3286748"/>
                <a:ext cx="1720023" cy="276999"/>
              </a:xfrm>
              <a:prstGeom prst="rect">
                <a:avLst/>
              </a:prstGeom>
              <a:blipFill>
                <a:blip r:embed="rId5"/>
                <a:stretch>
                  <a:fillRect l="-2190" r="-219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A6D08CCB-8D86-4D4E-9485-0CFC7A1957B6}"/>
              </a:ext>
            </a:extLst>
          </p:cNvPr>
          <p:cNvSpPr/>
          <p:nvPr/>
        </p:nvSpPr>
        <p:spPr>
          <a:xfrm>
            <a:off x="9113924" y="212147"/>
            <a:ext cx="396395" cy="64262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41A8C3-FDEB-CD44-ADD5-5001B132BE34}"/>
                  </a:ext>
                </a:extLst>
              </p:cNvPr>
              <p:cNvSpPr txBox="1"/>
              <p:nvPr/>
            </p:nvSpPr>
            <p:spPr>
              <a:xfrm>
                <a:off x="9041053" y="469779"/>
                <a:ext cx="5421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41A8C3-FDEB-CD44-ADD5-5001B132B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1053" y="469779"/>
                <a:ext cx="542135" cy="646331"/>
              </a:xfrm>
              <a:prstGeom prst="rect">
                <a:avLst/>
              </a:prstGeom>
              <a:blipFill>
                <a:blip r:embed="rId6"/>
                <a:stretch>
                  <a:fillRect l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8A74A7FF-6ACF-FB41-BCB6-296D2B187C8C}"/>
              </a:ext>
            </a:extLst>
          </p:cNvPr>
          <p:cNvSpPr/>
          <p:nvPr/>
        </p:nvSpPr>
        <p:spPr>
          <a:xfrm>
            <a:off x="8212666" y="3220683"/>
            <a:ext cx="1605589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7B985D-4471-7E42-93EE-C6A905D8B9BC}"/>
              </a:ext>
            </a:extLst>
          </p:cNvPr>
          <p:cNvSpPr/>
          <p:nvPr/>
        </p:nvSpPr>
        <p:spPr>
          <a:xfrm>
            <a:off x="1908165" y="3310689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D827AB-E182-0F4B-B3E0-AF4AD9644B51}"/>
              </a:ext>
            </a:extLst>
          </p:cNvPr>
          <p:cNvSpPr/>
          <p:nvPr/>
        </p:nvSpPr>
        <p:spPr>
          <a:xfrm>
            <a:off x="3910723" y="3697967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F0A383-9758-5944-A3BF-E96F30D8E994}"/>
              </a:ext>
            </a:extLst>
          </p:cNvPr>
          <p:cNvSpPr/>
          <p:nvPr/>
        </p:nvSpPr>
        <p:spPr>
          <a:xfrm>
            <a:off x="5930701" y="3956481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DFF6E85-B10B-C54E-80D3-4B4A5627B773}"/>
                  </a:ext>
                </a:extLst>
              </p:cNvPr>
              <p:cNvSpPr txBox="1"/>
              <p:nvPr/>
            </p:nvSpPr>
            <p:spPr>
              <a:xfrm>
                <a:off x="9235122" y="3193236"/>
                <a:ext cx="1811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DFF6E85-B10B-C54E-80D3-4B4A5627B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122" y="3193236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CEA9B91-C6EC-2F42-BECD-E29F8600FBA9}"/>
                  </a:ext>
                </a:extLst>
              </p:cNvPr>
              <p:cNvSpPr txBox="1"/>
              <p:nvPr/>
            </p:nvSpPr>
            <p:spPr>
              <a:xfrm>
                <a:off x="882096" y="5577440"/>
                <a:ext cx="7094891" cy="523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𝑎𝑝𝑝𝑟𝑜𝑥𝑖𝑚𝑎𝑡𝑖𝑜𝑛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=(5÷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+3÷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+9÷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)/3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CEA9B91-C6EC-2F42-BECD-E29F8600F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96" y="5577440"/>
                <a:ext cx="7094891" cy="523861"/>
              </a:xfrm>
              <a:prstGeom prst="rect">
                <a:avLst/>
              </a:prstGeom>
              <a:blipFill>
                <a:blip r:embed="rId8"/>
                <a:stretch>
                  <a:fillRect l="-1786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42D2059-2270-9A46-A57F-1BB7CA234E47}"/>
                  </a:ext>
                </a:extLst>
              </p:cNvPr>
              <p:cNvSpPr txBox="1"/>
              <p:nvPr/>
            </p:nvSpPr>
            <p:spPr>
              <a:xfrm>
                <a:off x="7836063" y="3036882"/>
                <a:ext cx="30937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42D2059-2270-9A46-A57F-1BB7CA234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063" y="3036882"/>
                <a:ext cx="309379" cy="520399"/>
              </a:xfrm>
              <a:prstGeom prst="rect">
                <a:avLst/>
              </a:prstGeom>
              <a:blipFill>
                <a:blip r:embed="rId9"/>
                <a:stretch>
                  <a:fillRect l="-16000" t="-2381" r="-16000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544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8C7D-59E9-EC48-9234-795052C0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for random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AC2FE-5D21-E947-B697-9E048CC5A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Ripple Join</a:t>
            </a:r>
            <a:r>
              <a:rPr lang="en-US" dirty="0"/>
              <a:t>  </a:t>
            </a:r>
            <a:r>
              <a:rPr lang="en-US" dirty="0" err="1"/>
              <a:t>v.s</a:t>
            </a:r>
            <a:r>
              <a:rPr lang="en-US" dirty="0"/>
              <a:t>. Wander Join</a:t>
            </a:r>
          </a:p>
        </p:txBody>
      </p:sp>
    </p:spTree>
    <p:extLst>
      <p:ext uri="{BB962C8B-B14F-4D97-AF65-F5344CB8AC3E}">
        <p14:creationId xmlns:p14="http://schemas.microsoft.com/office/powerpoint/2010/main" val="4139212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8C7D-59E9-EC48-9234-795052C0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for random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AC2FE-5D21-E947-B697-9E048CC5A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Ripple Join</a:t>
            </a:r>
            <a:r>
              <a:rPr lang="en-US" dirty="0"/>
              <a:t>  </a:t>
            </a:r>
            <a:r>
              <a:rPr lang="en-US" dirty="0" err="1"/>
              <a:t>v.s</a:t>
            </a:r>
            <a:r>
              <a:rPr lang="en-US" dirty="0"/>
              <a:t>. Wander Join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F16D77-43B0-5840-A10C-722596E85D8B}"/>
              </a:ext>
            </a:extLst>
          </p:cNvPr>
          <p:cNvSpPr/>
          <p:nvPr/>
        </p:nvSpPr>
        <p:spPr>
          <a:xfrm>
            <a:off x="1479357" y="321194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D1B36D-A3FF-4D41-B44A-23B76CBBA8EA}"/>
              </a:ext>
            </a:extLst>
          </p:cNvPr>
          <p:cNvSpPr/>
          <p:nvPr/>
        </p:nvSpPr>
        <p:spPr>
          <a:xfrm>
            <a:off x="3485957" y="321194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297BBB-C42D-9747-A403-56C2AB778CD6}"/>
                  </a:ext>
                </a:extLst>
              </p:cNvPr>
              <p:cNvSpPr txBox="1"/>
              <p:nvPr/>
            </p:nvSpPr>
            <p:spPr>
              <a:xfrm>
                <a:off x="2705162" y="4037158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297BBB-C42D-9747-A403-56C2AB778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62" y="4037158"/>
                <a:ext cx="57098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17A967E-6AA0-444D-8CB9-7DCF741DD4D0}"/>
              </a:ext>
            </a:extLst>
          </p:cNvPr>
          <p:cNvSpPr/>
          <p:nvPr/>
        </p:nvSpPr>
        <p:spPr>
          <a:xfrm>
            <a:off x="6871855" y="2456873"/>
            <a:ext cx="4572000" cy="38423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C7FA15-A778-344B-B0F5-E2A558D0E11F}"/>
              </a:ext>
            </a:extLst>
          </p:cNvPr>
          <p:cNvSpPr txBox="1"/>
          <p:nvPr/>
        </p:nvSpPr>
        <p:spPr>
          <a:xfrm>
            <a:off x="8720074" y="202007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2014CC-DC22-784B-947A-DB7F21516C4C}"/>
              </a:ext>
            </a:extLst>
          </p:cNvPr>
          <p:cNvSpPr txBox="1"/>
          <p:nvPr/>
        </p:nvSpPr>
        <p:spPr>
          <a:xfrm>
            <a:off x="7280159" y="3027280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95B36-F90F-A245-B6CA-9A34804C5CCB}"/>
              </a:ext>
            </a:extLst>
          </p:cNvPr>
          <p:cNvSpPr txBox="1"/>
          <p:nvPr/>
        </p:nvSpPr>
        <p:spPr>
          <a:xfrm>
            <a:off x="3561178" y="2892343"/>
            <a:ext cx="85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3D7D0A-3FD4-5C4D-8C78-CAE94DE69FE1}"/>
              </a:ext>
            </a:extLst>
          </p:cNvPr>
          <p:cNvSpPr txBox="1"/>
          <p:nvPr/>
        </p:nvSpPr>
        <p:spPr>
          <a:xfrm>
            <a:off x="1584797" y="2842614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2E4D70-CC5A-1140-B418-FD3849B965C7}"/>
              </a:ext>
            </a:extLst>
          </p:cNvPr>
          <p:cNvSpPr txBox="1"/>
          <p:nvPr/>
        </p:nvSpPr>
        <p:spPr>
          <a:xfrm>
            <a:off x="8464360" y="3027280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4C4A98-C249-5541-B765-ECA2B414F1B2}"/>
              </a:ext>
            </a:extLst>
          </p:cNvPr>
          <p:cNvSpPr txBox="1"/>
          <p:nvPr/>
        </p:nvSpPr>
        <p:spPr>
          <a:xfrm>
            <a:off x="10052243" y="299501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3764134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8C7D-59E9-EC48-9234-795052C0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for random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AC2FE-5D21-E947-B697-9E048CC5A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Ripple Join</a:t>
            </a:r>
            <a:r>
              <a:rPr lang="en-US" dirty="0"/>
              <a:t>  </a:t>
            </a:r>
            <a:r>
              <a:rPr lang="en-US" dirty="0" err="1"/>
              <a:t>v.s</a:t>
            </a:r>
            <a:r>
              <a:rPr lang="en-US" dirty="0"/>
              <a:t>. Wander Join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F16D77-43B0-5840-A10C-722596E85D8B}"/>
              </a:ext>
            </a:extLst>
          </p:cNvPr>
          <p:cNvSpPr/>
          <p:nvPr/>
        </p:nvSpPr>
        <p:spPr>
          <a:xfrm>
            <a:off x="1479357" y="321194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D1B36D-A3FF-4D41-B44A-23B76CBBA8EA}"/>
              </a:ext>
            </a:extLst>
          </p:cNvPr>
          <p:cNvSpPr/>
          <p:nvPr/>
        </p:nvSpPr>
        <p:spPr>
          <a:xfrm>
            <a:off x="3485957" y="321194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297BBB-C42D-9747-A403-56C2AB778CD6}"/>
                  </a:ext>
                </a:extLst>
              </p:cNvPr>
              <p:cNvSpPr txBox="1"/>
              <p:nvPr/>
            </p:nvSpPr>
            <p:spPr>
              <a:xfrm>
                <a:off x="2705162" y="4037158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297BBB-C42D-9747-A403-56C2AB778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62" y="4037158"/>
                <a:ext cx="57098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17A967E-6AA0-444D-8CB9-7DCF741DD4D0}"/>
              </a:ext>
            </a:extLst>
          </p:cNvPr>
          <p:cNvSpPr/>
          <p:nvPr/>
        </p:nvSpPr>
        <p:spPr>
          <a:xfrm>
            <a:off x="6871855" y="2456873"/>
            <a:ext cx="4572000" cy="38423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C7FA15-A778-344B-B0F5-E2A558D0E11F}"/>
              </a:ext>
            </a:extLst>
          </p:cNvPr>
          <p:cNvSpPr txBox="1"/>
          <p:nvPr/>
        </p:nvSpPr>
        <p:spPr>
          <a:xfrm>
            <a:off x="8720074" y="202007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2014CC-DC22-784B-947A-DB7F21516C4C}"/>
              </a:ext>
            </a:extLst>
          </p:cNvPr>
          <p:cNvSpPr txBox="1"/>
          <p:nvPr/>
        </p:nvSpPr>
        <p:spPr>
          <a:xfrm>
            <a:off x="7280159" y="3027280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95B36-F90F-A245-B6CA-9A34804C5CCB}"/>
              </a:ext>
            </a:extLst>
          </p:cNvPr>
          <p:cNvSpPr txBox="1"/>
          <p:nvPr/>
        </p:nvSpPr>
        <p:spPr>
          <a:xfrm>
            <a:off x="3561178" y="2892343"/>
            <a:ext cx="85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38EC38-46C7-2947-9D41-F115C4F81826}"/>
              </a:ext>
            </a:extLst>
          </p:cNvPr>
          <p:cNvSpPr/>
          <p:nvPr/>
        </p:nvSpPr>
        <p:spPr>
          <a:xfrm>
            <a:off x="1473414" y="3734245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2851E1-BB8A-A24F-8B64-1E449A199626}"/>
              </a:ext>
            </a:extLst>
          </p:cNvPr>
          <p:cNvSpPr/>
          <p:nvPr/>
        </p:nvSpPr>
        <p:spPr>
          <a:xfrm>
            <a:off x="7198995" y="3454331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3D7D0A-3FD4-5C4D-8C78-CAE94DE69FE1}"/>
              </a:ext>
            </a:extLst>
          </p:cNvPr>
          <p:cNvSpPr txBox="1"/>
          <p:nvPr/>
        </p:nvSpPr>
        <p:spPr>
          <a:xfrm>
            <a:off x="1584797" y="2842614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2E4D70-CC5A-1140-B418-FD3849B965C7}"/>
              </a:ext>
            </a:extLst>
          </p:cNvPr>
          <p:cNvSpPr txBox="1"/>
          <p:nvPr/>
        </p:nvSpPr>
        <p:spPr>
          <a:xfrm>
            <a:off x="8464360" y="3027280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4C4A98-C249-5541-B765-ECA2B414F1B2}"/>
              </a:ext>
            </a:extLst>
          </p:cNvPr>
          <p:cNvSpPr txBox="1"/>
          <p:nvPr/>
        </p:nvSpPr>
        <p:spPr>
          <a:xfrm>
            <a:off x="10052243" y="299501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10192413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8C7D-59E9-EC48-9234-795052C0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for random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AC2FE-5D21-E947-B697-9E048CC5A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Ripple Join</a:t>
            </a:r>
            <a:r>
              <a:rPr lang="en-US" dirty="0"/>
              <a:t>  </a:t>
            </a:r>
            <a:r>
              <a:rPr lang="en-US" dirty="0" err="1"/>
              <a:t>v.s</a:t>
            </a:r>
            <a:r>
              <a:rPr lang="en-US" dirty="0"/>
              <a:t>. Wander Join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F16D77-43B0-5840-A10C-722596E85D8B}"/>
              </a:ext>
            </a:extLst>
          </p:cNvPr>
          <p:cNvSpPr/>
          <p:nvPr/>
        </p:nvSpPr>
        <p:spPr>
          <a:xfrm>
            <a:off x="1479357" y="321194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D1B36D-A3FF-4D41-B44A-23B76CBBA8EA}"/>
              </a:ext>
            </a:extLst>
          </p:cNvPr>
          <p:cNvSpPr/>
          <p:nvPr/>
        </p:nvSpPr>
        <p:spPr>
          <a:xfrm>
            <a:off x="3485957" y="321194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297BBB-C42D-9747-A403-56C2AB778CD6}"/>
                  </a:ext>
                </a:extLst>
              </p:cNvPr>
              <p:cNvSpPr txBox="1"/>
              <p:nvPr/>
            </p:nvSpPr>
            <p:spPr>
              <a:xfrm>
                <a:off x="2705162" y="4037158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297BBB-C42D-9747-A403-56C2AB778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62" y="4037158"/>
                <a:ext cx="57098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17A967E-6AA0-444D-8CB9-7DCF741DD4D0}"/>
              </a:ext>
            </a:extLst>
          </p:cNvPr>
          <p:cNvSpPr/>
          <p:nvPr/>
        </p:nvSpPr>
        <p:spPr>
          <a:xfrm>
            <a:off x="6871855" y="2456873"/>
            <a:ext cx="4572000" cy="38423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C7FA15-A778-344B-B0F5-E2A558D0E11F}"/>
              </a:ext>
            </a:extLst>
          </p:cNvPr>
          <p:cNvSpPr txBox="1"/>
          <p:nvPr/>
        </p:nvSpPr>
        <p:spPr>
          <a:xfrm>
            <a:off x="8720074" y="202007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2014CC-DC22-784B-947A-DB7F21516C4C}"/>
              </a:ext>
            </a:extLst>
          </p:cNvPr>
          <p:cNvSpPr txBox="1"/>
          <p:nvPr/>
        </p:nvSpPr>
        <p:spPr>
          <a:xfrm>
            <a:off x="7280159" y="3027280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95B36-F90F-A245-B6CA-9A34804C5CCB}"/>
              </a:ext>
            </a:extLst>
          </p:cNvPr>
          <p:cNvSpPr txBox="1"/>
          <p:nvPr/>
        </p:nvSpPr>
        <p:spPr>
          <a:xfrm>
            <a:off x="3561178" y="2892343"/>
            <a:ext cx="85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2851E1-BB8A-A24F-8B64-1E449A199626}"/>
              </a:ext>
            </a:extLst>
          </p:cNvPr>
          <p:cNvSpPr/>
          <p:nvPr/>
        </p:nvSpPr>
        <p:spPr>
          <a:xfrm>
            <a:off x="7198995" y="3454331"/>
            <a:ext cx="1027886" cy="222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3D7D0A-3FD4-5C4D-8C78-CAE94DE69FE1}"/>
              </a:ext>
            </a:extLst>
          </p:cNvPr>
          <p:cNvSpPr txBox="1"/>
          <p:nvPr/>
        </p:nvSpPr>
        <p:spPr>
          <a:xfrm>
            <a:off x="1584797" y="2842614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2E4D70-CC5A-1140-B418-FD3849B965C7}"/>
              </a:ext>
            </a:extLst>
          </p:cNvPr>
          <p:cNvSpPr txBox="1"/>
          <p:nvPr/>
        </p:nvSpPr>
        <p:spPr>
          <a:xfrm>
            <a:off x="8466667" y="3027280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4C4A98-C249-5541-B765-ECA2B414F1B2}"/>
              </a:ext>
            </a:extLst>
          </p:cNvPr>
          <p:cNvSpPr txBox="1"/>
          <p:nvPr/>
        </p:nvSpPr>
        <p:spPr>
          <a:xfrm>
            <a:off x="10052243" y="299501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8F7C60-2921-1148-8AF5-013683704A9D}"/>
              </a:ext>
            </a:extLst>
          </p:cNvPr>
          <p:cNvSpPr/>
          <p:nvPr/>
        </p:nvSpPr>
        <p:spPr>
          <a:xfrm>
            <a:off x="3480014" y="4301963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4330B5-D41F-E346-A307-BE900621DAF8}"/>
              </a:ext>
            </a:extLst>
          </p:cNvPr>
          <p:cNvSpPr/>
          <p:nvPr/>
        </p:nvSpPr>
        <p:spPr>
          <a:xfrm>
            <a:off x="8409514" y="3454331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F134BA-73EE-9B4F-AAA1-9A326B72057E}"/>
              </a:ext>
            </a:extLst>
          </p:cNvPr>
          <p:cNvSpPr/>
          <p:nvPr/>
        </p:nvSpPr>
        <p:spPr>
          <a:xfrm>
            <a:off x="9684756" y="3454331"/>
            <a:ext cx="1592843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726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8C7D-59E9-EC48-9234-795052C0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for random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AC2FE-5D21-E947-B697-9E048CC5A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Ripple Join</a:t>
            </a:r>
            <a:r>
              <a:rPr lang="en-US" dirty="0"/>
              <a:t>  </a:t>
            </a:r>
            <a:r>
              <a:rPr lang="en-US" dirty="0" err="1"/>
              <a:t>v.s</a:t>
            </a:r>
            <a:r>
              <a:rPr lang="en-US" dirty="0"/>
              <a:t>. Wander Join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F16D77-43B0-5840-A10C-722596E85D8B}"/>
              </a:ext>
            </a:extLst>
          </p:cNvPr>
          <p:cNvSpPr/>
          <p:nvPr/>
        </p:nvSpPr>
        <p:spPr>
          <a:xfrm>
            <a:off x="1479357" y="321194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D1B36D-A3FF-4D41-B44A-23B76CBBA8EA}"/>
              </a:ext>
            </a:extLst>
          </p:cNvPr>
          <p:cNvSpPr/>
          <p:nvPr/>
        </p:nvSpPr>
        <p:spPr>
          <a:xfrm>
            <a:off x="3485957" y="321194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297BBB-C42D-9747-A403-56C2AB778CD6}"/>
                  </a:ext>
                </a:extLst>
              </p:cNvPr>
              <p:cNvSpPr txBox="1"/>
              <p:nvPr/>
            </p:nvSpPr>
            <p:spPr>
              <a:xfrm>
                <a:off x="2705162" y="4037158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297BBB-C42D-9747-A403-56C2AB778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62" y="4037158"/>
                <a:ext cx="57098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17A967E-6AA0-444D-8CB9-7DCF741DD4D0}"/>
              </a:ext>
            </a:extLst>
          </p:cNvPr>
          <p:cNvSpPr/>
          <p:nvPr/>
        </p:nvSpPr>
        <p:spPr>
          <a:xfrm>
            <a:off x="6871855" y="2456873"/>
            <a:ext cx="4572000" cy="38423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C7FA15-A778-344B-B0F5-E2A558D0E11F}"/>
              </a:ext>
            </a:extLst>
          </p:cNvPr>
          <p:cNvSpPr txBox="1"/>
          <p:nvPr/>
        </p:nvSpPr>
        <p:spPr>
          <a:xfrm>
            <a:off x="8720074" y="202007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2014CC-DC22-784B-947A-DB7F21516C4C}"/>
              </a:ext>
            </a:extLst>
          </p:cNvPr>
          <p:cNvSpPr txBox="1"/>
          <p:nvPr/>
        </p:nvSpPr>
        <p:spPr>
          <a:xfrm>
            <a:off x="7280159" y="3027280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95B36-F90F-A245-B6CA-9A34804C5CCB}"/>
              </a:ext>
            </a:extLst>
          </p:cNvPr>
          <p:cNvSpPr txBox="1"/>
          <p:nvPr/>
        </p:nvSpPr>
        <p:spPr>
          <a:xfrm>
            <a:off x="3561178" y="2892343"/>
            <a:ext cx="85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2851E1-BB8A-A24F-8B64-1E449A199626}"/>
              </a:ext>
            </a:extLst>
          </p:cNvPr>
          <p:cNvSpPr/>
          <p:nvPr/>
        </p:nvSpPr>
        <p:spPr>
          <a:xfrm>
            <a:off x="7198995" y="3454331"/>
            <a:ext cx="1027886" cy="222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3D7D0A-3FD4-5C4D-8C78-CAE94DE69FE1}"/>
              </a:ext>
            </a:extLst>
          </p:cNvPr>
          <p:cNvSpPr txBox="1"/>
          <p:nvPr/>
        </p:nvSpPr>
        <p:spPr>
          <a:xfrm>
            <a:off x="1584797" y="2842614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2E4D70-CC5A-1140-B418-FD3849B965C7}"/>
              </a:ext>
            </a:extLst>
          </p:cNvPr>
          <p:cNvSpPr txBox="1"/>
          <p:nvPr/>
        </p:nvSpPr>
        <p:spPr>
          <a:xfrm>
            <a:off x="8466667" y="3027280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4C4A98-C249-5541-B765-ECA2B414F1B2}"/>
              </a:ext>
            </a:extLst>
          </p:cNvPr>
          <p:cNvSpPr txBox="1"/>
          <p:nvPr/>
        </p:nvSpPr>
        <p:spPr>
          <a:xfrm>
            <a:off x="10052243" y="299501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8F7C60-2921-1148-8AF5-013683704A9D}"/>
              </a:ext>
            </a:extLst>
          </p:cNvPr>
          <p:cNvSpPr/>
          <p:nvPr/>
        </p:nvSpPr>
        <p:spPr>
          <a:xfrm>
            <a:off x="1479357" y="3535002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4330B5-D41F-E346-A307-BE900621DAF8}"/>
              </a:ext>
            </a:extLst>
          </p:cNvPr>
          <p:cNvSpPr/>
          <p:nvPr/>
        </p:nvSpPr>
        <p:spPr>
          <a:xfrm>
            <a:off x="8409514" y="3454331"/>
            <a:ext cx="1027886" cy="222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F134BA-73EE-9B4F-AAA1-9A326B72057E}"/>
              </a:ext>
            </a:extLst>
          </p:cNvPr>
          <p:cNvSpPr/>
          <p:nvPr/>
        </p:nvSpPr>
        <p:spPr>
          <a:xfrm>
            <a:off x="9684756" y="3454331"/>
            <a:ext cx="1592843" cy="222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5CAF99-30A5-CF4A-99B7-9E6C43245CD8}"/>
              </a:ext>
            </a:extLst>
          </p:cNvPr>
          <p:cNvSpPr/>
          <p:nvPr/>
        </p:nvSpPr>
        <p:spPr>
          <a:xfrm>
            <a:off x="7198995" y="3676437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DE523B-80A8-164B-80FC-C9C08D9C63EA}"/>
              </a:ext>
            </a:extLst>
          </p:cNvPr>
          <p:cNvSpPr/>
          <p:nvPr/>
        </p:nvSpPr>
        <p:spPr>
          <a:xfrm>
            <a:off x="9684757" y="3682719"/>
            <a:ext cx="1592842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953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8C7D-59E9-EC48-9234-795052C0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for random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AC2FE-5D21-E947-B697-9E048CC5A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Ripple Join</a:t>
            </a:r>
            <a:r>
              <a:rPr lang="en-US" dirty="0"/>
              <a:t>  </a:t>
            </a:r>
            <a:r>
              <a:rPr lang="en-US" dirty="0" err="1"/>
              <a:t>v.s</a:t>
            </a:r>
            <a:r>
              <a:rPr lang="en-US" dirty="0"/>
              <a:t>. Wander Join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F16D77-43B0-5840-A10C-722596E85D8B}"/>
              </a:ext>
            </a:extLst>
          </p:cNvPr>
          <p:cNvSpPr/>
          <p:nvPr/>
        </p:nvSpPr>
        <p:spPr>
          <a:xfrm>
            <a:off x="1479357" y="321194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D1B36D-A3FF-4D41-B44A-23B76CBBA8EA}"/>
              </a:ext>
            </a:extLst>
          </p:cNvPr>
          <p:cNvSpPr/>
          <p:nvPr/>
        </p:nvSpPr>
        <p:spPr>
          <a:xfrm>
            <a:off x="3485957" y="321194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297BBB-C42D-9747-A403-56C2AB778CD6}"/>
                  </a:ext>
                </a:extLst>
              </p:cNvPr>
              <p:cNvSpPr txBox="1"/>
              <p:nvPr/>
            </p:nvSpPr>
            <p:spPr>
              <a:xfrm>
                <a:off x="2705162" y="4037158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297BBB-C42D-9747-A403-56C2AB778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62" y="4037158"/>
                <a:ext cx="57098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17A967E-6AA0-444D-8CB9-7DCF741DD4D0}"/>
              </a:ext>
            </a:extLst>
          </p:cNvPr>
          <p:cNvSpPr/>
          <p:nvPr/>
        </p:nvSpPr>
        <p:spPr>
          <a:xfrm>
            <a:off x="6871855" y="2456873"/>
            <a:ext cx="4572000" cy="38423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C7FA15-A778-344B-B0F5-E2A558D0E11F}"/>
              </a:ext>
            </a:extLst>
          </p:cNvPr>
          <p:cNvSpPr txBox="1"/>
          <p:nvPr/>
        </p:nvSpPr>
        <p:spPr>
          <a:xfrm>
            <a:off x="8720074" y="202007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2014CC-DC22-784B-947A-DB7F21516C4C}"/>
              </a:ext>
            </a:extLst>
          </p:cNvPr>
          <p:cNvSpPr txBox="1"/>
          <p:nvPr/>
        </p:nvSpPr>
        <p:spPr>
          <a:xfrm>
            <a:off x="7280159" y="3027280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95B36-F90F-A245-B6CA-9A34804C5CCB}"/>
              </a:ext>
            </a:extLst>
          </p:cNvPr>
          <p:cNvSpPr txBox="1"/>
          <p:nvPr/>
        </p:nvSpPr>
        <p:spPr>
          <a:xfrm>
            <a:off x="3561178" y="2892343"/>
            <a:ext cx="85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2851E1-BB8A-A24F-8B64-1E449A199626}"/>
              </a:ext>
            </a:extLst>
          </p:cNvPr>
          <p:cNvSpPr/>
          <p:nvPr/>
        </p:nvSpPr>
        <p:spPr>
          <a:xfrm>
            <a:off x="7198995" y="3454331"/>
            <a:ext cx="1027886" cy="222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3D7D0A-3FD4-5C4D-8C78-CAE94DE69FE1}"/>
              </a:ext>
            </a:extLst>
          </p:cNvPr>
          <p:cNvSpPr txBox="1"/>
          <p:nvPr/>
        </p:nvSpPr>
        <p:spPr>
          <a:xfrm>
            <a:off x="1584797" y="2842614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2E4D70-CC5A-1140-B418-FD3849B965C7}"/>
              </a:ext>
            </a:extLst>
          </p:cNvPr>
          <p:cNvSpPr txBox="1"/>
          <p:nvPr/>
        </p:nvSpPr>
        <p:spPr>
          <a:xfrm>
            <a:off x="8466667" y="3027280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4C4A98-C249-5541-B765-ECA2B414F1B2}"/>
              </a:ext>
            </a:extLst>
          </p:cNvPr>
          <p:cNvSpPr txBox="1"/>
          <p:nvPr/>
        </p:nvSpPr>
        <p:spPr>
          <a:xfrm>
            <a:off x="10052243" y="299501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8F7C60-2921-1148-8AF5-013683704A9D}"/>
              </a:ext>
            </a:extLst>
          </p:cNvPr>
          <p:cNvSpPr/>
          <p:nvPr/>
        </p:nvSpPr>
        <p:spPr>
          <a:xfrm>
            <a:off x="3485957" y="4818856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4330B5-D41F-E346-A307-BE900621DAF8}"/>
              </a:ext>
            </a:extLst>
          </p:cNvPr>
          <p:cNvSpPr/>
          <p:nvPr/>
        </p:nvSpPr>
        <p:spPr>
          <a:xfrm>
            <a:off x="8409514" y="3454331"/>
            <a:ext cx="1027886" cy="222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F134BA-73EE-9B4F-AAA1-9A326B72057E}"/>
              </a:ext>
            </a:extLst>
          </p:cNvPr>
          <p:cNvSpPr/>
          <p:nvPr/>
        </p:nvSpPr>
        <p:spPr>
          <a:xfrm>
            <a:off x="9684756" y="3454331"/>
            <a:ext cx="1592843" cy="222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5CAF99-30A5-CF4A-99B7-9E6C43245CD8}"/>
              </a:ext>
            </a:extLst>
          </p:cNvPr>
          <p:cNvSpPr/>
          <p:nvPr/>
        </p:nvSpPr>
        <p:spPr>
          <a:xfrm>
            <a:off x="7198995" y="3676437"/>
            <a:ext cx="1027886" cy="222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DE523B-80A8-164B-80FC-C9C08D9C63EA}"/>
              </a:ext>
            </a:extLst>
          </p:cNvPr>
          <p:cNvSpPr/>
          <p:nvPr/>
        </p:nvSpPr>
        <p:spPr>
          <a:xfrm>
            <a:off x="9684757" y="3682719"/>
            <a:ext cx="1592842" cy="222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977131-DB00-144A-96FE-1F828975EFA3}"/>
              </a:ext>
            </a:extLst>
          </p:cNvPr>
          <p:cNvSpPr/>
          <p:nvPr/>
        </p:nvSpPr>
        <p:spPr>
          <a:xfrm>
            <a:off x="8409514" y="3682719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90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8C7D-59E9-EC48-9234-795052C0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for random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AC2FE-5D21-E947-B697-9E048CC5A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Ripple Join</a:t>
            </a:r>
            <a:r>
              <a:rPr lang="en-US" dirty="0"/>
              <a:t>  </a:t>
            </a:r>
            <a:r>
              <a:rPr lang="en-US" dirty="0" err="1"/>
              <a:t>v.s</a:t>
            </a:r>
            <a:r>
              <a:rPr lang="en-US" dirty="0"/>
              <a:t>. Wander Join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F16D77-43B0-5840-A10C-722596E85D8B}"/>
              </a:ext>
            </a:extLst>
          </p:cNvPr>
          <p:cNvSpPr/>
          <p:nvPr/>
        </p:nvSpPr>
        <p:spPr>
          <a:xfrm>
            <a:off x="1479357" y="321194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D1B36D-A3FF-4D41-B44A-23B76CBBA8EA}"/>
              </a:ext>
            </a:extLst>
          </p:cNvPr>
          <p:cNvSpPr/>
          <p:nvPr/>
        </p:nvSpPr>
        <p:spPr>
          <a:xfrm>
            <a:off x="3485957" y="321194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297BBB-C42D-9747-A403-56C2AB778CD6}"/>
                  </a:ext>
                </a:extLst>
              </p:cNvPr>
              <p:cNvSpPr txBox="1"/>
              <p:nvPr/>
            </p:nvSpPr>
            <p:spPr>
              <a:xfrm>
                <a:off x="2705162" y="4037158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297BBB-C42D-9747-A403-56C2AB778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62" y="4037158"/>
                <a:ext cx="57098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17A967E-6AA0-444D-8CB9-7DCF741DD4D0}"/>
              </a:ext>
            </a:extLst>
          </p:cNvPr>
          <p:cNvSpPr/>
          <p:nvPr/>
        </p:nvSpPr>
        <p:spPr>
          <a:xfrm>
            <a:off x="6871855" y="2456873"/>
            <a:ext cx="4572000" cy="38423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C7FA15-A778-344B-B0F5-E2A558D0E11F}"/>
              </a:ext>
            </a:extLst>
          </p:cNvPr>
          <p:cNvSpPr txBox="1"/>
          <p:nvPr/>
        </p:nvSpPr>
        <p:spPr>
          <a:xfrm>
            <a:off x="8720074" y="202007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2014CC-DC22-784B-947A-DB7F21516C4C}"/>
              </a:ext>
            </a:extLst>
          </p:cNvPr>
          <p:cNvSpPr txBox="1"/>
          <p:nvPr/>
        </p:nvSpPr>
        <p:spPr>
          <a:xfrm>
            <a:off x="7280159" y="3027280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95B36-F90F-A245-B6CA-9A34804C5CCB}"/>
              </a:ext>
            </a:extLst>
          </p:cNvPr>
          <p:cNvSpPr txBox="1"/>
          <p:nvPr/>
        </p:nvSpPr>
        <p:spPr>
          <a:xfrm>
            <a:off x="3561178" y="2892343"/>
            <a:ext cx="85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2851E1-BB8A-A24F-8B64-1E449A199626}"/>
              </a:ext>
            </a:extLst>
          </p:cNvPr>
          <p:cNvSpPr/>
          <p:nvPr/>
        </p:nvSpPr>
        <p:spPr>
          <a:xfrm>
            <a:off x="7198995" y="3454331"/>
            <a:ext cx="1027886" cy="222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3D7D0A-3FD4-5C4D-8C78-CAE94DE69FE1}"/>
              </a:ext>
            </a:extLst>
          </p:cNvPr>
          <p:cNvSpPr txBox="1"/>
          <p:nvPr/>
        </p:nvSpPr>
        <p:spPr>
          <a:xfrm>
            <a:off x="1584797" y="2842614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2E4D70-CC5A-1140-B418-FD3849B965C7}"/>
              </a:ext>
            </a:extLst>
          </p:cNvPr>
          <p:cNvSpPr txBox="1"/>
          <p:nvPr/>
        </p:nvSpPr>
        <p:spPr>
          <a:xfrm>
            <a:off x="8466667" y="3027280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4C4A98-C249-5541-B765-ECA2B414F1B2}"/>
              </a:ext>
            </a:extLst>
          </p:cNvPr>
          <p:cNvSpPr txBox="1"/>
          <p:nvPr/>
        </p:nvSpPr>
        <p:spPr>
          <a:xfrm>
            <a:off x="10052243" y="299501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8F7C60-2921-1148-8AF5-013683704A9D}"/>
              </a:ext>
            </a:extLst>
          </p:cNvPr>
          <p:cNvSpPr/>
          <p:nvPr/>
        </p:nvSpPr>
        <p:spPr>
          <a:xfrm>
            <a:off x="1473414" y="4399827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4330B5-D41F-E346-A307-BE900621DAF8}"/>
              </a:ext>
            </a:extLst>
          </p:cNvPr>
          <p:cNvSpPr/>
          <p:nvPr/>
        </p:nvSpPr>
        <p:spPr>
          <a:xfrm>
            <a:off x="8409514" y="3454331"/>
            <a:ext cx="1027886" cy="222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F134BA-73EE-9B4F-AAA1-9A326B72057E}"/>
              </a:ext>
            </a:extLst>
          </p:cNvPr>
          <p:cNvSpPr/>
          <p:nvPr/>
        </p:nvSpPr>
        <p:spPr>
          <a:xfrm>
            <a:off x="9684756" y="3454331"/>
            <a:ext cx="1592843" cy="222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5CAF99-30A5-CF4A-99B7-9E6C43245CD8}"/>
              </a:ext>
            </a:extLst>
          </p:cNvPr>
          <p:cNvSpPr/>
          <p:nvPr/>
        </p:nvSpPr>
        <p:spPr>
          <a:xfrm>
            <a:off x="7198995" y="3676437"/>
            <a:ext cx="1027886" cy="222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DE523B-80A8-164B-80FC-C9C08D9C63EA}"/>
              </a:ext>
            </a:extLst>
          </p:cNvPr>
          <p:cNvSpPr/>
          <p:nvPr/>
        </p:nvSpPr>
        <p:spPr>
          <a:xfrm>
            <a:off x="9684757" y="3682719"/>
            <a:ext cx="1592842" cy="222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977131-DB00-144A-96FE-1F828975EFA3}"/>
              </a:ext>
            </a:extLst>
          </p:cNvPr>
          <p:cNvSpPr/>
          <p:nvPr/>
        </p:nvSpPr>
        <p:spPr>
          <a:xfrm>
            <a:off x="8409514" y="3682719"/>
            <a:ext cx="1027886" cy="222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2C30F2-5185-1745-A428-30FE27D5E80A}"/>
              </a:ext>
            </a:extLst>
          </p:cNvPr>
          <p:cNvSpPr/>
          <p:nvPr/>
        </p:nvSpPr>
        <p:spPr>
          <a:xfrm>
            <a:off x="7198995" y="3916807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8F9363-4807-BE46-B744-FD45663899E9}"/>
              </a:ext>
            </a:extLst>
          </p:cNvPr>
          <p:cNvSpPr/>
          <p:nvPr/>
        </p:nvSpPr>
        <p:spPr>
          <a:xfrm>
            <a:off x="9684757" y="3926105"/>
            <a:ext cx="1592842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C0423C-9D86-164A-B6FB-C86A5EACF7BC}"/>
              </a:ext>
            </a:extLst>
          </p:cNvPr>
          <p:cNvSpPr/>
          <p:nvPr/>
        </p:nvSpPr>
        <p:spPr>
          <a:xfrm>
            <a:off x="9684755" y="4153200"/>
            <a:ext cx="1592841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701056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8C7D-59E9-EC48-9234-795052C0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for random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AC2FE-5D21-E947-B697-9E048CC5A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Ripple Join</a:t>
            </a:r>
            <a:r>
              <a:rPr lang="en-US" dirty="0"/>
              <a:t>  </a:t>
            </a:r>
            <a:r>
              <a:rPr lang="en-US" dirty="0" err="1"/>
              <a:t>v.s</a:t>
            </a:r>
            <a:r>
              <a:rPr lang="en-US" dirty="0"/>
              <a:t>. Wander Join</a:t>
            </a:r>
          </a:p>
          <a:p>
            <a:endParaRPr lang="en-US" dirty="0"/>
          </a:p>
          <a:p>
            <a:r>
              <a:rPr lang="en-US" dirty="0"/>
              <a:t>Dependent</a:t>
            </a:r>
          </a:p>
          <a:p>
            <a:r>
              <a:rPr lang="en-US" dirty="0"/>
              <a:t>Uniform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F16D77-43B0-5840-A10C-722596E85D8B}"/>
              </a:ext>
            </a:extLst>
          </p:cNvPr>
          <p:cNvSpPr/>
          <p:nvPr/>
        </p:nvSpPr>
        <p:spPr>
          <a:xfrm>
            <a:off x="3557690" y="325770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D1B36D-A3FF-4D41-B44A-23B76CBBA8EA}"/>
              </a:ext>
            </a:extLst>
          </p:cNvPr>
          <p:cNvSpPr/>
          <p:nvPr/>
        </p:nvSpPr>
        <p:spPr>
          <a:xfrm>
            <a:off x="5564290" y="325770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297BBB-C42D-9747-A403-56C2AB778CD6}"/>
                  </a:ext>
                </a:extLst>
              </p:cNvPr>
              <p:cNvSpPr txBox="1"/>
              <p:nvPr/>
            </p:nvSpPr>
            <p:spPr>
              <a:xfrm>
                <a:off x="4783495" y="4082918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297BBB-C42D-9747-A403-56C2AB778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495" y="4082918"/>
                <a:ext cx="57098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17A967E-6AA0-444D-8CB9-7DCF741DD4D0}"/>
              </a:ext>
            </a:extLst>
          </p:cNvPr>
          <p:cNvSpPr/>
          <p:nvPr/>
        </p:nvSpPr>
        <p:spPr>
          <a:xfrm>
            <a:off x="6871855" y="2456873"/>
            <a:ext cx="4572000" cy="38423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C7FA15-A778-344B-B0F5-E2A558D0E11F}"/>
              </a:ext>
            </a:extLst>
          </p:cNvPr>
          <p:cNvSpPr txBox="1"/>
          <p:nvPr/>
        </p:nvSpPr>
        <p:spPr>
          <a:xfrm>
            <a:off x="8720074" y="202007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2014CC-DC22-784B-947A-DB7F21516C4C}"/>
              </a:ext>
            </a:extLst>
          </p:cNvPr>
          <p:cNvSpPr txBox="1"/>
          <p:nvPr/>
        </p:nvSpPr>
        <p:spPr>
          <a:xfrm>
            <a:off x="7280159" y="3027280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95B36-F90F-A245-B6CA-9A34804C5CCB}"/>
              </a:ext>
            </a:extLst>
          </p:cNvPr>
          <p:cNvSpPr txBox="1"/>
          <p:nvPr/>
        </p:nvSpPr>
        <p:spPr>
          <a:xfrm>
            <a:off x="5639511" y="2938103"/>
            <a:ext cx="85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2851E1-BB8A-A24F-8B64-1E449A199626}"/>
              </a:ext>
            </a:extLst>
          </p:cNvPr>
          <p:cNvSpPr/>
          <p:nvPr/>
        </p:nvSpPr>
        <p:spPr>
          <a:xfrm>
            <a:off x="7198995" y="3454331"/>
            <a:ext cx="1027886" cy="222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3D7D0A-3FD4-5C4D-8C78-CAE94DE69FE1}"/>
              </a:ext>
            </a:extLst>
          </p:cNvPr>
          <p:cNvSpPr txBox="1"/>
          <p:nvPr/>
        </p:nvSpPr>
        <p:spPr>
          <a:xfrm>
            <a:off x="3663130" y="2888374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2E4D70-CC5A-1140-B418-FD3849B965C7}"/>
              </a:ext>
            </a:extLst>
          </p:cNvPr>
          <p:cNvSpPr txBox="1"/>
          <p:nvPr/>
        </p:nvSpPr>
        <p:spPr>
          <a:xfrm>
            <a:off x="8466667" y="3027280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4C4A98-C249-5541-B765-ECA2B414F1B2}"/>
              </a:ext>
            </a:extLst>
          </p:cNvPr>
          <p:cNvSpPr txBox="1"/>
          <p:nvPr/>
        </p:nvSpPr>
        <p:spPr>
          <a:xfrm>
            <a:off x="10052243" y="299501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8F7C60-2921-1148-8AF5-013683704A9D}"/>
              </a:ext>
            </a:extLst>
          </p:cNvPr>
          <p:cNvSpPr/>
          <p:nvPr/>
        </p:nvSpPr>
        <p:spPr>
          <a:xfrm>
            <a:off x="3551747" y="4445587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4330B5-D41F-E346-A307-BE900621DAF8}"/>
              </a:ext>
            </a:extLst>
          </p:cNvPr>
          <p:cNvSpPr/>
          <p:nvPr/>
        </p:nvSpPr>
        <p:spPr>
          <a:xfrm>
            <a:off x="8409514" y="3454331"/>
            <a:ext cx="1027886" cy="222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F134BA-73EE-9B4F-AAA1-9A326B72057E}"/>
              </a:ext>
            </a:extLst>
          </p:cNvPr>
          <p:cNvSpPr/>
          <p:nvPr/>
        </p:nvSpPr>
        <p:spPr>
          <a:xfrm>
            <a:off x="9684756" y="3454331"/>
            <a:ext cx="1592843" cy="222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5CAF99-30A5-CF4A-99B7-9E6C43245CD8}"/>
              </a:ext>
            </a:extLst>
          </p:cNvPr>
          <p:cNvSpPr/>
          <p:nvPr/>
        </p:nvSpPr>
        <p:spPr>
          <a:xfrm>
            <a:off x="7198995" y="3676437"/>
            <a:ext cx="1027886" cy="222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DE523B-80A8-164B-80FC-C9C08D9C63EA}"/>
              </a:ext>
            </a:extLst>
          </p:cNvPr>
          <p:cNvSpPr/>
          <p:nvPr/>
        </p:nvSpPr>
        <p:spPr>
          <a:xfrm>
            <a:off x="9684757" y="3682719"/>
            <a:ext cx="1592842" cy="222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977131-DB00-144A-96FE-1F828975EFA3}"/>
              </a:ext>
            </a:extLst>
          </p:cNvPr>
          <p:cNvSpPr/>
          <p:nvPr/>
        </p:nvSpPr>
        <p:spPr>
          <a:xfrm>
            <a:off x="8409514" y="3682719"/>
            <a:ext cx="1027886" cy="222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2C30F2-5185-1745-A428-30FE27D5E80A}"/>
              </a:ext>
            </a:extLst>
          </p:cNvPr>
          <p:cNvSpPr/>
          <p:nvPr/>
        </p:nvSpPr>
        <p:spPr>
          <a:xfrm>
            <a:off x="7198995" y="3916807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8F9363-4807-BE46-B744-FD45663899E9}"/>
              </a:ext>
            </a:extLst>
          </p:cNvPr>
          <p:cNvSpPr/>
          <p:nvPr/>
        </p:nvSpPr>
        <p:spPr>
          <a:xfrm>
            <a:off x="9684757" y="3926105"/>
            <a:ext cx="1592842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C0423C-9D86-164A-B6FB-C86A5EACF7BC}"/>
              </a:ext>
            </a:extLst>
          </p:cNvPr>
          <p:cNvSpPr/>
          <p:nvPr/>
        </p:nvSpPr>
        <p:spPr>
          <a:xfrm>
            <a:off x="9684755" y="4153200"/>
            <a:ext cx="1592841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1701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Trust, but Verify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/>
              <a:t>Optimistic Visualizations of</a:t>
            </a:r>
            <a:endParaRPr/>
          </a:p>
          <a:p>
            <a:pPr marL="0" indent="0"/>
            <a:r>
              <a:rPr lang="en"/>
              <a:t>Approximate Queries for Exploring Big Data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11299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8C7D-59E9-EC48-9234-795052C0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for random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AC2FE-5D21-E947-B697-9E048CC5A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Ripple Join  </a:t>
            </a:r>
            <a:r>
              <a:rPr lang="en-US" dirty="0" err="1"/>
              <a:t>v.s</a:t>
            </a:r>
            <a:r>
              <a:rPr lang="en-US" dirty="0"/>
              <a:t>. </a:t>
            </a:r>
            <a:r>
              <a:rPr lang="en-US" u="sng" dirty="0"/>
              <a:t>Wander Join</a:t>
            </a:r>
          </a:p>
          <a:p>
            <a:endParaRPr lang="en-US" u="sng" dirty="0"/>
          </a:p>
          <a:p>
            <a:r>
              <a:rPr lang="en-US" dirty="0"/>
              <a:t>Independent</a:t>
            </a:r>
          </a:p>
          <a:p>
            <a:r>
              <a:rPr lang="en-US" dirty="0"/>
              <a:t>Non-uniform</a:t>
            </a:r>
          </a:p>
        </p:txBody>
      </p:sp>
    </p:spTree>
    <p:extLst>
      <p:ext uri="{BB962C8B-B14F-4D97-AF65-F5344CB8AC3E}">
        <p14:creationId xmlns:p14="http://schemas.microsoft.com/office/powerpoint/2010/main" val="7537913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8C7D-59E9-EC48-9234-795052C0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for random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AC2FE-5D21-E947-B697-9E048CC5A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Ripple Join  </a:t>
            </a:r>
            <a:r>
              <a:rPr lang="en-US" dirty="0" err="1"/>
              <a:t>v.s</a:t>
            </a:r>
            <a:r>
              <a:rPr lang="en-US" dirty="0"/>
              <a:t>. </a:t>
            </a:r>
            <a:r>
              <a:rPr lang="en-US" u="sng" dirty="0"/>
              <a:t>Wander Join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14F5AD-DEB8-A140-BE56-09DB4837B1A3}"/>
              </a:ext>
            </a:extLst>
          </p:cNvPr>
          <p:cNvSpPr/>
          <p:nvPr/>
        </p:nvSpPr>
        <p:spPr>
          <a:xfrm>
            <a:off x="1479357" y="321194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170A75-338B-924C-A7A0-50619DF60E23}"/>
                  </a:ext>
                </a:extLst>
              </p:cNvPr>
              <p:cNvSpPr txBox="1"/>
              <p:nvPr/>
            </p:nvSpPr>
            <p:spPr>
              <a:xfrm>
                <a:off x="2705162" y="4037158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170A75-338B-924C-A7A0-50619DF60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62" y="4037158"/>
                <a:ext cx="57098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ECCE147-ACB7-9548-A100-D94875CFEB58}"/>
              </a:ext>
            </a:extLst>
          </p:cNvPr>
          <p:cNvSpPr txBox="1"/>
          <p:nvPr/>
        </p:nvSpPr>
        <p:spPr>
          <a:xfrm>
            <a:off x="1584797" y="2842614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73D802-0B36-A54E-812B-82B3F31F1842}"/>
              </a:ext>
            </a:extLst>
          </p:cNvPr>
          <p:cNvSpPr/>
          <p:nvPr/>
        </p:nvSpPr>
        <p:spPr>
          <a:xfrm>
            <a:off x="1473414" y="4399827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15EDB9-255B-9645-9377-08FD454EAE39}"/>
                  </a:ext>
                </a:extLst>
              </p:cNvPr>
              <p:cNvSpPr txBox="1"/>
              <p:nvPr/>
            </p:nvSpPr>
            <p:spPr>
              <a:xfrm>
                <a:off x="4714885" y="4037158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15EDB9-255B-9645-9377-08FD454EA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85" y="4037158"/>
                <a:ext cx="57098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EBD36EE9-A38F-2044-8C8D-F7A8859194A8}"/>
              </a:ext>
            </a:extLst>
          </p:cNvPr>
          <p:cNvSpPr/>
          <p:nvPr/>
        </p:nvSpPr>
        <p:spPr>
          <a:xfrm>
            <a:off x="1473414" y="3665824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3A801F-2ABD-644A-8F6B-25CAFD7F1BD5}"/>
              </a:ext>
            </a:extLst>
          </p:cNvPr>
          <p:cNvSpPr/>
          <p:nvPr/>
        </p:nvSpPr>
        <p:spPr>
          <a:xfrm>
            <a:off x="1482329" y="4907538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F78023-2C56-1B42-9EE6-E901489B5918}"/>
              </a:ext>
            </a:extLst>
          </p:cNvPr>
          <p:cNvSpPr/>
          <p:nvPr/>
        </p:nvSpPr>
        <p:spPr>
          <a:xfrm>
            <a:off x="1475641" y="3887930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8DE126-D835-E046-BE49-BDA8BDA31F04}"/>
              </a:ext>
            </a:extLst>
          </p:cNvPr>
          <p:cNvSpPr/>
          <p:nvPr/>
        </p:nvSpPr>
        <p:spPr>
          <a:xfrm>
            <a:off x="3398844" y="321194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CA2FF5-9B84-B344-9E7D-8D461785E28F}"/>
              </a:ext>
            </a:extLst>
          </p:cNvPr>
          <p:cNvSpPr txBox="1"/>
          <p:nvPr/>
        </p:nvSpPr>
        <p:spPr>
          <a:xfrm>
            <a:off x="3504284" y="2842614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937118-2598-0F49-BE1B-FEFED17157A5}"/>
              </a:ext>
            </a:extLst>
          </p:cNvPr>
          <p:cNvSpPr/>
          <p:nvPr/>
        </p:nvSpPr>
        <p:spPr>
          <a:xfrm>
            <a:off x="3402962" y="4611819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152825-E428-B34C-A083-86C541CD6CF3}"/>
              </a:ext>
            </a:extLst>
          </p:cNvPr>
          <p:cNvSpPr/>
          <p:nvPr/>
        </p:nvSpPr>
        <p:spPr>
          <a:xfrm>
            <a:off x="3398844" y="3453447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62A0AE-66BD-2F42-A9AC-B688750458D9}"/>
              </a:ext>
            </a:extLst>
          </p:cNvPr>
          <p:cNvSpPr/>
          <p:nvPr/>
        </p:nvSpPr>
        <p:spPr>
          <a:xfrm>
            <a:off x="3401940" y="4080855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049E4D-9DCF-0244-B8B8-41141BC7F4DF}"/>
              </a:ext>
            </a:extLst>
          </p:cNvPr>
          <p:cNvSpPr/>
          <p:nvPr/>
        </p:nvSpPr>
        <p:spPr>
          <a:xfrm>
            <a:off x="5484835" y="321194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66A28A-1345-6A4A-900A-7B13CB8F2258}"/>
              </a:ext>
            </a:extLst>
          </p:cNvPr>
          <p:cNvSpPr txBox="1"/>
          <p:nvPr/>
        </p:nvSpPr>
        <p:spPr>
          <a:xfrm>
            <a:off x="5590275" y="2842614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8DFCA3-B707-8043-9480-CD3F245F18CE}"/>
              </a:ext>
            </a:extLst>
          </p:cNvPr>
          <p:cNvSpPr/>
          <p:nvPr/>
        </p:nvSpPr>
        <p:spPr>
          <a:xfrm>
            <a:off x="5486101" y="4228935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E8F961-464A-364D-BD56-8D5EEBE1EC57}"/>
              </a:ext>
            </a:extLst>
          </p:cNvPr>
          <p:cNvSpPr/>
          <p:nvPr/>
        </p:nvSpPr>
        <p:spPr>
          <a:xfrm>
            <a:off x="5487807" y="3409876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CC04B2-035E-A642-9445-E2FAAC548732}"/>
              </a:ext>
            </a:extLst>
          </p:cNvPr>
          <p:cNvSpPr/>
          <p:nvPr/>
        </p:nvSpPr>
        <p:spPr>
          <a:xfrm>
            <a:off x="5484835" y="4994127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617967-F746-E243-983E-7E2F91BB30D9}"/>
              </a:ext>
            </a:extLst>
          </p:cNvPr>
          <p:cNvSpPr/>
          <p:nvPr/>
        </p:nvSpPr>
        <p:spPr>
          <a:xfrm>
            <a:off x="5487807" y="3738633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A5EF50-3E7A-AF4A-BC5C-51347D4F6778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 flipV="1">
            <a:off x="2489414" y="3564500"/>
            <a:ext cx="909430" cy="212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6772696-48A0-5240-8177-DA4CF2D70B07}"/>
              </a:ext>
            </a:extLst>
          </p:cNvPr>
          <p:cNvCxnSpPr>
            <a:stCxn id="13" idx="3"/>
            <a:endCxn id="21" idx="1"/>
          </p:cNvCxnSpPr>
          <p:nvPr/>
        </p:nvCxnSpPr>
        <p:spPr>
          <a:xfrm>
            <a:off x="2489414" y="3776877"/>
            <a:ext cx="912526" cy="4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927807-B1D4-0340-BF38-658340906E60}"/>
              </a:ext>
            </a:extLst>
          </p:cNvPr>
          <p:cNvCxnSpPr>
            <a:stCxn id="19" idx="3"/>
            <a:endCxn id="25" idx="1"/>
          </p:cNvCxnSpPr>
          <p:nvPr/>
        </p:nvCxnSpPr>
        <p:spPr>
          <a:xfrm flipV="1">
            <a:off x="4414844" y="3520929"/>
            <a:ext cx="1072963" cy="4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1194518-B733-864A-A765-A5102310C74E}"/>
              </a:ext>
            </a:extLst>
          </p:cNvPr>
          <p:cNvCxnSpPr>
            <a:stCxn id="19" idx="3"/>
            <a:endCxn id="24" idx="1"/>
          </p:cNvCxnSpPr>
          <p:nvPr/>
        </p:nvCxnSpPr>
        <p:spPr>
          <a:xfrm>
            <a:off x="4414844" y="3564500"/>
            <a:ext cx="1071257" cy="77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C59F0F9-1331-7843-9755-B92F46DD2CEC}"/>
              </a:ext>
            </a:extLst>
          </p:cNvPr>
          <p:cNvCxnSpPr>
            <a:stCxn id="19" idx="3"/>
            <a:endCxn id="26" idx="1"/>
          </p:cNvCxnSpPr>
          <p:nvPr/>
        </p:nvCxnSpPr>
        <p:spPr>
          <a:xfrm>
            <a:off x="4414844" y="3564500"/>
            <a:ext cx="1069991" cy="154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3768D42-3096-634C-B9B8-ECAD5F5A3708}"/>
              </a:ext>
            </a:extLst>
          </p:cNvPr>
          <p:cNvSpPr txBox="1"/>
          <p:nvPr/>
        </p:nvSpPr>
        <p:spPr>
          <a:xfrm>
            <a:off x="1963267" y="5747176"/>
            <a:ext cx="3887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 </a:t>
            </a:r>
            <a:r>
              <a:rPr lang="en-US" sz="2400" dirty="0" err="1"/>
              <a:t>A.x</a:t>
            </a:r>
            <a:r>
              <a:rPr lang="en-US" sz="2400" dirty="0"/>
              <a:t> = </a:t>
            </a:r>
            <a:r>
              <a:rPr lang="en-US" sz="2400" dirty="0" err="1"/>
              <a:t>B.x</a:t>
            </a:r>
            <a:r>
              <a:rPr lang="en-US" sz="2400" dirty="0"/>
              <a:t> and </a:t>
            </a:r>
            <a:r>
              <a:rPr lang="en-US" sz="2400" dirty="0" err="1"/>
              <a:t>B.y</a:t>
            </a:r>
            <a:r>
              <a:rPr lang="en-US" sz="2400" dirty="0"/>
              <a:t> = </a:t>
            </a:r>
            <a:r>
              <a:rPr lang="en-US" sz="2400" dirty="0" err="1"/>
              <a:t>C.y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AFC1793-3EDF-6748-80AC-6C9ABA93AACC}"/>
                  </a:ext>
                </a:extLst>
              </p:cNvPr>
              <p:cNvSpPr/>
              <p:nvPr/>
            </p:nvSpPr>
            <p:spPr>
              <a:xfrm>
                <a:off x="1488962" y="359813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AFC1793-3EDF-6748-80AC-6C9ABA93AA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962" y="3598139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BC3BAD5-A5C4-5C47-BB30-1EF2F372BEBE}"/>
                  </a:ext>
                </a:extLst>
              </p:cNvPr>
              <p:cNvSpPr/>
              <p:nvPr/>
            </p:nvSpPr>
            <p:spPr>
              <a:xfrm>
                <a:off x="3414902" y="338938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BC3BAD5-A5C4-5C47-BB30-1EF2F372BE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902" y="3389386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FC160C2-535F-A943-B2B9-E0BB624A1B48}"/>
                  </a:ext>
                </a:extLst>
              </p:cNvPr>
              <p:cNvSpPr/>
              <p:nvPr/>
            </p:nvSpPr>
            <p:spPr>
              <a:xfrm>
                <a:off x="3428842" y="4021830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FC160C2-535F-A943-B2B9-E0BB624A1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842" y="4021830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1031B77-AA3D-AB4C-B367-20266D614CC1}"/>
                  </a:ext>
                </a:extLst>
              </p:cNvPr>
              <p:cNvSpPr/>
              <p:nvPr/>
            </p:nvSpPr>
            <p:spPr>
              <a:xfrm>
                <a:off x="3949558" y="339344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1031B77-AA3D-AB4C-B367-20266D614C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558" y="3393445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99D2CC8-697B-254C-8373-77002EF52E1E}"/>
                  </a:ext>
                </a:extLst>
              </p:cNvPr>
              <p:cNvSpPr/>
              <p:nvPr/>
            </p:nvSpPr>
            <p:spPr>
              <a:xfrm>
                <a:off x="6035591" y="3352138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99D2CC8-697B-254C-8373-77002EF52E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591" y="3352138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8AAB458-170D-9247-9F42-1AB878D03732}"/>
                  </a:ext>
                </a:extLst>
              </p:cNvPr>
              <p:cNvSpPr/>
              <p:nvPr/>
            </p:nvSpPr>
            <p:spPr>
              <a:xfrm>
                <a:off x="6035591" y="416858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8AAB458-170D-9247-9F42-1AB878D03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591" y="4168586"/>
                <a:ext cx="3658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D2C39FC-9F5A-B94D-B4D0-B4FF8343BE03}"/>
                  </a:ext>
                </a:extLst>
              </p:cNvPr>
              <p:cNvSpPr/>
              <p:nvPr/>
            </p:nvSpPr>
            <p:spPr>
              <a:xfrm>
                <a:off x="6035591" y="4930810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D2C39FC-9F5A-B94D-B4D0-B4FF8343B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591" y="4930810"/>
                <a:ext cx="36580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0396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8C7D-59E9-EC48-9234-795052C0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for random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AC2FE-5D21-E947-B697-9E048CC5A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Ripple Join  </a:t>
            </a:r>
            <a:r>
              <a:rPr lang="en-US" dirty="0" err="1"/>
              <a:t>v.s</a:t>
            </a:r>
            <a:r>
              <a:rPr lang="en-US" dirty="0"/>
              <a:t>. </a:t>
            </a:r>
            <a:r>
              <a:rPr lang="en-US" u="sng" dirty="0"/>
              <a:t>Wander Join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14F5AD-DEB8-A140-BE56-09DB4837B1A3}"/>
              </a:ext>
            </a:extLst>
          </p:cNvPr>
          <p:cNvSpPr/>
          <p:nvPr/>
        </p:nvSpPr>
        <p:spPr>
          <a:xfrm>
            <a:off x="1479357" y="321194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170A75-338B-924C-A7A0-50619DF60E23}"/>
                  </a:ext>
                </a:extLst>
              </p:cNvPr>
              <p:cNvSpPr txBox="1"/>
              <p:nvPr/>
            </p:nvSpPr>
            <p:spPr>
              <a:xfrm>
                <a:off x="2705162" y="4037158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170A75-338B-924C-A7A0-50619DF60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62" y="4037158"/>
                <a:ext cx="57098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ECCE147-ACB7-9548-A100-D94875CFEB58}"/>
              </a:ext>
            </a:extLst>
          </p:cNvPr>
          <p:cNvSpPr txBox="1"/>
          <p:nvPr/>
        </p:nvSpPr>
        <p:spPr>
          <a:xfrm>
            <a:off x="1584797" y="2842614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73D802-0B36-A54E-812B-82B3F31F1842}"/>
              </a:ext>
            </a:extLst>
          </p:cNvPr>
          <p:cNvSpPr/>
          <p:nvPr/>
        </p:nvSpPr>
        <p:spPr>
          <a:xfrm>
            <a:off x="1473414" y="4399827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15EDB9-255B-9645-9377-08FD454EAE39}"/>
                  </a:ext>
                </a:extLst>
              </p:cNvPr>
              <p:cNvSpPr txBox="1"/>
              <p:nvPr/>
            </p:nvSpPr>
            <p:spPr>
              <a:xfrm>
                <a:off x="4714885" y="4037158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15EDB9-255B-9645-9377-08FD454EA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85" y="4037158"/>
                <a:ext cx="57098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EBD36EE9-A38F-2044-8C8D-F7A8859194A8}"/>
              </a:ext>
            </a:extLst>
          </p:cNvPr>
          <p:cNvSpPr/>
          <p:nvPr/>
        </p:nvSpPr>
        <p:spPr>
          <a:xfrm>
            <a:off x="1473414" y="3665824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3A801F-2ABD-644A-8F6B-25CAFD7F1BD5}"/>
              </a:ext>
            </a:extLst>
          </p:cNvPr>
          <p:cNvSpPr/>
          <p:nvPr/>
        </p:nvSpPr>
        <p:spPr>
          <a:xfrm>
            <a:off x="1482329" y="4907538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F78023-2C56-1B42-9EE6-E901489B5918}"/>
              </a:ext>
            </a:extLst>
          </p:cNvPr>
          <p:cNvSpPr/>
          <p:nvPr/>
        </p:nvSpPr>
        <p:spPr>
          <a:xfrm>
            <a:off x="1475641" y="3887930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8DE126-D835-E046-BE49-BDA8BDA31F04}"/>
              </a:ext>
            </a:extLst>
          </p:cNvPr>
          <p:cNvSpPr/>
          <p:nvPr/>
        </p:nvSpPr>
        <p:spPr>
          <a:xfrm>
            <a:off x="3398844" y="321194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CA2FF5-9B84-B344-9E7D-8D461785E28F}"/>
              </a:ext>
            </a:extLst>
          </p:cNvPr>
          <p:cNvSpPr txBox="1"/>
          <p:nvPr/>
        </p:nvSpPr>
        <p:spPr>
          <a:xfrm>
            <a:off x="3504284" y="2842614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937118-2598-0F49-BE1B-FEFED17157A5}"/>
              </a:ext>
            </a:extLst>
          </p:cNvPr>
          <p:cNvSpPr/>
          <p:nvPr/>
        </p:nvSpPr>
        <p:spPr>
          <a:xfrm>
            <a:off x="3402962" y="4611819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152825-E428-B34C-A083-86C541CD6CF3}"/>
              </a:ext>
            </a:extLst>
          </p:cNvPr>
          <p:cNvSpPr/>
          <p:nvPr/>
        </p:nvSpPr>
        <p:spPr>
          <a:xfrm>
            <a:off x="3398844" y="3453447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62A0AE-66BD-2F42-A9AC-B688750458D9}"/>
              </a:ext>
            </a:extLst>
          </p:cNvPr>
          <p:cNvSpPr/>
          <p:nvPr/>
        </p:nvSpPr>
        <p:spPr>
          <a:xfrm>
            <a:off x="3401940" y="4080855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049E4D-9DCF-0244-B8B8-41141BC7F4DF}"/>
              </a:ext>
            </a:extLst>
          </p:cNvPr>
          <p:cNvSpPr/>
          <p:nvPr/>
        </p:nvSpPr>
        <p:spPr>
          <a:xfrm>
            <a:off x="5484835" y="321194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66A28A-1345-6A4A-900A-7B13CB8F2258}"/>
              </a:ext>
            </a:extLst>
          </p:cNvPr>
          <p:cNvSpPr txBox="1"/>
          <p:nvPr/>
        </p:nvSpPr>
        <p:spPr>
          <a:xfrm>
            <a:off x="5590275" y="2842614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8DFCA3-B707-8043-9480-CD3F245F18CE}"/>
              </a:ext>
            </a:extLst>
          </p:cNvPr>
          <p:cNvSpPr/>
          <p:nvPr/>
        </p:nvSpPr>
        <p:spPr>
          <a:xfrm>
            <a:off x="5486101" y="4228935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E8F961-464A-364D-BD56-8D5EEBE1EC57}"/>
              </a:ext>
            </a:extLst>
          </p:cNvPr>
          <p:cNvSpPr/>
          <p:nvPr/>
        </p:nvSpPr>
        <p:spPr>
          <a:xfrm>
            <a:off x="5487807" y="3409876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CC04B2-035E-A642-9445-E2FAAC548732}"/>
              </a:ext>
            </a:extLst>
          </p:cNvPr>
          <p:cNvSpPr/>
          <p:nvPr/>
        </p:nvSpPr>
        <p:spPr>
          <a:xfrm>
            <a:off x="5484835" y="4994127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617967-F746-E243-983E-7E2F91BB30D9}"/>
              </a:ext>
            </a:extLst>
          </p:cNvPr>
          <p:cNvSpPr/>
          <p:nvPr/>
        </p:nvSpPr>
        <p:spPr>
          <a:xfrm>
            <a:off x="5487807" y="3738633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A5EF50-3E7A-AF4A-BC5C-51347D4F6778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 flipV="1">
            <a:off x="2489414" y="3564500"/>
            <a:ext cx="909430" cy="212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6772696-48A0-5240-8177-DA4CF2D70B07}"/>
              </a:ext>
            </a:extLst>
          </p:cNvPr>
          <p:cNvCxnSpPr>
            <a:stCxn id="13" idx="3"/>
            <a:endCxn id="21" idx="1"/>
          </p:cNvCxnSpPr>
          <p:nvPr/>
        </p:nvCxnSpPr>
        <p:spPr>
          <a:xfrm>
            <a:off x="2489414" y="3776877"/>
            <a:ext cx="912526" cy="4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927807-B1D4-0340-BF38-658340906E60}"/>
              </a:ext>
            </a:extLst>
          </p:cNvPr>
          <p:cNvCxnSpPr>
            <a:stCxn id="19" idx="3"/>
            <a:endCxn id="25" idx="1"/>
          </p:cNvCxnSpPr>
          <p:nvPr/>
        </p:nvCxnSpPr>
        <p:spPr>
          <a:xfrm flipV="1">
            <a:off x="4414844" y="3520929"/>
            <a:ext cx="1072963" cy="4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1194518-B733-864A-A765-A5102310C74E}"/>
              </a:ext>
            </a:extLst>
          </p:cNvPr>
          <p:cNvCxnSpPr>
            <a:stCxn id="19" idx="3"/>
            <a:endCxn id="24" idx="1"/>
          </p:cNvCxnSpPr>
          <p:nvPr/>
        </p:nvCxnSpPr>
        <p:spPr>
          <a:xfrm>
            <a:off x="4414844" y="3564500"/>
            <a:ext cx="1071257" cy="77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C59F0F9-1331-7843-9755-B92F46DD2CEC}"/>
              </a:ext>
            </a:extLst>
          </p:cNvPr>
          <p:cNvCxnSpPr>
            <a:stCxn id="19" idx="3"/>
            <a:endCxn id="26" idx="1"/>
          </p:cNvCxnSpPr>
          <p:nvPr/>
        </p:nvCxnSpPr>
        <p:spPr>
          <a:xfrm>
            <a:off x="4414844" y="3564500"/>
            <a:ext cx="1069991" cy="154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3768D42-3096-634C-B9B8-ECAD5F5A3708}"/>
              </a:ext>
            </a:extLst>
          </p:cNvPr>
          <p:cNvSpPr txBox="1"/>
          <p:nvPr/>
        </p:nvSpPr>
        <p:spPr>
          <a:xfrm>
            <a:off x="1963267" y="5747176"/>
            <a:ext cx="3887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 </a:t>
            </a:r>
            <a:r>
              <a:rPr lang="en-US" sz="2400" dirty="0" err="1"/>
              <a:t>A.x</a:t>
            </a:r>
            <a:r>
              <a:rPr lang="en-US" sz="2400" dirty="0"/>
              <a:t> = </a:t>
            </a:r>
            <a:r>
              <a:rPr lang="en-US" sz="2400" dirty="0" err="1"/>
              <a:t>B.x</a:t>
            </a:r>
            <a:r>
              <a:rPr lang="en-US" sz="2400" dirty="0"/>
              <a:t> and </a:t>
            </a:r>
            <a:r>
              <a:rPr lang="en-US" sz="2400" dirty="0" err="1"/>
              <a:t>B.y</a:t>
            </a:r>
            <a:r>
              <a:rPr lang="en-US" sz="2400" dirty="0"/>
              <a:t> = </a:t>
            </a:r>
            <a:r>
              <a:rPr lang="en-US" sz="2400" dirty="0" err="1"/>
              <a:t>C.y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AFC1793-3EDF-6748-80AC-6C9ABA93AACC}"/>
                  </a:ext>
                </a:extLst>
              </p:cNvPr>
              <p:cNvSpPr/>
              <p:nvPr/>
            </p:nvSpPr>
            <p:spPr>
              <a:xfrm>
                <a:off x="1488962" y="359813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AFC1793-3EDF-6748-80AC-6C9ABA93AA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962" y="3598139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BC3BAD5-A5C4-5C47-BB30-1EF2F372BEBE}"/>
                  </a:ext>
                </a:extLst>
              </p:cNvPr>
              <p:cNvSpPr/>
              <p:nvPr/>
            </p:nvSpPr>
            <p:spPr>
              <a:xfrm>
                <a:off x="3414902" y="338938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BC3BAD5-A5C4-5C47-BB30-1EF2F372BE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902" y="3389386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FC160C2-535F-A943-B2B9-E0BB624A1B48}"/>
                  </a:ext>
                </a:extLst>
              </p:cNvPr>
              <p:cNvSpPr/>
              <p:nvPr/>
            </p:nvSpPr>
            <p:spPr>
              <a:xfrm>
                <a:off x="3428842" y="4021830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FC160C2-535F-A943-B2B9-E0BB624A1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842" y="4021830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1031B77-AA3D-AB4C-B367-20266D614CC1}"/>
                  </a:ext>
                </a:extLst>
              </p:cNvPr>
              <p:cNvSpPr/>
              <p:nvPr/>
            </p:nvSpPr>
            <p:spPr>
              <a:xfrm>
                <a:off x="3949558" y="339344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1031B77-AA3D-AB4C-B367-20266D614C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558" y="3393445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99D2CC8-697B-254C-8373-77002EF52E1E}"/>
                  </a:ext>
                </a:extLst>
              </p:cNvPr>
              <p:cNvSpPr/>
              <p:nvPr/>
            </p:nvSpPr>
            <p:spPr>
              <a:xfrm>
                <a:off x="6035591" y="3352138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99D2CC8-697B-254C-8373-77002EF52E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591" y="3352138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8AAB458-170D-9247-9F42-1AB878D03732}"/>
                  </a:ext>
                </a:extLst>
              </p:cNvPr>
              <p:cNvSpPr/>
              <p:nvPr/>
            </p:nvSpPr>
            <p:spPr>
              <a:xfrm>
                <a:off x="6035591" y="416858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8AAB458-170D-9247-9F42-1AB878D03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591" y="4168586"/>
                <a:ext cx="3658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D2C39FC-9F5A-B94D-B4D0-B4FF8343BE03}"/>
                  </a:ext>
                </a:extLst>
              </p:cNvPr>
              <p:cNvSpPr/>
              <p:nvPr/>
            </p:nvSpPr>
            <p:spPr>
              <a:xfrm>
                <a:off x="6035591" y="4930810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D2C39FC-9F5A-B94D-B4D0-B4FF8343B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591" y="4930810"/>
                <a:ext cx="36580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A9C854CC-FE87-294B-8C9C-4E2A2EAE89ED}"/>
              </a:ext>
            </a:extLst>
          </p:cNvPr>
          <p:cNvSpPr/>
          <p:nvPr/>
        </p:nvSpPr>
        <p:spPr>
          <a:xfrm>
            <a:off x="1473414" y="3680011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F8D1CC4-9627-3645-B411-450014EEE0BB}"/>
                  </a:ext>
                </a:extLst>
              </p:cNvPr>
              <p:cNvSpPr txBox="1"/>
              <p:nvPr/>
            </p:nvSpPr>
            <p:spPr>
              <a:xfrm>
                <a:off x="975154" y="3498518"/>
                <a:ext cx="348493" cy="567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F8D1CC4-9627-3645-B411-450014EEE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54" y="3498518"/>
                <a:ext cx="348493" cy="567078"/>
              </a:xfrm>
              <a:prstGeom prst="rect">
                <a:avLst/>
              </a:prstGeom>
              <a:blipFill>
                <a:blip r:embed="rId11"/>
                <a:stretch>
                  <a:fillRect l="-21429" t="-2174" r="-2142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9893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8C7D-59E9-EC48-9234-795052C0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for random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AC2FE-5D21-E947-B697-9E048CC5A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Ripple Join  </a:t>
            </a:r>
            <a:r>
              <a:rPr lang="en-US" dirty="0" err="1"/>
              <a:t>v.s</a:t>
            </a:r>
            <a:r>
              <a:rPr lang="en-US" dirty="0"/>
              <a:t>. </a:t>
            </a:r>
            <a:r>
              <a:rPr lang="en-US" u="sng" dirty="0"/>
              <a:t>Wander Join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14F5AD-DEB8-A140-BE56-09DB4837B1A3}"/>
              </a:ext>
            </a:extLst>
          </p:cNvPr>
          <p:cNvSpPr/>
          <p:nvPr/>
        </p:nvSpPr>
        <p:spPr>
          <a:xfrm>
            <a:off x="1479357" y="321194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170A75-338B-924C-A7A0-50619DF60E23}"/>
                  </a:ext>
                </a:extLst>
              </p:cNvPr>
              <p:cNvSpPr txBox="1"/>
              <p:nvPr/>
            </p:nvSpPr>
            <p:spPr>
              <a:xfrm>
                <a:off x="2705162" y="4037158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170A75-338B-924C-A7A0-50619DF60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62" y="4037158"/>
                <a:ext cx="57098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ECCE147-ACB7-9548-A100-D94875CFEB58}"/>
              </a:ext>
            </a:extLst>
          </p:cNvPr>
          <p:cNvSpPr txBox="1"/>
          <p:nvPr/>
        </p:nvSpPr>
        <p:spPr>
          <a:xfrm>
            <a:off x="1584797" y="2842614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73D802-0B36-A54E-812B-82B3F31F1842}"/>
              </a:ext>
            </a:extLst>
          </p:cNvPr>
          <p:cNvSpPr/>
          <p:nvPr/>
        </p:nvSpPr>
        <p:spPr>
          <a:xfrm>
            <a:off x="1473414" y="4399827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15EDB9-255B-9645-9377-08FD454EAE39}"/>
                  </a:ext>
                </a:extLst>
              </p:cNvPr>
              <p:cNvSpPr txBox="1"/>
              <p:nvPr/>
            </p:nvSpPr>
            <p:spPr>
              <a:xfrm>
                <a:off x="4714885" y="4037158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15EDB9-255B-9645-9377-08FD454EA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85" y="4037158"/>
                <a:ext cx="57098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EBD36EE9-A38F-2044-8C8D-F7A8859194A8}"/>
              </a:ext>
            </a:extLst>
          </p:cNvPr>
          <p:cNvSpPr/>
          <p:nvPr/>
        </p:nvSpPr>
        <p:spPr>
          <a:xfrm>
            <a:off x="1473414" y="3665824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3A801F-2ABD-644A-8F6B-25CAFD7F1BD5}"/>
              </a:ext>
            </a:extLst>
          </p:cNvPr>
          <p:cNvSpPr/>
          <p:nvPr/>
        </p:nvSpPr>
        <p:spPr>
          <a:xfrm>
            <a:off x="1482329" y="4907538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F78023-2C56-1B42-9EE6-E901489B5918}"/>
              </a:ext>
            </a:extLst>
          </p:cNvPr>
          <p:cNvSpPr/>
          <p:nvPr/>
        </p:nvSpPr>
        <p:spPr>
          <a:xfrm>
            <a:off x="1475641" y="3887930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8DE126-D835-E046-BE49-BDA8BDA31F04}"/>
              </a:ext>
            </a:extLst>
          </p:cNvPr>
          <p:cNvSpPr/>
          <p:nvPr/>
        </p:nvSpPr>
        <p:spPr>
          <a:xfrm>
            <a:off x="3398844" y="321194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CA2FF5-9B84-B344-9E7D-8D461785E28F}"/>
              </a:ext>
            </a:extLst>
          </p:cNvPr>
          <p:cNvSpPr txBox="1"/>
          <p:nvPr/>
        </p:nvSpPr>
        <p:spPr>
          <a:xfrm>
            <a:off x="3504284" y="2842614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937118-2598-0F49-BE1B-FEFED17157A5}"/>
              </a:ext>
            </a:extLst>
          </p:cNvPr>
          <p:cNvSpPr/>
          <p:nvPr/>
        </p:nvSpPr>
        <p:spPr>
          <a:xfrm>
            <a:off x="3402962" y="4611819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152825-E428-B34C-A083-86C541CD6CF3}"/>
              </a:ext>
            </a:extLst>
          </p:cNvPr>
          <p:cNvSpPr/>
          <p:nvPr/>
        </p:nvSpPr>
        <p:spPr>
          <a:xfrm>
            <a:off x="3398844" y="3453447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62A0AE-66BD-2F42-A9AC-B688750458D9}"/>
              </a:ext>
            </a:extLst>
          </p:cNvPr>
          <p:cNvSpPr/>
          <p:nvPr/>
        </p:nvSpPr>
        <p:spPr>
          <a:xfrm>
            <a:off x="3401940" y="4080855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049E4D-9DCF-0244-B8B8-41141BC7F4DF}"/>
              </a:ext>
            </a:extLst>
          </p:cNvPr>
          <p:cNvSpPr/>
          <p:nvPr/>
        </p:nvSpPr>
        <p:spPr>
          <a:xfrm>
            <a:off x="5484835" y="321194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66A28A-1345-6A4A-900A-7B13CB8F2258}"/>
              </a:ext>
            </a:extLst>
          </p:cNvPr>
          <p:cNvSpPr txBox="1"/>
          <p:nvPr/>
        </p:nvSpPr>
        <p:spPr>
          <a:xfrm>
            <a:off x="5590275" y="2842614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8DFCA3-B707-8043-9480-CD3F245F18CE}"/>
              </a:ext>
            </a:extLst>
          </p:cNvPr>
          <p:cNvSpPr/>
          <p:nvPr/>
        </p:nvSpPr>
        <p:spPr>
          <a:xfrm>
            <a:off x="5486101" y="4228935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E8F961-464A-364D-BD56-8D5EEBE1EC57}"/>
              </a:ext>
            </a:extLst>
          </p:cNvPr>
          <p:cNvSpPr/>
          <p:nvPr/>
        </p:nvSpPr>
        <p:spPr>
          <a:xfrm>
            <a:off x="5487807" y="3409876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CC04B2-035E-A642-9445-E2FAAC548732}"/>
              </a:ext>
            </a:extLst>
          </p:cNvPr>
          <p:cNvSpPr/>
          <p:nvPr/>
        </p:nvSpPr>
        <p:spPr>
          <a:xfrm>
            <a:off x="5484835" y="4994127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617967-F746-E243-983E-7E2F91BB30D9}"/>
              </a:ext>
            </a:extLst>
          </p:cNvPr>
          <p:cNvSpPr/>
          <p:nvPr/>
        </p:nvSpPr>
        <p:spPr>
          <a:xfrm>
            <a:off x="5487807" y="3738633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A5EF50-3E7A-AF4A-BC5C-51347D4F6778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 flipV="1">
            <a:off x="2489414" y="3564500"/>
            <a:ext cx="909430" cy="21237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6772696-48A0-5240-8177-DA4CF2D70B07}"/>
              </a:ext>
            </a:extLst>
          </p:cNvPr>
          <p:cNvCxnSpPr>
            <a:stCxn id="13" idx="3"/>
            <a:endCxn id="21" idx="1"/>
          </p:cNvCxnSpPr>
          <p:nvPr/>
        </p:nvCxnSpPr>
        <p:spPr>
          <a:xfrm>
            <a:off x="2489414" y="3776877"/>
            <a:ext cx="912526" cy="4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927807-B1D4-0340-BF38-658340906E60}"/>
              </a:ext>
            </a:extLst>
          </p:cNvPr>
          <p:cNvCxnSpPr>
            <a:stCxn id="19" idx="3"/>
            <a:endCxn id="25" idx="1"/>
          </p:cNvCxnSpPr>
          <p:nvPr/>
        </p:nvCxnSpPr>
        <p:spPr>
          <a:xfrm flipV="1">
            <a:off x="4414844" y="3520929"/>
            <a:ext cx="1072963" cy="4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1194518-B733-864A-A765-A5102310C74E}"/>
              </a:ext>
            </a:extLst>
          </p:cNvPr>
          <p:cNvCxnSpPr>
            <a:stCxn id="19" idx="3"/>
            <a:endCxn id="24" idx="1"/>
          </p:cNvCxnSpPr>
          <p:nvPr/>
        </p:nvCxnSpPr>
        <p:spPr>
          <a:xfrm>
            <a:off x="4414844" y="3564500"/>
            <a:ext cx="1071257" cy="77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C59F0F9-1331-7843-9755-B92F46DD2CEC}"/>
              </a:ext>
            </a:extLst>
          </p:cNvPr>
          <p:cNvCxnSpPr>
            <a:stCxn id="19" idx="3"/>
            <a:endCxn id="26" idx="1"/>
          </p:cNvCxnSpPr>
          <p:nvPr/>
        </p:nvCxnSpPr>
        <p:spPr>
          <a:xfrm>
            <a:off x="4414844" y="3564500"/>
            <a:ext cx="1069991" cy="154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3768D42-3096-634C-B9B8-ECAD5F5A3708}"/>
              </a:ext>
            </a:extLst>
          </p:cNvPr>
          <p:cNvSpPr txBox="1"/>
          <p:nvPr/>
        </p:nvSpPr>
        <p:spPr>
          <a:xfrm>
            <a:off x="1963267" y="5747176"/>
            <a:ext cx="3887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 </a:t>
            </a:r>
            <a:r>
              <a:rPr lang="en-US" sz="2400" dirty="0" err="1"/>
              <a:t>A.x</a:t>
            </a:r>
            <a:r>
              <a:rPr lang="en-US" sz="2400" dirty="0"/>
              <a:t> = </a:t>
            </a:r>
            <a:r>
              <a:rPr lang="en-US" sz="2400" dirty="0" err="1"/>
              <a:t>B.x</a:t>
            </a:r>
            <a:r>
              <a:rPr lang="en-US" sz="2400" dirty="0"/>
              <a:t> and </a:t>
            </a:r>
            <a:r>
              <a:rPr lang="en-US" sz="2400" dirty="0" err="1"/>
              <a:t>B.y</a:t>
            </a:r>
            <a:r>
              <a:rPr lang="en-US" sz="2400" dirty="0"/>
              <a:t> = </a:t>
            </a:r>
            <a:r>
              <a:rPr lang="en-US" sz="2400" dirty="0" err="1"/>
              <a:t>C.y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AFC1793-3EDF-6748-80AC-6C9ABA93AACC}"/>
                  </a:ext>
                </a:extLst>
              </p:cNvPr>
              <p:cNvSpPr/>
              <p:nvPr/>
            </p:nvSpPr>
            <p:spPr>
              <a:xfrm>
                <a:off x="1488962" y="359813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AFC1793-3EDF-6748-80AC-6C9ABA93AA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962" y="3598139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BC3BAD5-A5C4-5C47-BB30-1EF2F372BEBE}"/>
                  </a:ext>
                </a:extLst>
              </p:cNvPr>
              <p:cNvSpPr/>
              <p:nvPr/>
            </p:nvSpPr>
            <p:spPr>
              <a:xfrm>
                <a:off x="3414902" y="338938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BC3BAD5-A5C4-5C47-BB30-1EF2F372BE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902" y="3389386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FC160C2-535F-A943-B2B9-E0BB624A1B48}"/>
                  </a:ext>
                </a:extLst>
              </p:cNvPr>
              <p:cNvSpPr/>
              <p:nvPr/>
            </p:nvSpPr>
            <p:spPr>
              <a:xfrm>
                <a:off x="3428842" y="4021830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FC160C2-535F-A943-B2B9-E0BB624A1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842" y="4021830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1031B77-AA3D-AB4C-B367-20266D614CC1}"/>
                  </a:ext>
                </a:extLst>
              </p:cNvPr>
              <p:cNvSpPr/>
              <p:nvPr/>
            </p:nvSpPr>
            <p:spPr>
              <a:xfrm>
                <a:off x="3949558" y="339344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1031B77-AA3D-AB4C-B367-20266D614C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558" y="3393445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99D2CC8-697B-254C-8373-77002EF52E1E}"/>
                  </a:ext>
                </a:extLst>
              </p:cNvPr>
              <p:cNvSpPr/>
              <p:nvPr/>
            </p:nvSpPr>
            <p:spPr>
              <a:xfrm>
                <a:off x="6035591" y="3352138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99D2CC8-697B-254C-8373-77002EF52E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591" y="3352138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8AAB458-170D-9247-9F42-1AB878D03732}"/>
                  </a:ext>
                </a:extLst>
              </p:cNvPr>
              <p:cNvSpPr/>
              <p:nvPr/>
            </p:nvSpPr>
            <p:spPr>
              <a:xfrm>
                <a:off x="6035591" y="416858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8AAB458-170D-9247-9F42-1AB878D03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591" y="4168586"/>
                <a:ext cx="3658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D2C39FC-9F5A-B94D-B4D0-B4FF8343BE03}"/>
                  </a:ext>
                </a:extLst>
              </p:cNvPr>
              <p:cNvSpPr/>
              <p:nvPr/>
            </p:nvSpPr>
            <p:spPr>
              <a:xfrm>
                <a:off x="6035591" y="4930810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D2C39FC-9F5A-B94D-B4D0-B4FF8343B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591" y="4930810"/>
                <a:ext cx="36580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A9C854CC-FE87-294B-8C9C-4E2A2EAE89ED}"/>
              </a:ext>
            </a:extLst>
          </p:cNvPr>
          <p:cNvSpPr/>
          <p:nvPr/>
        </p:nvSpPr>
        <p:spPr>
          <a:xfrm>
            <a:off x="1473414" y="3680011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F8D1CC4-9627-3645-B411-450014EEE0BB}"/>
                  </a:ext>
                </a:extLst>
              </p:cNvPr>
              <p:cNvSpPr txBox="1"/>
              <p:nvPr/>
            </p:nvSpPr>
            <p:spPr>
              <a:xfrm>
                <a:off x="975154" y="3498518"/>
                <a:ext cx="348493" cy="567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F8D1CC4-9627-3645-B411-450014EEE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54" y="3498518"/>
                <a:ext cx="348493" cy="567078"/>
              </a:xfrm>
              <a:prstGeom prst="rect">
                <a:avLst/>
              </a:prstGeom>
              <a:blipFill>
                <a:blip r:embed="rId11"/>
                <a:stretch>
                  <a:fillRect l="-21429" t="-2174" r="-2142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93A02FC7-0828-314D-8A45-883D13D67A5D}"/>
              </a:ext>
            </a:extLst>
          </p:cNvPr>
          <p:cNvSpPr/>
          <p:nvPr/>
        </p:nvSpPr>
        <p:spPr>
          <a:xfrm>
            <a:off x="3391965" y="3462999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2D62CF5-F90A-EC4F-B394-52160DA8D413}"/>
                  </a:ext>
                </a:extLst>
              </p:cNvPr>
              <p:cNvSpPr txBox="1"/>
              <p:nvPr/>
            </p:nvSpPr>
            <p:spPr>
              <a:xfrm>
                <a:off x="2856063" y="3097279"/>
                <a:ext cx="18113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2D62CF5-F90A-EC4F-B394-52160DA8D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063" y="3097279"/>
                <a:ext cx="181139" cy="518604"/>
              </a:xfrm>
              <a:prstGeom prst="rect">
                <a:avLst/>
              </a:prstGeom>
              <a:blipFill>
                <a:blip r:embed="rId12"/>
                <a:stretch>
                  <a:fillRect l="-26667" t="-4762" r="-26667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0371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8C7D-59E9-EC48-9234-795052C0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for random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AC2FE-5D21-E947-B697-9E048CC5A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Ripple Join  </a:t>
            </a:r>
            <a:r>
              <a:rPr lang="en-US" dirty="0" err="1"/>
              <a:t>v.s</a:t>
            </a:r>
            <a:r>
              <a:rPr lang="en-US" dirty="0"/>
              <a:t>. </a:t>
            </a:r>
            <a:r>
              <a:rPr lang="en-US" u="sng" dirty="0"/>
              <a:t>Wander Join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14F5AD-DEB8-A140-BE56-09DB4837B1A3}"/>
              </a:ext>
            </a:extLst>
          </p:cNvPr>
          <p:cNvSpPr/>
          <p:nvPr/>
        </p:nvSpPr>
        <p:spPr>
          <a:xfrm>
            <a:off x="1479357" y="321194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170A75-338B-924C-A7A0-50619DF60E23}"/>
                  </a:ext>
                </a:extLst>
              </p:cNvPr>
              <p:cNvSpPr txBox="1"/>
              <p:nvPr/>
            </p:nvSpPr>
            <p:spPr>
              <a:xfrm>
                <a:off x="2705162" y="4037158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170A75-338B-924C-A7A0-50619DF60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62" y="4037158"/>
                <a:ext cx="57098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ECCE147-ACB7-9548-A100-D94875CFEB58}"/>
              </a:ext>
            </a:extLst>
          </p:cNvPr>
          <p:cNvSpPr txBox="1"/>
          <p:nvPr/>
        </p:nvSpPr>
        <p:spPr>
          <a:xfrm>
            <a:off x="1584797" y="2842614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73D802-0B36-A54E-812B-82B3F31F1842}"/>
              </a:ext>
            </a:extLst>
          </p:cNvPr>
          <p:cNvSpPr/>
          <p:nvPr/>
        </p:nvSpPr>
        <p:spPr>
          <a:xfrm>
            <a:off x="1473414" y="4399827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15EDB9-255B-9645-9377-08FD454EAE39}"/>
                  </a:ext>
                </a:extLst>
              </p:cNvPr>
              <p:cNvSpPr txBox="1"/>
              <p:nvPr/>
            </p:nvSpPr>
            <p:spPr>
              <a:xfrm>
                <a:off x="4714885" y="4037158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15EDB9-255B-9645-9377-08FD454EA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85" y="4037158"/>
                <a:ext cx="57098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EBD36EE9-A38F-2044-8C8D-F7A8859194A8}"/>
              </a:ext>
            </a:extLst>
          </p:cNvPr>
          <p:cNvSpPr/>
          <p:nvPr/>
        </p:nvSpPr>
        <p:spPr>
          <a:xfrm>
            <a:off x="1473414" y="3665824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3A801F-2ABD-644A-8F6B-25CAFD7F1BD5}"/>
              </a:ext>
            </a:extLst>
          </p:cNvPr>
          <p:cNvSpPr/>
          <p:nvPr/>
        </p:nvSpPr>
        <p:spPr>
          <a:xfrm>
            <a:off x="1482329" y="4907538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F78023-2C56-1B42-9EE6-E901489B5918}"/>
              </a:ext>
            </a:extLst>
          </p:cNvPr>
          <p:cNvSpPr/>
          <p:nvPr/>
        </p:nvSpPr>
        <p:spPr>
          <a:xfrm>
            <a:off x="1475641" y="3887930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8DE126-D835-E046-BE49-BDA8BDA31F04}"/>
              </a:ext>
            </a:extLst>
          </p:cNvPr>
          <p:cNvSpPr/>
          <p:nvPr/>
        </p:nvSpPr>
        <p:spPr>
          <a:xfrm>
            <a:off x="3398844" y="321194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CA2FF5-9B84-B344-9E7D-8D461785E28F}"/>
              </a:ext>
            </a:extLst>
          </p:cNvPr>
          <p:cNvSpPr txBox="1"/>
          <p:nvPr/>
        </p:nvSpPr>
        <p:spPr>
          <a:xfrm>
            <a:off x="3504284" y="2842614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937118-2598-0F49-BE1B-FEFED17157A5}"/>
              </a:ext>
            </a:extLst>
          </p:cNvPr>
          <p:cNvSpPr/>
          <p:nvPr/>
        </p:nvSpPr>
        <p:spPr>
          <a:xfrm>
            <a:off x="3402962" y="4611819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152825-E428-B34C-A083-86C541CD6CF3}"/>
              </a:ext>
            </a:extLst>
          </p:cNvPr>
          <p:cNvSpPr/>
          <p:nvPr/>
        </p:nvSpPr>
        <p:spPr>
          <a:xfrm>
            <a:off x="3398844" y="3453447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62A0AE-66BD-2F42-A9AC-B688750458D9}"/>
              </a:ext>
            </a:extLst>
          </p:cNvPr>
          <p:cNvSpPr/>
          <p:nvPr/>
        </p:nvSpPr>
        <p:spPr>
          <a:xfrm>
            <a:off x="3401940" y="4080855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049E4D-9DCF-0244-B8B8-41141BC7F4DF}"/>
              </a:ext>
            </a:extLst>
          </p:cNvPr>
          <p:cNvSpPr/>
          <p:nvPr/>
        </p:nvSpPr>
        <p:spPr>
          <a:xfrm>
            <a:off x="5484835" y="321194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66A28A-1345-6A4A-900A-7B13CB8F2258}"/>
              </a:ext>
            </a:extLst>
          </p:cNvPr>
          <p:cNvSpPr txBox="1"/>
          <p:nvPr/>
        </p:nvSpPr>
        <p:spPr>
          <a:xfrm>
            <a:off x="5590275" y="2842614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8DFCA3-B707-8043-9480-CD3F245F18CE}"/>
              </a:ext>
            </a:extLst>
          </p:cNvPr>
          <p:cNvSpPr/>
          <p:nvPr/>
        </p:nvSpPr>
        <p:spPr>
          <a:xfrm>
            <a:off x="5486101" y="4228935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E8F961-464A-364D-BD56-8D5EEBE1EC57}"/>
              </a:ext>
            </a:extLst>
          </p:cNvPr>
          <p:cNvSpPr/>
          <p:nvPr/>
        </p:nvSpPr>
        <p:spPr>
          <a:xfrm>
            <a:off x="5487807" y="3409876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CC04B2-035E-A642-9445-E2FAAC548732}"/>
              </a:ext>
            </a:extLst>
          </p:cNvPr>
          <p:cNvSpPr/>
          <p:nvPr/>
        </p:nvSpPr>
        <p:spPr>
          <a:xfrm>
            <a:off x="5484835" y="4994127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617967-F746-E243-983E-7E2F91BB30D9}"/>
              </a:ext>
            </a:extLst>
          </p:cNvPr>
          <p:cNvSpPr/>
          <p:nvPr/>
        </p:nvSpPr>
        <p:spPr>
          <a:xfrm>
            <a:off x="5487807" y="3738633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A5EF50-3E7A-AF4A-BC5C-51347D4F6778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 flipV="1">
            <a:off x="2489414" y="3564500"/>
            <a:ext cx="909430" cy="21237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6772696-48A0-5240-8177-DA4CF2D70B07}"/>
              </a:ext>
            </a:extLst>
          </p:cNvPr>
          <p:cNvCxnSpPr>
            <a:stCxn id="13" idx="3"/>
            <a:endCxn id="21" idx="1"/>
          </p:cNvCxnSpPr>
          <p:nvPr/>
        </p:nvCxnSpPr>
        <p:spPr>
          <a:xfrm>
            <a:off x="2489414" y="3776877"/>
            <a:ext cx="912526" cy="4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927807-B1D4-0340-BF38-658340906E60}"/>
              </a:ext>
            </a:extLst>
          </p:cNvPr>
          <p:cNvCxnSpPr>
            <a:stCxn id="19" idx="3"/>
            <a:endCxn id="25" idx="1"/>
          </p:cNvCxnSpPr>
          <p:nvPr/>
        </p:nvCxnSpPr>
        <p:spPr>
          <a:xfrm flipV="1">
            <a:off x="4414844" y="3520929"/>
            <a:ext cx="1072963" cy="4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1194518-B733-864A-A765-A5102310C74E}"/>
              </a:ext>
            </a:extLst>
          </p:cNvPr>
          <p:cNvCxnSpPr>
            <a:stCxn id="19" idx="3"/>
            <a:endCxn id="24" idx="1"/>
          </p:cNvCxnSpPr>
          <p:nvPr/>
        </p:nvCxnSpPr>
        <p:spPr>
          <a:xfrm>
            <a:off x="4414844" y="3564500"/>
            <a:ext cx="1071257" cy="77548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C59F0F9-1331-7843-9755-B92F46DD2CEC}"/>
              </a:ext>
            </a:extLst>
          </p:cNvPr>
          <p:cNvCxnSpPr>
            <a:stCxn id="19" idx="3"/>
            <a:endCxn id="26" idx="1"/>
          </p:cNvCxnSpPr>
          <p:nvPr/>
        </p:nvCxnSpPr>
        <p:spPr>
          <a:xfrm>
            <a:off x="4414844" y="3564500"/>
            <a:ext cx="1069991" cy="154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3768D42-3096-634C-B9B8-ECAD5F5A3708}"/>
              </a:ext>
            </a:extLst>
          </p:cNvPr>
          <p:cNvSpPr txBox="1"/>
          <p:nvPr/>
        </p:nvSpPr>
        <p:spPr>
          <a:xfrm>
            <a:off x="1963267" y="5747176"/>
            <a:ext cx="3887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 </a:t>
            </a:r>
            <a:r>
              <a:rPr lang="en-US" sz="2400" dirty="0" err="1"/>
              <a:t>A.x</a:t>
            </a:r>
            <a:r>
              <a:rPr lang="en-US" sz="2400" dirty="0"/>
              <a:t> = </a:t>
            </a:r>
            <a:r>
              <a:rPr lang="en-US" sz="2400" dirty="0" err="1"/>
              <a:t>B.x</a:t>
            </a:r>
            <a:r>
              <a:rPr lang="en-US" sz="2400" dirty="0"/>
              <a:t> and </a:t>
            </a:r>
            <a:r>
              <a:rPr lang="en-US" sz="2400" dirty="0" err="1"/>
              <a:t>B.y</a:t>
            </a:r>
            <a:r>
              <a:rPr lang="en-US" sz="2400" dirty="0"/>
              <a:t> = </a:t>
            </a:r>
            <a:r>
              <a:rPr lang="en-US" sz="2400" dirty="0" err="1"/>
              <a:t>C.y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AFC1793-3EDF-6748-80AC-6C9ABA93AACC}"/>
                  </a:ext>
                </a:extLst>
              </p:cNvPr>
              <p:cNvSpPr/>
              <p:nvPr/>
            </p:nvSpPr>
            <p:spPr>
              <a:xfrm>
                <a:off x="1488962" y="359813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AFC1793-3EDF-6748-80AC-6C9ABA93AA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962" y="3598139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BC3BAD5-A5C4-5C47-BB30-1EF2F372BEBE}"/>
                  </a:ext>
                </a:extLst>
              </p:cNvPr>
              <p:cNvSpPr/>
              <p:nvPr/>
            </p:nvSpPr>
            <p:spPr>
              <a:xfrm>
                <a:off x="3414902" y="338938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BC3BAD5-A5C4-5C47-BB30-1EF2F372BE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902" y="3389386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FC160C2-535F-A943-B2B9-E0BB624A1B48}"/>
                  </a:ext>
                </a:extLst>
              </p:cNvPr>
              <p:cNvSpPr/>
              <p:nvPr/>
            </p:nvSpPr>
            <p:spPr>
              <a:xfrm>
                <a:off x="3428842" y="4021830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FC160C2-535F-A943-B2B9-E0BB624A1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842" y="4021830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1031B77-AA3D-AB4C-B367-20266D614CC1}"/>
                  </a:ext>
                </a:extLst>
              </p:cNvPr>
              <p:cNvSpPr/>
              <p:nvPr/>
            </p:nvSpPr>
            <p:spPr>
              <a:xfrm>
                <a:off x="3949558" y="339344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1031B77-AA3D-AB4C-B367-20266D614C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558" y="3393445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99D2CC8-697B-254C-8373-77002EF52E1E}"/>
                  </a:ext>
                </a:extLst>
              </p:cNvPr>
              <p:cNvSpPr/>
              <p:nvPr/>
            </p:nvSpPr>
            <p:spPr>
              <a:xfrm>
                <a:off x="6035591" y="3352138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99D2CC8-697B-254C-8373-77002EF52E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591" y="3352138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8AAB458-170D-9247-9F42-1AB878D03732}"/>
                  </a:ext>
                </a:extLst>
              </p:cNvPr>
              <p:cNvSpPr/>
              <p:nvPr/>
            </p:nvSpPr>
            <p:spPr>
              <a:xfrm>
                <a:off x="6035591" y="416858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8AAB458-170D-9247-9F42-1AB878D03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591" y="4168586"/>
                <a:ext cx="3658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D2C39FC-9F5A-B94D-B4D0-B4FF8343BE03}"/>
                  </a:ext>
                </a:extLst>
              </p:cNvPr>
              <p:cNvSpPr/>
              <p:nvPr/>
            </p:nvSpPr>
            <p:spPr>
              <a:xfrm>
                <a:off x="6035591" y="4930810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D2C39FC-9F5A-B94D-B4D0-B4FF8343B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591" y="4930810"/>
                <a:ext cx="36580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A9C854CC-FE87-294B-8C9C-4E2A2EAE89ED}"/>
              </a:ext>
            </a:extLst>
          </p:cNvPr>
          <p:cNvSpPr/>
          <p:nvPr/>
        </p:nvSpPr>
        <p:spPr>
          <a:xfrm>
            <a:off x="1473414" y="3680011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F8D1CC4-9627-3645-B411-450014EEE0BB}"/>
                  </a:ext>
                </a:extLst>
              </p:cNvPr>
              <p:cNvSpPr txBox="1"/>
              <p:nvPr/>
            </p:nvSpPr>
            <p:spPr>
              <a:xfrm>
                <a:off x="975154" y="3498518"/>
                <a:ext cx="348493" cy="567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F8D1CC4-9627-3645-B411-450014EEE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54" y="3498518"/>
                <a:ext cx="348493" cy="567078"/>
              </a:xfrm>
              <a:prstGeom prst="rect">
                <a:avLst/>
              </a:prstGeom>
              <a:blipFill>
                <a:blip r:embed="rId11"/>
                <a:stretch>
                  <a:fillRect l="-21429" t="-2174" r="-2142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93A02FC7-0828-314D-8A45-883D13D67A5D}"/>
              </a:ext>
            </a:extLst>
          </p:cNvPr>
          <p:cNvSpPr/>
          <p:nvPr/>
        </p:nvSpPr>
        <p:spPr>
          <a:xfrm>
            <a:off x="3391965" y="3462999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2D62CF5-F90A-EC4F-B394-52160DA8D413}"/>
                  </a:ext>
                </a:extLst>
              </p:cNvPr>
              <p:cNvSpPr txBox="1"/>
              <p:nvPr/>
            </p:nvSpPr>
            <p:spPr>
              <a:xfrm>
                <a:off x="2856063" y="3097279"/>
                <a:ext cx="18113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2D62CF5-F90A-EC4F-B394-52160DA8D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063" y="3097279"/>
                <a:ext cx="181139" cy="518604"/>
              </a:xfrm>
              <a:prstGeom prst="rect">
                <a:avLst/>
              </a:prstGeom>
              <a:blipFill>
                <a:blip r:embed="rId12"/>
                <a:stretch>
                  <a:fillRect l="-26667" t="-4762" r="-26667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4E683856-7DB9-6C47-9503-C9FD531C24DB}"/>
              </a:ext>
            </a:extLst>
          </p:cNvPr>
          <p:cNvSpPr/>
          <p:nvPr/>
        </p:nvSpPr>
        <p:spPr>
          <a:xfrm>
            <a:off x="5486101" y="4233338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1F945A-4704-264E-B21E-7CDDC66D1EC8}"/>
                  </a:ext>
                </a:extLst>
              </p:cNvPr>
              <p:cNvSpPr txBox="1"/>
              <p:nvPr/>
            </p:nvSpPr>
            <p:spPr>
              <a:xfrm>
                <a:off x="5077198" y="3647672"/>
                <a:ext cx="18113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1F945A-4704-264E-B21E-7CDDC66D1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198" y="3647672"/>
                <a:ext cx="181139" cy="518604"/>
              </a:xfrm>
              <a:prstGeom prst="rect">
                <a:avLst/>
              </a:prstGeom>
              <a:blipFill>
                <a:blip r:embed="rId13"/>
                <a:stretch>
                  <a:fillRect l="-26667" t="-2381" r="-26667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5168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8C7D-59E9-EC48-9234-795052C0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for random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AC2FE-5D21-E947-B697-9E048CC5A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Ripple Join  </a:t>
            </a:r>
            <a:r>
              <a:rPr lang="en-US" dirty="0" err="1"/>
              <a:t>v.s</a:t>
            </a:r>
            <a:r>
              <a:rPr lang="en-US" dirty="0"/>
              <a:t>. </a:t>
            </a:r>
            <a:r>
              <a:rPr lang="en-US" u="sng" dirty="0"/>
              <a:t>Wander Join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14F5AD-DEB8-A140-BE56-09DB4837B1A3}"/>
              </a:ext>
            </a:extLst>
          </p:cNvPr>
          <p:cNvSpPr/>
          <p:nvPr/>
        </p:nvSpPr>
        <p:spPr>
          <a:xfrm>
            <a:off x="1479357" y="321194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170A75-338B-924C-A7A0-50619DF60E23}"/>
                  </a:ext>
                </a:extLst>
              </p:cNvPr>
              <p:cNvSpPr txBox="1"/>
              <p:nvPr/>
            </p:nvSpPr>
            <p:spPr>
              <a:xfrm>
                <a:off x="2705162" y="4037158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170A75-338B-924C-A7A0-50619DF60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62" y="4037158"/>
                <a:ext cx="57098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ECCE147-ACB7-9548-A100-D94875CFEB58}"/>
              </a:ext>
            </a:extLst>
          </p:cNvPr>
          <p:cNvSpPr txBox="1"/>
          <p:nvPr/>
        </p:nvSpPr>
        <p:spPr>
          <a:xfrm>
            <a:off x="1584797" y="2842614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73D802-0B36-A54E-812B-82B3F31F1842}"/>
              </a:ext>
            </a:extLst>
          </p:cNvPr>
          <p:cNvSpPr/>
          <p:nvPr/>
        </p:nvSpPr>
        <p:spPr>
          <a:xfrm>
            <a:off x="1473414" y="4399827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15EDB9-255B-9645-9377-08FD454EAE39}"/>
                  </a:ext>
                </a:extLst>
              </p:cNvPr>
              <p:cNvSpPr txBox="1"/>
              <p:nvPr/>
            </p:nvSpPr>
            <p:spPr>
              <a:xfrm>
                <a:off x="4714885" y="4037158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15EDB9-255B-9645-9377-08FD454EA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85" y="4037158"/>
                <a:ext cx="57098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EBD36EE9-A38F-2044-8C8D-F7A8859194A8}"/>
              </a:ext>
            </a:extLst>
          </p:cNvPr>
          <p:cNvSpPr/>
          <p:nvPr/>
        </p:nvSpPr>
        <p:spPr>
          <a:xfrm>
            <a:off x="1473414" y="3665824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3A801F-2ABD-644A-8F6B-25CAFD7F1BD5}"/>
              </a:ext>
            </a:extLst>
          </p:cNvPr>
          <p:cNvSpPr/>
          <p:nvPr/>
        </p:nvSpPr>
        <p:spPr>
          <a:xfrm>
            <a:off x="1482329" y="4907538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F78023-2C56-1B42-9EE6-E901489B5918}"/>
              </a:ext>
            </a:extLst>
          </p:cNvPr>
          <p:cNvSpPr/>
          <p:nvPr/>
        </p:nvSpPr>
        <p:spPr>
          <a:xfrm>
            <a:off x="1475641" y="3887930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8DE126-D835-E046-BE49-BDA8BDA31F04}"/>
              </a:ext>
            </a:extLst>
          </p:cNvPr>
          <p:cNvSpPr/>
          <p:nvPr/>
        </p:nvSpPr>
        <p:spPr>
          <a:xfrm>
            <a:off x="3398844" y="321194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CA2FF5-9B84-B344-9E7D-8D461785E28F}"/>
              </a:ext>
            </a:extLst>
          </p:cNvPr>
          <p:cNvSpPr txBox="1"/>
          <p:nvPr/>
        </p:nvSpPr>
        <p:spPr>
          <a:xfrm>
            <a:off x="3504284" y="2842614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937118-2598-0F49-BE1B-FEFED17157A5}"/>
              </a:ext>
            </a:extLst>
          </p:cNvPr>
          <p:cNvSpPr/>
          <p:nvPr/>
        </p:nvSpPr>
        <p:spPr>
          <a:xfrm>
            <a:off x="3402962" y="4611819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152825-E428-B34C-A083-86C541CD6CF3}"/>
              </a:ext>
            </a:extLst>
          </p:cNvPr>
          <p:cNvSpPr/>
          <p:nvPr/>
        </p:nvSpPr>
        <p:spPr>
          <a:xfrm>
            <a:off x="3398844" y="3453447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62A0AE-66BD-2F42-A9AC-B688750458D9}"/>
              </a:ext>
            </a:extLst>
          </p:cNvPr>
          <p:cNvSpPr/>
          <p:nvPr/>
        </p:nvSpPr>
        <p:spPr>
          <a:xfrm>
            <a:off x="3401940" y="4080855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049E4D-9DCF-0244-B8B8-41141BC7F4DF}"/>
              </a:ext>
            </a:extLst>
          </p:cNvPr>
          <p:cNvSpPr/>
          <p:nvPr/>
        </p:nvSpPr>
        <p:spPr>
          <a:xfrm>
            <a:off x="5484835" y="321194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66A28A-1345-6A4A-900A-7B13CB8F2258}"/>
              </a:ext>
            </a:extLst>
          </p:cNvPr>
          <p:cNvSpPr txBox="1"/>
          <p:nvPr/>
        </p:nvSpPr>
        <p:spPr>
          <a:xfrm>
            <a:off x="5590275" y="2842614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8DFCA3-B707-8043-9480-CD3F245F18CE}"/>
              </a:ext>
            </a:extLst>
          </p:cNvPr>
          <p:cNvSpPr/>
          <p:nvPr/>
        </p:nvSpPr>
        <p:spPr>
          <a:xfrm>
            <a:off x="5486101" y="4228935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E8F961-464A-364D-BD56-8D5EEBE1EC57}"/>
              </a:ext>
            </a:extLst>
          </p:cNvPr>
          <p:cNvSpPr/>
          <p:nvPr/>
        </p:nvSpPr>
        <p:spPr>
          <a:xfrm>
            <a:off x="5487807" y="3409876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CC04B2-035E-A642-9445-E2FAAC548732}"/>
              </a:ext>
            </a:extLst>
          </p:cNvPr>
          <p:cNvSpPr/>
          <p:nvPr/>
        </p:nvSpPr>
        <p:spPr>
          <a:xfrm>
            <a:off x="5484835" y="4994127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617967-F746-E243-983E-7E2F91BB30D9}"/>
              </a:ext>
            </a:extLst>
          </p:cNvPr>
          <p:cNvSpPr/>
          <p:nvPr/>
        </p:nvSpPr>
        <p:spPr>
          <a:xfrm>
            <a:off x="5487807" y="3738633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A5EF50-3E7A-AF4A-BC5C-51347D4F6778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 flipV="1">
            <a:off x="2489414" y="3564500"/>
            <a:ext cx="909430" cy="21237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6772696-48A0-5240-8177-DA4CF2D70B07}"/>
              </a:ext>
            </a:extLst>
          </p:cNvPr>
          <p:cNvCxnSpPr>
            <a:stCxn id="13" idx="3"/>
            <a:endCxn id="21" idx="1"/>
          </p:cNvCxnSpPr>
          <p:nvPr/>
        </p:nvCxnSpPr>
        <p:spPr>
          <a:xfrm>
            <a:off x="2489414" y="3776877"/>
            <a:ext cx="912526" cy="4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927807-B1D4-0340-BF38-658340906E60}"/>
              </a:ext>
            </a:extLst>
          </p:cNvPr>
          <p:cNvCxnSpPr>
            <a:stCxn id="19" idx="3"/>
            <a:endCxn id="25" idx="1"/>
          </p:cNvCxnSpPr>
          <p:nvPr/>
        </p:nvCxnSpPr>
        <p:spPr>
          <a:xfrm flipV="1">
            <a:off x="4414844" y="3520929"/>
            <a:ext cx="1072963" cy="4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1194518-B733-864A-A765-A5102310C74E}"/>
              </a:ext>
            </a:extLst>
          </p:cNvPr>
          <p:cNvCxnSpPr>
            <a:stCxn id="19" idx="3"/>
            <a:endCxn id="24" idx="1"/>
          </p:cNvCxnSpPr>
          <p:nvPr/>
        </p:nvCxnSpPr>
        <p:spPr>
          <a:xfrm>
            <a:off x="4414844" y="3564500"/>
            <a:ext cx="1071257" cy="77548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C59F0F9-1331-7843-9755-B92F46DD2CEC}"/>
              </a:ext>
            </a:extLst>
          </p:cNvPr>
          <p:cNvCxnSpPr>
            <a:stCxn id="19" idx="3"/>
            <a:endCxn id="26" idx="1"/>
          </p:cNvCxnSpPr>
          <p:nvPr/>
        </p:nvCxnSpPr>
        <p:spPr>
          <a:xfrm>
            <a:off x="4414844" y="3564500"/>
            <a:ext cx="1069991" cy="154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3768D42-3096-634C-B9B8-ECAD5F5A3708}"/>
              </a:ext>
            </a:extLst>
          </p:cNvPr>
          <p:cNvSpPr txBox="1"/>
          <p:nvPr/>
        </p:nvSpPr>
        <p:spPr>
          <a:xfrm>
            <a:off x="1963267" y="5747176"/>
            <a:ext cx="3887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 </a:t>
            </a:r>
            <a:r>
              <a:rPr lang="en-US" sz="2400" dirty="0" err="1"/>
              <a:t>A.x</a:t>
            </a:r>
            <a:r>
              <a:rPr lang="en-US" sz="2400" dirty="0"/>
              <a:t> = </a:t>
            </a:r>
            <a:r>
              <a:rPr lang="en-US" sz="2400" dirty="0" err="1"/>
              <a:t>B.x</a:t>
            </a:r>
            <a:r>
              <a:rPr lang="en-US" sz="2400" dirty="0"/>
              <a:t> and </a:t>
            </a:r>
            <a:r>
              <a:rPr lang="en-US" sz="2400" dirty="0" err="1"/>
              <a:t>B.y</a:t>
            </a:r>
            <a:r>
              <a:rPr lang="en-US" sz="2400" dirty="0"/>
              <a:t> = </a:t>
            </a:r>
            <a:r>
              <a:rPr lang="en-US" sz="2400" dirty="0" err="1"/>
              <a:t>C.y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AFC1793-3EDF-6748-80AC-6C9ABA93AACC}"/>
                  </a:ext>
                </a:extLst>
              </p:cNvPr>
              <p:cNvSpPr/>
              <p:nvPr/>
            </p:nvSpPr>
            <p:spPr>
              <a:xfrm>
                <a:off x="1488962" y="359813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AFC1793-3EDF-6748-80AC-6C9ABA93AA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962" y="3598139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BC3BAD5-A5C4-5C47-BB30-1EF2F372BEBE}"/>
                  </a:ext>
                </a:extLst>
              </p:cNvPr>
              <p:cNvSpPr/>
              <p:nvPr/>
            </p:nvSpPr>
            <p:spPr>
              <a:xfrm>
                <a:off x="3414902" y="338938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BC3BAD5-A5C4-5C47-BB30-1EF2F372BE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902" y="3389386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FC160C2-535F-A943-B2B9-E0BB624A1B48}"/>
                  </a:ext>
                </a:extLst>
              </p:cNvPr>
              <p:cNvSpPr/>
              <p:nvPr/>
            </p:nvSpPr>
            <p:spPr>
              <a:xfrm>
                <a:off x="3428842" y="4021830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FC160C2-535F-A943-B2B9-E0BB624A1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842" y="4021830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1031B77-AA3D-AB4C-B367-20266D614CC1}"/>
                  </a:ext>
                </a:extLst>
              </p:cNvPr>
              <p:cNvSpPr/>
              <p:nvPr/>
            </p:nvSpPr>
            <p:spPr>
              <a:xfrm>
                <a:off x="3949558" y="339344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1031B77-AA3D-AB4C-B367-20266D614C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558" y="3393445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99D2CC8-697B-254C-8373-77002EF52E1E}"/>
                  </a:ext>
                </a:extLst>
              </p:cNvPr>
              <p:cNvSpPr/>
              <p:nvPr/>
            </p:nvSpPr>
            <p:spPr>
              <a:xfrm>
                <a:off x="6035591" y="3352138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99D2CC8-697B-254C-8373-77002EF52E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591" y="3352138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8AAB458-170D-9247-9F42-1AB878D03732}"/>
                  </a:ext>
                </a:extLst>
              </p:cNvPr>
              <p:cNvSpPr/>
              <p:nvPr/>
            </p:nvSpPr>
            <p:spPr>
              <a:xfrm>
                <a:off x="6035591" y="416858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8AAB458-170D-9247-9F42-1AB878D03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591" y="4168586"/>
                <a:ext cx="3658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D2C39FC-9F5A-B94D-B4D0-B4FF8343BE03}"/>
                  </a:ext>
                </a:extLst>
              </p:cNvPr>
              <p:cNvSpPr/>
              <p:nvPr/>
            </p:nvSpPr>
            <p:spPr>
              <a:xfrm>
                <a:off x="6035591" y="4930810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D2C39FC-9F5A-B94D-B4D0-B4FF8343B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591" y="4930810"/>
                <a:ext cx="36580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A9C854CC-FE87-294B-8C9C-4E2A2EAE89ED}"/>
              </a:ext>
            </a:extLst>
          </p:cNvPr>
          <p:cNvSpPr/>
          <p:nvPr/>
        </p:nvSpPr>
        <p:spPr>
          <a:xfrm>
            <a:off x="1473414" y="3680011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F8D1CC4-9627-3645-B411-450014EEE0BB}"/>
                  </a:ext>
                </a:extLst>
              </p:cNvPr>
              <p:cNvSpPr txBox="1"/>
              <p:nvPr/>
            </p:nvSpPr>
            <p:spPr>
              <a:xfrm>
                <a:off x="975154" y="3498518"/>
                <a:ext cx="348493" cy="567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F8D1CC4-9627-3645-B411-450014EEE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54" y="3498518"/>
                <a:ext cx="348493" cy="567078"/>
              </a:xfrm>
              <a:prstGeom prst="rect">
                <a:avLst/>
              </a:prstGeom>
              <a:blipFill>
                <a:blip r:embed="rId11"/>
                <a:stretch>
                  <a:fillRect l="-21429" t="-2174" r="-2142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93A02FC7-0828-314D-8A45-883D13D67A5D}"/>
              </a:ext>
            </a:extLst>
          </p:cNvPr>
          <p:cNvSpPr/>
          <p:nvPr/>
        </p:nvSpPr>
        <p:spPr>
          <a:xfrm>
            <a:off x="3391965" y="3462999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2D62CF5-F90A-EC4F-B394-52160DA8D413}"/>
                  </a:ext>
                </a:extLst>
              </p:cNvPr>
              <p:cNvSpPr txBox="1"/>
              <p:nvPr/>
            </p:nvSpPr>
            <p:spPr>
              <a:xfrm>
                <a:off x="2856063" y="3097279"/>
                <a:ext cx="18113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2D62CF5-F90A-EC4F-B394-52160DA8D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063" y="3097279"/>
                <a:ext cx="181139" cy="518604"/>
              </a:xfrm>
              <a:prstGeom prst="rect">
                <a:avLst/>
              </a:prstGeom>
              <a:blipFill>
                <a:blip r:embed="rId12"/>
                <a:stretch>
                  <a:fillRect l="-26667" t="-4762" r="-26667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4E683856-7DB9-6C47-9503-C9FD531C24DB}"/>
              </a:ext>
            </a:extLst>
          </p:cNvPr>
          <p:cNvSpPr/>
          <p:nvPr/>
        </p:nvSpPr>
        <p:spPr>
          <a:xfrm>
            <a:off x="5486101" y="4233338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1F945A-4704-264E-B21E-7CDDC66D1EC8}"/>
                  </a:ext>
                </a:extLst>
              </p:cNvPr>
              <p:cNvSpPr txBox="1"/>
              <p:nvPr/>
            </p:nvSpPr>
            <p:spPr>
              <a:xfrm>
                <a:off x="5077198" y="3647672"/>
                <a:ext cx="18113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1F945A-4704-264E-B21E-7CDDC66D1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198" y="3647672"/>
                <a:ext cx="181139" cy="518604"/>
              </a:xfrm>
              <a:prstGeom prst="rect">
                <a:avLst/>
              </a:prstGeom>
              <a:blipFill>
                <a:blip r:embed="rId13"/>
                <a:stretch>
                  <a:fillRect l="-26667" t="-2381" r="-26667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6C85AD-5521-E34E-B394-A65905B1D895}"/>
              </a:ext>
            </a:extLst>
          </p:cNvPr>
          <p:cNvCxnSpPr>
            <a:cxnSpLocks/>
          </p:cNvCxnSpPr>
          <p:nvPr/>
        </p:nvCxnSpPr>
        <p:spPr>
          <a:xfrm flipV="1">
            <a:off x="6977031" y="4329545"/>
            <a:ext cx="1501951" cy="5583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7559DFE-9125-6B43-B8B8-5AA70F871470}"/>
                  </a:ext>
                </a:extLst>
              </p:cNvPr>
              <p:cNvSpPr txBox="1"/>
              <p:nvPr/>
            </p:nvSpPr>
            <p:spPr>
              <a:xfrm>
                <a:off x="8849154" y="4014685"/>
                <a:ext cx="1685654" cy="567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7559DFE-9125-6B43-B8B8-5AA70F871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154" y="4014685"/>
                <a:ext cx="1685654" cy="567078"/>
              </a:xfrm>
              <a:prstGeom prst="rect">
                <a:avLst/>
              </a:prstGeom>
              <a:blipFill>
                <a:blip r:embed="rId14"/>
                <a:stretch>
                  <a:fillRect l="-2985" t="-4348" r="-223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9608899-2C0F-3040-9155-2C2CF54516C9}"/>
              </a:ext>
            </a:extLst>
          </p:cNvPr>
          <p:cNvSpPr/>
          <p:nvPr/>
        </p:nvSpPr>
        <p:spPr>
          <a:xfrm>
            <a:off x="6796261" y="3800411"/>
            <a:ext cx="18634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Random walk</a:t>
            </a:r>
          </a:p>
        </p:txBody>
      </p:sp>
    </p:spTree>
    <p:extLst>
      <p:ext uri="{BB962C8B-B14F-4D97-AF65-F5344CB8AC3E}">
        <p14:creationId xmlns:p14="http://schemas.microsoft.com/office/powerpoint/2010/main" val="24376275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DB1D-F76D-C346-BCA1-F4C07829E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Wander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FF992-E2FF-9740-A5F5-9D07DFB48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complicated cases</a:t>
            </a:r>
          </a:p>
          <a:p>
            <a:endParaRPr lang="en-US" dirty="0"/>
          </a:p>
          <a:p>
            <a:r>
              <a:rPr lang="en-US" dirty="0"/>
              <a:t>Acyclic</a:t>
            </a:r>
          </a:p>
          <a:p>
            <a:r>
              <a:rPr lang="en-US" dirty="0"/>
              <a:t>Cyclic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AC297B-DF5F-634C-A152-93D55336D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488" y="2456872"/>
            <a:ext cx="6333312" cy="364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86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DB1D-F76D-C346-BCA1-F4C07829E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Wander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FF992-E2FF-9740-A5F5-9D07DFB48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Acyclic</a:t>
            </a:r>
          </a:p>
          <a:p>
            <a:endParaRPr lang="en-US" dirty="0"/>
          </a:p>
          <a:p>
            <a:r>
              <a:rPr lang="en-US" dirty="0"/>
              <a:t>Finding an optimal walk path</a:t>
            </a:r>
          </a:p>
          <a:p>
            <a:endParaRPr lang="en-US" dirty="0"/>
          </a:p>
          <a:p>
            <a:r>
              <a:rPr lang="en-US" dirty="0"/>
              <a:t>Do trail runs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4612A8-62E3-1C49-9C39-3588A073B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321" y="1189759"/>
            <a:ext cx="5912479" cy="44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187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DB1D-F76D-C346-BCA1-F4C07829E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Wander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FF992-E2FF-9740-A5F5-9D07DFB48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Cyclic</a:t>
            </a:r>
          </a:p>
          <a:p>
            <a:endParaRPr lang="en-US" dirty="0"/>
          </a:p>
          <a:p>
            <a:r>
              <a:rPr lang="en-US" dirty="0"/>
              <a:t>Compute tree decomposition</a:t>
            </a:r>
          </a:p>
          <a:p>
            <a:endParaRPr lang="en-US" dirty="0"/>
          </a:p>
          <a:p>
            <a:r>
              <a:rPr lang="en-US" dirty="0"/>
              <a:t>Random walk on trees</a:t>
            </a:r>
          </a:p>
          <a:p>
            <a:endParaRPr lang="en-US" dirty="0"/>
          </a:p>
          <a:p>
            <a:r>
              <a:rPr lang="en-US" dirty="0"/>
              <a:t>Check for non-tree edges at the end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4B8C9B-182F-1D48-873D-3B79A5ECE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891" y="1178879"/>
            <a:ext cx="6096000" cy="318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037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6816-695B-F648-94BF-A5C033C2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A54688-FA84-3F46-AFDD-5FAC46000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32498"/>
            <a:ext cx="10515600" cy="3337591"/>
          </a:xfrm>
        </p:spPr>
      </p:pic>
    </p:spTree>
    <p:extLst>
      <p:ext uri="{BB962C8B-B14F-4D97-AF65-F5344CB8AC3E}">
        <p14:creationId xmlns:p14="http://schemas.microsoft.com/office/powerpoint/2010/main" val="112818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Big Data Visualization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415600" y="1536600"/>
          <a:ext cx="11360799" cy="47962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86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6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3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FF"/>
                          </a:solidFill>
                        </a:rPr>
                        <a:t>Pros</a:t>
                      </a:r>
                      <a:endParaRPr sz="3200" b="1">
                        <a:solidFill>
                          <a:srgbClr val="FFFFFF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FF"/>
                          </a:solidFill>
                        </a:rPr>
                        <a:t>Cons</a:t>
                      </a:r>
                      <a:endParaRPr sz="3200" b="1">
                        <a:solidFill>
                          <a:srgbClr val="FFFFFF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1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FF"/>
                          </a:solidFill>
                        </a:rPr>
                        <a:t>Distributed System</a:t>
                      </a:r>
                      <a:endParaRPr sz="3200" b="1">
                        <a:solidFill>
                          <a:srgbClr val="FFFFFF"/>
                        </a:solidFill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FF"/>
                          </a:solidFill>
                        </a:rPr>
                        <a:t>General query</a:t>
                      </a:r>
                      <a:endParaRPr sz="3200" b="1">
                        <a:solidFill>
                          <a:srgbClr val="FFFFFF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FF"/>
                          </a:solidFill>
                        </a:rPr>
                        <a:t>Precise</a:t>
                      </a:r>
                      <a:endParaRPr sz="3200" b="1">
                        <a:solidFill>
                          <a:srgbClr val="FFFFFF"/>
                        </a:solidFill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FF"/>
                          </a:solidFill>
                        </a:rPr>
                        <a:t>Network latency</a:t>
                      </a:r>
                      <a:endParaRPr sz="3200" b="1">
                        <a:solidFill>
                          <a:srgbClr val="FFFFFF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FF"/>
                          </a:solidFill>
                        </a:rPr>
                        <a:t>Costly</a:t>
                      </a:r>
                      <a:endParaRPr sz="3200" b="1">
                        <a:solidFill>
                          <a:srgbClr val="FFFFFF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1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FF"/>
                          </a:solidFill>
                        </a:rPr>
                        <a:t>Data Cube</a:t>
                      </a:r>
                      <a:endParaRPr sz="3200" b="1">
                        <a:solidFill>
                          <a:srgbClr val="FFFFFF"/>
                        </a:solidFill>
                      </a:endParaRPr>
                    </a:p>
                  </a:txBody>
                  <a:tcPr marL="121900" marR="121900" marT="121900" marB="121900"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FF"/>
                          </a:solidFill>
                        </a:rPr>
                        <a:t>Fast </a:t>
                      </a:r>
                      <a:endParaRPr sz="3200" b="1">
                        <a:solidFill>
                          <a:srgbClr val="FFFFFF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FF"/>
                          </a:solidFill>
                        </a:rPr>
                        <a:t>Precise</a:t>
                      </a:r>
                      <a:endParaRPr sz="3200" b="1">
                        <a:solidFill>
                          <a:srgbClr val="FFFFFF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FF"/>
                          </a:solidFill>
                        </a:rPr>
                        <a:t>Precompute</a:t>
                      </a:r>
                      <a:endParaRPr sz="3200" b="1">
                        <a:solidFill>
                          <a:srgbClr val="FFFFFF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FF"/>
                          </a:solidFill>
                        </a:rPr>
                        <a:t>Limited query</a:t>
                      </a:r>
                      <a:endParaRPr sz="3200" b="1">
                        <a:solidFill>
                          <a:srgbClr val="FFFFFF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1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FF"/>
                          </a:solidFill>
                        </a:rPr>
                        <a:t>Sampling</a:t>
                      </a:r>
                      <a:endParaRPr sz="3200" b="1">
                        <a:solidFill>
                          <a:srgbClr val="FFFFFF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FF"/>
                          </a:solidFill>
                        </a:rPr>
                        <a:t>Fast</a:t>
                      </a:r>
                      <a:endParaRPr sz="3200" b="1">
                        <a:solidFill>
                          <a:srgbClr val="FFFFFF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FF"/>
                          </a:solidFill>
                        </a:rPr>
                        <a:t>General query</a:t>
                      </a:r>
                      <a:endParaRPr sz="3200" b="1">
                        <a:solidFill>
                          <a:srgbClr val="FFFFFF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FF"/>
                          </a:solidFill>
                        </a:rPr>
                        <a:t>Not precise</a:t>
                      </a:r>
                      <a:endParaRPr sz="3200" b="1">
                        <a:solidFill>
                          <a:srgbClr val="FFFFFF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8644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6816-695B-F648-94BF-A5C033C2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EC2A6B7-C824-6743-B013-3E2D40C81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63980"/>
            <a:ext cx="10515600" cy="3274627"/>
          </a:xfrm>
        </p:spPr>
      </p:pic>
    </p:spTree>
    <p:extLst>
      <p:ext uri="{BB962C8B-B14F-4D97-AF65-F5344CB8AC3E}">
        <p14:creationId xmlns:p14="http://schemas.microsoft.com/office/powerpoint/2010/main" val="10580541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0EFCF-5275-6041-8DEA-B80020775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3F7EC-A1C0-C34C-A2A7-36C54DF26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</a:t>
            </a:r>
          </a:p>
          <a:p>
            <a:r>
              <a:rPr lang="en-US" dirty="0"/>
              <a:t>Presentation Style</a:t>
            </a:r>
          </a:p>
          <a:p>
            <a:r>
              <a:rPr lang="en-US" dirty="0"/>
              <a:t>Technical Details</a:t>
            </a:r>
          </a:p>
          <a:p>
            <a:r>
              <a:rPr lang="en-US" dirty="0"/>
              <a:t>Experiments?</a:t>
            </a:r>
          </a:p>
        </p:txBody>
      </p:sp>
    </p:spTree>
    <p:extLst>
      <p:ext uri="{BB962C8B-B14F-4D97-AF65-F5344CB8AC3E}">
        <p14:creationId xmlns:p14="http://schemas.microsoft.com/office/powerpoint/2010/main" val="39657584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7E06-148C-184D-ABD9-BD6E05D1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 Offline vs Online AQP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C792E-7E4B-4742-A5FF-100E596C3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are the pros and cons of each type of method? </a:t>
            </a:r>
          </a:p>
          <a:p>
            <a:pPr marL="0" indent="0">
              <a:buNone/>
            </a:pPr>
            <a:r>
              <a:rPr lang="en-US" dirty="0"/>
              <a:t>Are they different?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Sample+Seek</a:t>
            </a:r>
            <a:r>
              <a:rPr lang="en-US" dirty="0"/>
              <a:t> is offline</a:t>
            </a:r>
          </a:p>
          <a:p>
            <a:pPr lvl="1"/>
            <a:r>
              <a:rPr lang="en-US" dirty="0"/>
              <a:t>Know queries ahead of time</a:t>
            </a:r>
          </a:p>
          <a:p>
            <a:pPr lvl="1"/>
            <a:r>
              <a:rPr lang="en-US" dirty="0"/>
              <a:t>Special schemes for classes of queries (S+S on joins?)</a:t>
            </a:r>
          </a:p>
          <a:p>
            <a:r>
              <a:rPr lang="en-US" dirty="0" err="1"/>
              <a:t>WanderJoin</a:t>
            </a:r>
            <a:r>
              <a:rPr lang="en-US" dirty="0"/>
              <a:t> is online</a:t>
            </a:r>
          </a:p>
          <a:p>
            <a:pPr lvl="1"/>
            <a:r>
              <a:rPr lang="en-US" dirty="0"/>
              <a:t>Random sampling is </a:t>
            </a:r>
            <a:r>
              <a:rPr lang="en-US" i="1" dirty="0"/>
              <a:t>expensive</a:t>
            </a:r>
            <a:endParaRPr lang="en-US" dirty="0"/>
          </a:p>
          <a:p>
            <a:pPr lvl="1"/>
            <a:r>
              <a:rPr lang="en-US" dirty="0"/>
              <a:t>Disk:  20 random seeks / sec vs 300MB read / sec</a:t>
            </a:r>
          </a:p>
          <a:p>
            <a:pPr lvl="1"/>
            <a:r>
              <a:rPr lang="en-US" dirty="0"/>
              <a:t>Data structures to accelerate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39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Sample + Seek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sz="3733">
              <a:solidFill>
                <a:schemeClr val="dk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585" y="1536633"/>
            <a:ext cx="435610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4771700" y="1536533"/>
            <a:ext cx="8459600" cy="4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3733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SELECT C1 , SUM(M) FROM T GROUP BY C1</a:t>
            </a: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3733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When C1 = 0.</a:t>
            </a: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3733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SUM(M) = 1*90 + 10*10 = 190</a:t>
            </a: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3733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When C1 = 1</a:t>
            </a: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3733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SUM(M) = 1*98 + 2*100 = 298</a:t>
            </a: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958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Sample + Seek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sz="3733">
              <a:solidFill>
                <a:schemeClr val="dk1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585" y="1536633"/>
            <a:ext cx="435610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4771700" y="1536533"/>
            <a:ext cx="8459600" cy="4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3733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SELECT C1 , SUM(M) FROM T GROUP BY C1</a:t>
            </a: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3733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&lt;190/488,298/488&gt; = &lt;0.39,0.61&gt;</a:t>
            </a: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1885" y="3987818"/>
            <a:ext cx="2578100" cy="2349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0439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Sample + Seek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sz="3733">
              <a:solidFill>
                <a:schemeClr val="dk1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585" y="1536633"/>
            <a:ext cx="435610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4771700" y="1536533"/>
            <a:ext cx="8459600" cy="4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3733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Uniform sampling 20 records:</a:t>
            </a: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3733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High chance</a:t>
            </a: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3733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For C = 0</a:t>
            </a: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3733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9 rows from rows 1-90 M = 1</a:t>
            </a: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3733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1 row from rows 91-100 M = 10</a:t>
            </a: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3733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For C = 1</a:t>
            </a: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3733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Case 1: one of 199, 200 sampled</a:t>
            </a: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3733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Case 2: neither sampled</a:t>
            </a: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7998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Sample + Seek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sz="3733">
              <a:solidFill>
                <a:schemeClr val="dk1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585" y="1536633"/>
            <a:ext cx="435610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4771700" y="1536533"/>
            <a:ext cx="8459600" cy="4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3733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SELECT C1 , SUM(M) FROM T GROUP BY C1</a:t>
            </a: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4601" y="2969201"/>
            <a:ext cx="2648100" cy="3719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5652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1511</Words>
  <Application>Microsoft Macintosh PowerPoint</Application>
  <PresentationFormat>Widescreen</PresentationFormat>
  <Paragraphs>448</Paragraphs>
  <Slides>52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Cambria Math</vt:lpstr>
      <vt:lpstr>Consolas</vt:lpstr>
      <vt:lpstr>Office Theme</vt:lpstr>
      <vt:lpstr>Simple Dark</vt:lpstr>
      <vt:lpstr>Week 7 Approximation</vt:lpstr>
      <vt:lpstr>Administrivia</vt:lpstr>
      <vt:lpstr>Today’s topic</vt:lpstr>
      <vt:lpstr>Trust, but Verify</vt:lpstr>
      <vt:lpstr>Big Data Visualization</vt:lpstr>
      <vt:lpstr>Sample + Seek</vt:lpstr>
      <vt:lpstr>Sample + Seek</vt:lpstr>
      <vt:lpstr>Sample + Seek</vt:lpstr>
      <vt:lpstr>Sample + Seek</vt:lpstr>
      <vt:lpstr>Sample + Seek</vt:lpstr>
      <vt:lpstr>Sample + Seek</vt:lpstr>
      <vt:lpstr>Optimistic Data Visualization</vt:lpstr>
      <vt:lpstr>Optimistic Data Visualization</vt:lpstr>
      <vt:lpstr>PowerPoint Presentation</vt:lpstr>
      <vt:lpstr>Evaluation</vt:lpstr>
      <vt:lpstr>Evaluation</vt:lpstr>
      <vt:lpstr>Discussion</vt:lpstr>
      <vt:lpstr>Sample+Seek</vt:lpstr>
      <vt:lpstr>Sample+Seek</vt:lpstr>
      <vt:lpstr>Discussion</vt:lpstr>
      <vt:lpstr>Discussion</vt:lpstr>
      <vt:lpstr>Discussion</vt:lpstr>
      <vt:lpstr>PowerPoint Presentation</vt:lpstr>
      <vt:lpstr>PowerPoint Presentation</vt:lpstr>
      <vt:lpstr>Wander Join: Online aggregation via Random Walks</vt:lpstr>
      <vt:lpstr>Overview</vt:lpstr>
      <vt:lpstr>Overview</vt:lpstr>
      <vt:lpstr>Overview</vt:lpstr>
      <vt:lpstr>Overview</vt:lpstr>
      <vt:lpstr>Overview</vt:lpstr>
      <vt:lpstr>Overview</vt:lpstr>
      <vt:lpstr>Algorithms for random sampling</vt:lpstr>
      <vt:lpstr>Algorithms for random sampling</vt:lpstr>
      <vt:lpstr>Algorithms for random sampling</vt:lpstr>
      <vt:lpstr>Algorithms for random sampling</vt:lpstr>
      <vt:lpstr>Algorithms for random sampling</vt:lpstr>
      <vt:lpstr>Algorithms for random sampling</vt:lpstr>
      <vt:lpstr>Algorithms for random sampling</vt:lpstr>
      <vt:lpstr>Algorithms for random sampling</vt:lpstr>
      <vt:lpstr>Algorithms for random sampling</vt:lpstr>
      <vt:lpstr>Algorithms for random sampling</vt:lpstr>
      <vt:lpstr>Algorithms for random sampling</vt:lpstr>
      <vt:lpstr>Algorithms for random sampling</vt:lpstr>
      <vt:lpstr>Algorithms for random sampling</vt:lpstr>
      <vt:lpstr>Algorithms for random sampling</vt:lpstr>
      <vt:lpstr>Wander Join</vt:lpstr>
      <vt:lpstr>Wander Join</vt:lpstr>
      <vt:lpstr>Wander Join</vt:lpstr>
      <vt:lpstr>Experiments</vt:lpstr>
      <vt:lpstr>Experiments</vt:lpstr>
      <vt:lpstr>Discussion</vt:lpstr>
      <vt:lpstr>Discussion: Offline vs Online AQP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Wander Join: Online aggregation via Random Walks</dc:title>
  <dc:creator>Xupeng Li</dc:creator>
  <cp:lastModifiedBy>Microsoft Office User</cp:lastModifiedBy>
  <cp:revision>129</cp:revision>
  <dcterms:created xsi:type="dcterms:W3CDTF">2020-03-04T01:44:53Z</dcterms:created>
  <dcterms:modified xsi:type="dcterms:W3CDTF">2020-03-05T14:47:02Z</dcterms:modified>
</cp:coreProperties>
</file>