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60" r:id="rId4"/>
    <p:sldId id="261" r:id="rId5"/>
    <p:sldId id="259" r:id="rId6"/>
    <p:sldId id="274" r:id="rId7"/>
    <p:sldId id="277" r:id="rId8"/>
    <p:sldId id="286" r:id="rId9"/>
    <p:sldId id="287" r:id="rId10"/>
    <p:sldId id="275" r:id="rId11"/>
    <p:sldId id="258" r:id="rId12"/>
    <p:sldId id="285" r:id="rId13"/>
    <p:sldId id="276" r:id="rId14"/>
    <p:sldId id="278" r:id="rId15"/>
    <p:sldId id="281" r:id="rId16"/>
    <p:sldId id="282" r:id="rId17"/>
    <p:sldId id="279" r:id="rId18"/>
    <p:sldId id="284" r:id="rId19"/>
    <p:sldId id="280" r:id="rId20"/>
    <p:sldId id="283" r:id="rId21"/>
    <p:sldId id="288" r:id="rId22"/>
    <p:sldId id="264" r:id="rId23"/>
    <p:sldId id="289" r:id="rId24"/>
    <p:sldId id="293" r:id="rId25"/>
    <p:sldId id="295" r:id="rId26"/>
    <p:sldId id="297" r:id="rId27"/>
    <p:sldId id="298" r:id="rId28"/>
    <p:sldId id="296" r:id="rId29"/>
    <p:sldId id="292" r:id="rId30"/>
    <p:sldId id="290" r:id="rId31"/>
    <p:sldId id="27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2"/>
    <p:restoredTop sz="88440"/>
  </p:normalViewPr>
  <p:slideViewPr>
    <p:cSldViewPr snapToGrid="0" snapToObjects="1">
      <p:cViewPr varScale="1">
        <p:scale>
          <a:sx n="117" d="100"/>
          <a:sy n="117" d="100"/>
        </p:scale>
        <p:origin x="192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77EEB3-2532-254F-AD9A-958C580B366B}" type="datetimeFigureOut">
              <a:rPr lang="en-US" smtClean="0"/>
              <a:t>4/1/20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241E23-ECDC-F84B-8EB6-F34600CF0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77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covid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41E23-ECDC-F84B-8EB6-F34600CF02D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93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Similar to SQL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41E23-ECDC-F84B-8EB6-F34600CF02D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71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DCD60-9E60-C448-915E-FBC7ED736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45D4A-C54B-9C4B-A96E-A1AB64F53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3620A-AC67-FE49-B237-392271075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CEA1-B544-C041-B80A-318BF2C9A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23BB5-0371-AD42-AC04-084806084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59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BA00D-6EB1-C749-AD58-39EC70176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F0EAFB-2C12-FF49-B2EF-37D5F8094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645EF-6B11-544A-8582-515AB007B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01D6E-6C3B-4E44-AE0E-0E0362B79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1F530-545B-E641-B501-B3CB28D1D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78D5D7-697D-C14D-8D23-DE6CC09483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3C60F8-2C45-AF46-B40A-B18DA99E7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76BE2-6214-C94A-802B-8CB5B303E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17F0D-101C-E342-A381-66692BBD5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7A261-9C62-A047-88A0-6BE7F0C19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29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11BFD-FF17-5A4E-AE20-F3D1193C4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8BEEE-6247-3C49-B843-56B76BE22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03470-9EAC-834F-8D19-2C7D8C878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36DBB-FDF6-9D4B-9347-DFA9C68CF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9C6C7-5FBD-CA45-97FD-A4A2CC9BF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69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83287-1244-044E-8120-ED80A08C7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98A47B-E02D-E84C-98CF-0254B4812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2D22A-6052-7444-B82B-52568B79F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45307-C0A4-8648-A8FC-14FEE716F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43AAD-8722-CA43-B3C7-0CC5973F2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2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23F30-A792-234A-B6C2-9F88BE75D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1C699-781B-5B4C-8CCF-3E9CC6EADB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DB39C2-6990-8F47-BE6D-BC09AF2D7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2AC93-0A07-D74A-A41A-3B93FECD4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4/1/20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CD02F-36D7-7A4A-8319-60F73EB67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AA84F-3CEB-7843-8A09-173D65405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30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314-AD71-6A40-A86E-60E2FBA76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0BD5C-5FBC-C148-A8DC-8697C8097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4AF77-B3B6-B24C-8D88-1160A8CC7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1DEFE3-0D65-874E-A2DA-70A21099C5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AB60CC-4F9E-6444-9A23-ABDE2AF5C0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CA4962-3B47-E249-A88E-26CBD723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4/1/20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6B38B4-B67A-1E43-9774-C8825F68D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3B6F05-3142-5848-AFF8-C5014AE1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575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A66E1-B824-B548-8B36-6A84BD189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E49E96-C09D-FC40-87A3-0B1C5E2CC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4/1/20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8A9BD2-4F82-9940-8E44-6CD61FFAB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823D1F-DA49-5A48-8B9F-86527E82F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34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AF27A5-FC94-714B-8A28-F31407E10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4/1/20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5624B4-E725-A948-B7FF-8E68358D9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61EF5D-8F0B-DB4A-B7FA-AD41C3769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61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D7B60-D66C-694D-8C13-D4D9BE9B8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18D0E-2957-D343-B7BC-986182DFF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C2370A-39D0-EB4C-8F6B-9C2D45AF1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A908C-9453-5244-91B6-0C8BA692C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4/1/20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BAA170-5DF6-C041-87B0-985E21531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A6F981-DF03-6240-B5DE-9D74A7A8E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0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B9ABC-D3C2-794D-9DC8-9FD53C595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92607B-F913-7947-8A23-5A9BA3F4F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D90B26-3497-564A-8F0E-1707498D2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92668-87E2-F449-A810-D4B9C2CA4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4/1/20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E0325-3993-EE43-AF3A-8CF0BA651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F28AB-58ED-0E49-9D32-444584143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83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A61F12-D1AC-C54E-825B-C25A7E13B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4A889-F310-2146-AD59-D6E632E1F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E2B63-5226-0748-9584-E2CB45BF0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077B7F3-A623-604C-9FA0-35347E68EB54}" type="datetimeFigureOut">
              <a:rPr lang="en-US" smtClean="0"/>
              <a:pPr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DCCF8-404C-6148-8B45-A4FDF75D6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03BB2-2095-B349-ADC5-3F1C09D04D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8E10350-1EBD-5B44-B3D7-8DA55A06D2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28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C4D71-B1F5-DF48-8478-3A205D0E7F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Textual Human Data Interfaces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DF655F-40C3-604E-B880-86E5243461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11</a:t>
            </a:r>
          </a:p>
        </p:txBody>
      </p:sp>
    </p:spTree>
    <p:extLst>
      <p:ext uri="{BB962C8B-B14F-4D97-AF65-F5344CB8AC3E}">
        <p14:creationId xmlns:p14="http://schemas.microsoft.com/office/powerpoint/2010/main" val="827246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90BEA05-AE67-A945-B39F-9C1A875A16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Texture Discussion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A38469B5-C578-4043-945C-BEDB97C10D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831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C1B7C-DF47-E04A-8A41-1D3F23403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use case for Texture?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553A9F-4D12-AC4F-84DF-3A8F7C191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641" y="1766631"/>
            <a:ext cx="10740167" cy="454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330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C1B7C-DF47-E04A-8A41-1D3F23403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use case for Texture?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B2430-E9EB-BB44-ACD3-B95A360AB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Examples of…</a:t>
            </a:r>
          </a:p>
          <a:p>
            <a:r>
              <a:rPr lang="en-US" dirty="0"/>
              <a:t>Documents</a:t>
            </a:r>
          </a:p>
          <a:p>
            <a:r>
              <a:rPr lang="en-US" dirty="0"/>
              <a:t>End Users</a:t>
            </a:r>
          </a:p>
          <a:p>
            <a:r>
              <a:rPr lang="en-US" dirty="0"/>
              <a:t>Developers</a:t>
            </a:r>
          </a:p>
        </p:txBody>
      </p:sp>
    </p:spTree>
    <p:extLst>
      <p:ext uri="{BB962C8B-B14F-4D97-AF65-F5344CB8AC3E}">
        <p14:creationId xmlns:p14="http://schemas.microsoft.com/office/powerpoint/2010/main" val="648433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90BEA05-AE67-A945-B39F-9C1A875A16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General Discussion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A38469B5-C578-4043-945C-BEDB97C10D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61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DA7B0-7818-A144-BB5C-81DF2C3DE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Interaction </a:t>
            </a:r>
            <a:r>
              <a:rPr lang="en-US" sz="2400" dirty="0"/>
              <a:t>(</a:t>
            </a:r>
            <a:r>
              <a:rPr lang="en-US" sz="2400" dirty="0" err="1"/>
              <a:t>Heer</a:t>
            </a:r>
            <a:r>
              <a:rPr lang="en-US" sz="2400" dirty="0"/>
              <a:t>, Hellerstein, Kandel 15)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40A4A9-B301-5549-AFF4-2F10C217C52B}"/>
              </a:ext>
            </a:extLst>
          </p:cNvPr>
          <p:cNvSpPr txBox="1"/>
          <p:nvPr/>
        </p:nvSpPr>
        <p:spPr>
          <a:xfrm>
            <a:off x="2087533" y="563388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EF059F-612A-2149-AA4E-3481BC7045BE}"/>
              </a:ext>
            </a:extLst>
          </p:cNvPr>
          <p:cNvSpPr txBox="1"/>
          <p:nvPr/>
        </p:nvSpPr>
        <p:spPr>
          <a:xfrm>
            <a:off x="5798347" y="5633888"/>
            <a:ext cx="133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Write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513DEC-AF70-0B42-B6A2-009D27F1C0B8}"/>
              </a:ext>
            </a:extLst>
          </p:cNvPr>
          <p:cNvSpPr txBox="1"/>
          <p:nvPr/>
        </p:nvSpPr>
        <p:spPr>
          <a:xfrm>
            <a:off x="10219132" y="563388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91DD99F-12C4-934B-8071-5418AA52AE4E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759512" y="5818554"/>
            <a:ext cx="3038835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56549C6-D6EC-1B44-84A4-030CACBABBE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7133008" y="5818553"/>
            <a:ext cx="3086124" cy="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E3C0973-F306-A544-AED9-9B3B4345A805}"/>
              </a:ext>
            </a:extLst>
          </p:cNvPr>
          <p:cNvGrpSpPr/>
          <p:nvPr/>
        </p:nvGrpSpPr>
        <p:grpSpPr>
          <a:xfrm>
            <a:off x="3597099" y="2934876"/>
            <a:ext cx="1765249" cy="646331"/>
            <a:chOff x="3597099" y="2866048"/>
            <a:chExt cx="1765249" cy="646331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4FA6E57-3C15-7E49-A574-256DA3F4E53A}"/>
                </a:ext>
              </a:extLst>
            </p:cNvPr>
            <p:cNvCxnSpPr>
              <a:cxnSpLocks/>
              <a:stCxn id="7" idx="3"/>
              <a:endCxn id="17" idx="1"/>
            </p:cNvCxnSpPr>
            <p:nvPr/>
          </p:nvCxnSpPr>
          <p:spPr>
            <a:xfrm>
              <a:off x="3597099" y="3189214"/>
              <a:ext cx="503365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3ABAFE8-74C0-9A48-9909-1CC31F0BE1A1}"/>
                </a:ext>
              </a:extLst>
            </p:cNvPr>
            <p:cNvSpPr txBox="1"/>
            <p:nvPr/>
          </p:nvSpPr>
          <p:spPr>
            <a:xfrm>
              <a:off x="4100464" y="2866048"/>
              <a:ext cx="126188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User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Interaction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30C76EF-51BA-CD4C-99DC-92A18A0935F4}"/>
              </a:ext>
            </a:extLst>
          </p:cNvPr>
          <p:cNvGrpSpPr/>
          <p:nvPr/>
        </p:nvGrpSpPr>
        <p:grpSpPr>
          <a:xfrm>
            <a:off x="5362348" y="2519378"/>
            <a:ext cx="2791003" cy="1477328"/>
            <a:chOff x="5362348" y="2450550"/>
            <a:chExt cx="2791003" cy="147732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2CE950E-D258-4C40-8F4A-F85028D87265}"/>
                </a:ext>
              </a:extLst>
            </p:cNvPr>
            <p:cNvSpPr txBox="1"/>
            <p:nvPr/>
          </p:nvSpPr>
          <p:spPr>
            <a:xfrm>
              <a:off x="6699107" y="2450550"/>
              <a:ext cx="1454244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Ranked </a:t>
              </a:r>
            </a:p>
            <a:p>
              <a:pPr algn="l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Suggestions</a:t>
              </a:r>
            </a:p>
            <a:p>
              <a:pPr algn="l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1…</a:t>
              </a:r>
            </a:p>
            <a:p>
              <a:pPr algn="l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2…</a:t>
              </a:r>
            </a:p>
            <a:p>
              <a:pPr algn="l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3…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A3CA888-6C7D-7740-A0E8-4BFDC012E5DA}"/>
                </a:ext>
              </a:extLst>
            </p:cNvPr>
            <p:cNvCxnSpPr>
              <a:cxnSpLocks/>
            </p:cNvCxnSpPr>
            <p:nvPr/>
          </p:nvCxnSpPr>
          <p:spPr>
            <a:xfrm>
              <a:off x="5362348" y="3267871"/>
              <a:ext cx="1336759" cy="983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E796AEC-6E17-BD48-AC88-7B2D5EF87C7A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>
              <a:off x="5362348" y="3258042"/>
              <a:ext cx="1336759" cy="323165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681E198-4856-DF43-B0B5-DE43AD7AAED6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 flipV="1">
              <a:off x="5362348" y="3004004"/>
              <a:ext cx="1336759" cy="254038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035325AF-FC42-A44A-A0FA-FF8D4688259C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 flipV="1">
              <a:off x="5362348" y="2748813"/>
              <a:ext cx="1336759" cy="509229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B9B1C855-1343-6545-9078-61CB247F2E52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>
              <a:off x="5362348" y="3258042"/>
              <a:ext cx="1336759" cy="662781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0AAB488-6FFC-284B-B0E7-FA676697B19A}"/>
              </a:ext>
            </a:extLst>
          </p:cNvPr>
          <p:cNvGrpSpPr/>
          <p:nvPr/>
        </p:nvGrpSpPr>
        <p:grpSpPr>
          <a:xfrm>
            <a:off x="1249944" y="2595260"/>
            <a:ext cx="2347155" cy="3038628"/>
            <a:chOff x="1249944" y="2526432"/>
            <a:chExt cx="2347155" cy="303862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E390DFF-8D3E-E946-8B22-886FD48C37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49944" y="2526432"/>
              <a:ext cx="2347155" cy="1325563"/>
            </a:xfrm>
            <a:prstGeom prst="rect">
              <a:avLst/>
            </a:prstGeom>
          </p:spPr>
        </p:pic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2858AAB-4481-E14D-9931-DC537DC70FAB}"/>
                </a:ext>
              </a:extLst>
            </p:cNvPr>
            <p:cNvCxnSpPr>
              <a:cxnSpLocks/>
              <a:stCxn id="4" idx="0"/>
              <a:endCxn id="7" idx="2"/>
            </p:cNvCxnSpPr>
            <p:nvPr/>
          </p:nvCxnSpPr>
          <p:spPr>
            <a:xfrm flipH="1" flipV="1">
              <a:off x="2423522" y="3851995"/>
              <a:ext cx="1" cy="1713065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A949505-7B23-0E4B-B1C8-9D682846D567}"/>
                </a:ext>
              </a:extLst>
            </p:cNvPr>
            <p:cNvSpPr txBox="1"/>
            <p:nvPr/>
          </p:nvSpPr>
          <p:spPr>
            <a:xfrm rot="5400000">
              <a:off x="2103138" y="4353788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visualize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D6FFA51-69F7-7E4D-9A71-0C5EF892C71F}"/>
              </a:ext>
            </a:extLst>
          </p:cNvPr>
          <p:cNvGrpSpPr/>
          <p:nvPr/>
        </p:nvGrpSpPr>
        <p:grpSpPr>
          <a:xfrm>
            <a:off x="8153351" y="2943101"/>
            <a:ext cx="3625694" cy="726156"/>
            <a:chOff x="8153351" y="2874273"/>
            <a:chExt cx="3625694" cy="726156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10A8771-B9F4-0D49-A593-C8EC25E56797}"/>
                </a:ext>
              </a:extLst>
            </p:cNvPr>
            <p:cNvCxnSpPr>
              <a:cxnSpLocks/>
              <a:stCxn id="18" idx="3"/>
              <a:endCxn id="43" idx="1"/>
            </p:cNvCxnSpPr>
            <p:nvPr/>
          </p:nvCxnSpPr>
          <p:spPr>
            <a:xfrm>
              <a:off x="8153351" y="3179382"/>
              <a:ext cx="1459977" cy="18057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4C8A43B-B2C0-B141-9EB2-D457C8A19B8E}"/>
                </a:ext>
              </a:extLst>
            </p:cNvPr>
            <p:cNvSpPr txBox="1"/>
            <p:nvPr/>
          </p:nvSpPr>
          <p:spPr>
            <a:xfrm>
              <a:off x="9613328" y="2874273"/>
              <a:ext cx="21657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Rendered Results</a:t>
              </a:r>
            </a:p>
            <a:p>
              <a:pPr algn="l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(could be sample)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242E394-E1A9-114D-BF0B-635663F93B4A}"/>
                </a:ext>
              </a:extLst>
            </p:cNvPr>
            <p:cNvSpPr txBox="1"/>
            <p:nvPr/>
          </p:nvSpPr>
          <p:spPr>
            <a:xfrm>
              <a:off x="8359088" y="323109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choose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8E045AA-E960-6547-A8B3-9A1ECF31C864}"/>
              </a:ext>
            </a:extLst>
          </p:cNvPr>
          <p:cNvGrpSpPr/>
          <p:nvPr/>
        </p:nvGrpSpPr>
        <p:grpSpPr>
          <a:xfrm>
            <a:off x="10696185" y="3589432"/>
            <a:ext cx="369332" cy="2044455"/>
            <a:chOff x="10696185" y="3589432"/>
            <a:chExt cx="369332" cy="2044455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8E8763C-7BBC-104E-A8EC-A1C9A42BF3E5}"/>
                </a:ext>
              </a:extLst>
            </p:cNvPr>
            <p:cNvCxnSpPr>
              <a:cxnSpLocks/>
              <a:stCxn id="43" idx="2"/>
              <a:endCxn id="6" idx="0"/>
            </p:cNvCxnSpPr>
            <p:nvPr/>
          </p:nvCxnSpPr>
          <p:spPr>
            <a:xfrm flipH="1">
              <a:off x="10696186" y="3589432"/>
              <a:ext cx="1" cy="2044455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7237F53-5409-3649-8A26-AEDFD5A82766}"/>
                </a:ext>
              </a:extLst>
            </p:cNvPr>
            <p:cNvSpPr txBox="1"/>
            <p:nvPr/>
          </p:nvSpPr>
          <p:spPr>
            <a:xfrm rot="5400000">
              <a:off x="10390973" y="4322130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compile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2703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DA7B0-7818-A144-BB5C-81DF2C3DE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Interaction </a:t>
            </a:r>
            <a:r>
              <a:rPr lang="en-US" sz="2400" dirty="0"/>
              <a:t>(</a:t>
            </a:r>
            <a:r>
              <a:rPr lang="en-US" sz="2400" dirty="0" err="1"/>
              <a:t>Heer</a:t>
            </a:r>
            <a:r>
              <a:rPr lang="en-US" sz="2400" dirty="0"/>
              <a:t>, Hellerstein, Kandel 15)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40A4A9-B301-5549-AFF4-2F10C217C52B}"/>
              </a:ext>
            </a:extLst>
          </p:cNvPr>
          <p:cNvSpPr txBox="1"/>
          <p:nvPr/>
        </p:nvSpPr>
        <p:spPr>
          <a:xfrm>
            <a:off x="2087533" y="563388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EF059F-612A-2149-AA4E-3481BC7045BE}"/>
              </a:ext>
            </a:extLst>
          </p:cNvPr>
          <p:cNvSpPr txBox="1"/>
          <p:nvPr/>
        </p:nvSpPr>
        <p:spPr>
          <a:xfrm>
            <a:off x="5798347" y="5633888"/>
            <a:ext cx="133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Write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513DEC-AF70-0B42-B6A2-009D27F1C0B8}"/>
              </a:ext>
            </a:extLst>
          </p:cNvPr>
          <p:cNvSpPr txBox="1"/>
          <p:nvPr/>
        </p:nvSpPr>
        <p:spPr>
          <a:xfrm>
            <a:off x="10219132" y="563388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91DD99F-12C4-934B-8071-5418AA52AE4E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759512" y="5818554"/>
            <a:ext cx="3038835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56549C6-D6EC-1B44-84A4-030CACBABBE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7133008" y="5818553"/>
            <a:ext cx="3086124" cy="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858AAB-4481-E14D-9931-DC537DC70FAB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2423522" y="3920823"/>
            <a:ext cx="1" cy="171306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A949505-7B23-0E4B-B1C8-9D682846D567}"/>
              </a:ext>
            </a:extLst>
          </p:cNvPr>
          <p:cNvSpPr txBox="1"/>
          <p:nvPr/>
        </p:nvSpPr>
        <p:spPr>
          <a:xfrm rot="5400000">
            <a:off x="2103138" y="4422616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visualize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8E045AA-E960-6547-A8B3-9A1ECF31C864}"/>
              </a:ext>
            </a:extLst>
          </p:cNvPr>
          <p:cNvGrpSpPr/>
          <p:nvPr/>
        </p:nvGrpSpPr>
        <p:grpSpPr>
          <a:xfrm>
            <a:off x="10696185" y="3589432"/>
            <a:ext cx="369332" cy="2044455"/>
            <a:chOff x="10696185" y="3589432"/>
            <a:chExt cx="369332" cy="2044455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8E8763C-7BBC-104E-A8EC-A1C9A42BF3E5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 flipH="1">
              <a:off x="10696186" y="3589432"/>
              <a:ext cx="1" cy="2044455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7237F53-5409-3649-8A26-AEDFD5A82766}"/>
                </a:ext>
              </a:extLst>
            </p:cNvPr>
            <p:cNvSpPr txBox="1"/>
            <p:nvPr/>
          </p:nvSpPr>
          <p:spPr>
            <a:xfrm rot="5400000">
              <a:off x="10390973" y="4322130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compile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7468EC76-7A9E-E44A-A3AF-E66E652E1E58}"/>
              </a:ext>
            </a:extLst>
          </p:cNvPr>
          <p:cNvSpPr txBox="1"/>
          <p:nvPr/>
        </p:nvSpPr>
        <p:spPr>
          <a:xfrm>
            <a:off x="2648377" y="2943101"/>
            <a:ext cx="7229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User Visualization/Interface Space</a:t>
            </a:r>
          </a:p>
        </p:txBody>
      </p:sp>
    </p:spTree>
    <p:extLst>
      <p:ext uri="{BB962C8B-B14F-4D97-AF65-F5344CB8AC3E}">
        <p14:creationId xmlns:p14="http://schemas.microsoft.com/office/powerpoint/2010/main" val="980526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B5AC9DCA-8AC2-9C4F-A5F3-7755C2D9DB5C}"/>
              </a:ext>
            </a:extLst>
          </p:cNvPr>
          <p:cNvSpPr/>
          <p:nvPr/>
        </p:nvSpPr>
        <p:spPr>
          <a:xfrm>
            <a:off x="747252" y="4072520"/>
            <a:ext cx="11031793" cy="924154"/>
          </a:xfrm>
          <a:prstGeom prst="rect">
            <a:avLst/>
          </a:prstGeom>
          <a:solidFill>
            <a:srgbClr val="FFFF00">
              <a:alpha val="23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 Specific Language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DDA7B0-7818-A144-BB5C-81DF2C3DE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Interaction </a:t>
            </a:r>
            <a:r>
              <a:rPr lang="en-US" sz="2400" dirty="0"/>
              <a:t>(</a:t>
            </a:r>
            <a:r>
              <a:rPr lang="en-US" sz="2400" dirty="0" err="1"/>
              <a:t>Heer</a:t>
            </a:r>
            <a:r>
              <a:rPr lang="en-US" sz="2400" dirty="0"/>
              <a:t>, Hellerstein, Kandel 15)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858AAB-4481-E14D-9931-DC537DC70FAB}"/>
              </a:ext>
            </a:extLst>
          </p:cNvPr>
          <p:cNvCxnSpPr>
            <a:cxnSpLocks/>
          </p:cNvCxnSpPr>
          <p:nvPr/>
        </p:nvCxnSpPr>
        <p:spPr>
          <a:xfrm flipH="1" flipV="1">
            <a:off x="2423522" y="3920823"/>
            <a:ext cx="1" cy="171306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A949505-7B23-0E4B-B1C8-9D682846D567}"/>
              </a:ext>
            </a:extLst>
          </p:cNvPr>
          <p:cNvSpPr txBox="1"/>
          <p:nvPr/>
        </p:nvSpPr>
        <p:spPr>
          <a:xfrm rot="5400000">
            <a:off x="2103138" y="4422616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visualize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8E045AA-E960-6547-A8B3-9A1ECF31C864}"/>
              </a:ext>
            </a:extLst>
          </p:cNvPr>
          <p:cNvGrpSpPr/>
          <p:nvPr/>
        </p:nvGrpSpPr>
        <p:grpSpPr>
          <a:xfrm>
            <a:off x="10696185" y="3589432"/>
            <a:ext cx="369332" cy="2044455"/>
            <a:chOff x="10696185" y="3589432"/>
            <a:chExt cx="369332" cy="2044455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8E8763C-7BBC-104E-A8EC-A1C9A42BF3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96186" y="3589432"/>
              <a:ext cx="1" cy="2044455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7237F53-5409-3649-8A26-AEDFD5A82766}"/>
                </a:ext>
              </a:extLst>
            </p:cNvPr>
            <p:cNvSpPr txBox="1"/>
            <p:nvPr/>
          </p:nvSpPr>
          <p:spPr>
            <a:xfrm rot="5400000">
              <a:off x="10390973" y="4322130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compile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5B44F48-B612-724D-B35B-DB709187B1A5}"/>
              </a:ext>
            </a:extLst>
          </p:cNvPr>
          <p:cNvSpPr txBox="1"/>
          <p:nvPr/>
        </p:nvSpPr>
        <p:spPr>
          <a:xfrm>
            <a:off x="2648377" y="2943101"/>
            <a:ext cx="7229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User Visualization/Interface Space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48CE86-1FD3-7D4E-89B7-DEA8CFD9E189}"/>
              </a:ext>
            </a:extLst>
          </p:cNvPr>
          <p:cNvSpPr txBox="1"/>
          <p:nvPr/>
        </p:nvSpPr>
        <p:spPr>
          <a:xfrm>
            <a:off x="4151032" y="5495387"/>
            <a:ext cx="4224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Data + Code Space</a:t>
            </a:r>
          </a:p>
        </p:txBody>
      </p:sp>
    </p:spTree>
    <p:extLst>
      <p:ext uri="{BB962C8B-B14F-4D97-AF65-F5344CB8AC3E}">
        <p14:creationId xmlns:p14="http://schemas.microsoft.com/office/powerpoint/2010/main" val="621370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88E1C-7810-E34E-8F80-68901A29C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best to combine HDIs and AI?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27E0F-8F86-EF44-9A86-154AEA932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091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Provide shared representation: DSL</a:t>
            </a:r>
          </a:p>
          <a:p>
            <a:pPr marL="0" indent="0">
              <a:buNone/>
            </a:pPr>
            <a:r>
              <a:rPr lang="en-US" dirty="0"/>
              <a:t>AI: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generate and rank suggestions in DSL</a:t>
            </a:r>
          </a:p>
          <a:p>
            <a:pPr marL="0" indent="0">
              <a:buNone/>
            </a:pPr>
            <a:r>
              <a:rPr lang="en-US" dirty="0"/>
              <a:t>Users: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review, select, edit, ignore suggestions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80F039-880B-C146-B249-37BC9FA847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31"/>
          <a:stretch/>
        </p:blipFill>
        <p:spPr>
          <a:xfrm>
            <a:off x="599769" y="4001294"/>
            <a:ext cx="5277874" cy="20545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06C523-8A6B-F741-BF05-67BF8477E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643" y="4131814"/>
            <a:ext cx="5831963" cy="210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894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88E1C-7810-E34E-8F80-68901A29C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best to combine HDIs and AI?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27E0F-8F86-EF44-9A86-154AEA932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Provide shared representation: DSL</a:t>
            </a:r>
          </a:p>
          <a:p>
            <a:pPr marL="0" indent="0">
              <a:buNone/>
            </a:pPr>
            <a:r>
              <a:rPr lang="en-US" dirty="0"/>
              <a:t>AI: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generate and rank suggestions in DSL</a:t>
            </a:r>
          </a:p>
          <a:p>
            <a:pPr marL="0" indent="0">
              <a:buNone/>
            </a:pPr>
            <a:r>
              <a:rPr lang="en-US" dirty="0"/>
              <a:t>Users: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review, select, edit, ignore suggestions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Examples of DSLs</a:t>
            </a:r>
          </a:p>
          <a:p>
            <a:r>
              <a:rPr lang="en-US" dirty="0"/>
              <a:t>Tableau:</a:t>
            </a:r>
          </a:p>
          <a:p>
            <a:r>
              <a:rPr lang="en-US" dirty="0"/>
              <a:t>Voyager:</a:t>
            </a:r>
          </a:p>
          <a:p>
            <a:r>
              <a:rPr lang="en-US" dirty="0"/>
              <a:t>Wrangler:</a:t>
            </a:r>
          </a:p>
          <a:p>
            <a:r>
              <a:rPr lang="en-US" dirty="0"/>
              <a:t>Texture: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211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88E1C-7810-E34E-8F80-68901A29C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best to combine HDIs and AI?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27E0F-8F86-EF44-9A86-154AEA932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Provide shared representation: DSL</a:t>
            </a:r>
          </a:p>
          <a:p>
            <a:pPr marL="0" indent="0">
              <a:buNone/>
            </a:pPr>
            <a:r>
              <a:rPr lang="en-US" dirty="0"/>
              <a:t>AI: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generate and rank suggestions in DSL</a:t>
            </a:r>
          </a:p>
          <a:p>
            <a:pPr marL="0" indent="0">
              <a:buNone/>
            </a:pPr>
            <a:r>
              <a:rPr lang="en-US" dirty="0"/>
              <a:t>Users: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review, select, edit, ignore suggestions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Examples of DSLs</a:t>
            </a:r>
          </a:p>
          <a:p>
            <a:r>
              <a:rPr lang="en-US" dirty="0"/>
              <a:t>Tableau: </a:t>
            </a:r>
            <a:r>
              <a:rPr lang="en-US" dirty="0" err="1"/>
              <a:t>VisQL</a:t>
            </a:r>
            <a:endParaRPr lang="en-US" dirty="0"/>
          </a:p>
          <a:p>
            <a:r>
              <a:rPr lang="en-US" dirty="0"/>
              <a:t>Voyager: </a:t>
            </a:r>
            <a:r>
              <a:rPr lang="en-US" dirty="0" err="1"/>
              <a:t>vega</a:t>
            </a:r>
            <a:r>
              <a:rPr lang="en-US" dirty="0"/>
              <a:t>-lite</a:t>
            </a:r>
          </a:p>
          <a:p>
            <a:r>
              <a:rPr lang="en-US" dirty="0"/>
              <a:t>Wrangler: wrangler transforms</a:t>
            </a:r>
          </a:p>
          <a:p>
            <a:r>
              <a:rPr lang="en-US" dirty="0"/>
              <a:t>Texture: SBEL extraction rule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36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ADD7D-E662-B249-954C-DC41B0DF4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Back!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CCCDB-070C-DC4C-9A0A-05BE0F667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What’s one thing awesome you did since our last class?</a:t>
            </a:r>
          </a:p>
        </p:txBody>
      </p:sp>
    </p:spTree>
    <p:extLst>
      <p:ext uri="{BB962C8B-B14F-4D97-AF65-F5344CB8AC3E}">
        <p14:creationId xmlns:p14="http://schemas.microsoft.com/office/powerpoint/2010/main" val="3756450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88E1C-7810-E34E-8F80-68901A29C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best to combine HDIs and AI?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27E0F-8F86-EF44-9A86-154AEA932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Provide shared representation: DSL</a:t>
            </a:r>
          </a:p>
          <a:p>
            <a:pPr marL="0" indent="0">
              <a:buNone/>
            </a:pPr>
            <a:r>
              <a:rPr lang="en-US" dirty="0"/>
              <a:t>AI: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generate and rank suggestions in DSL</a:t>
            </a:r>
          </a:p>
          <a:p>
            <a:pPr marL="0" indent="0">
              <a:buNone/>
            </a:pPr>
            <a:r>
              <a:rPr lang="en-US" dirty="0"/>
              <a:t>Users: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review, select, edit, ignore suggestions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Principles</a:t>
            </a:r>
          </a:p>
          <a:p>
            <a:r>
              <a:rPr lang="en-US" dirty="0"/>
              <a:t>Positive value (for user tasks)</a:t>
            </a:r>
          </a:p>
          <a:p>
            <a:r>
              <a:rPr lang="en-US" dirty="0"/>
              <a:t>Low overhead: augment, not replace, user interaction</a:t>
            </a:r>
          </a:p>
          <a:p>
            <a:r>
              <a:rPr lang="en-US" dirty="0"/>
              <a:t>Doesn’t decrease value</a:t>
            </a:r>
          </a:p>
          <a:p>
            <a:r>
              <a:rPr lang="en-US" dirty="0"/>
              <a:t>Better over time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532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A9253-2EBF-7C4B-AC49-5344E32D8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Combine HDIs and AI anyways?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274AD-9DBB-9D48-8DB6-D36F9B697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tasks are ill-formed.  User iteratively identifies the task</a:t>
            </a:r>
          </a:p>
          <a:p>
            <a:r>
              <a:rPr lang="en-US" dirty="0"/>
              <a:t>Data science, cleaning, exploration, creativity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Big design + action (programs) space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Big and unknown task (goals) space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Imperfect AI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7477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FA871-0E28-D543-A2DC-049CD4D1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Contrast between the three systems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04ECD9-CD9D-3245-8A90-88C4D6128D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01" r="14008"/>
          <a:stretch/>
        </p:blipFill>
        <p:spPr>
          <a:xfrm>
            <a:off x="4584588" y="2664197"/>
            <a:ext cx="3308512" cy="34370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29E73E-63BF-8049-BB0A-D95080944A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825"/>
          <a:stretch/>
        </p:blipFill>
        <p:spPr>
          <a:xfrm>
            <a:off x="8804297" y="2673342"/>
            <a:ext cx="2815274" cy="33969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C03813-D0E2-8C44-BBCD-0F0E290E98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78" t="1410" r="27053"/>
          <a:stretch/>
        </p:blipFill>
        <p:spPr>
          <a:xfrm>
            <a:off x="875898" y="2709512"/>
            <a:ext cx="2511805" cy="33916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1CE9B1-5555-8044-AE46-B3AF6880735C}"/>
              </a:ext>
            </a:extLst>
          </p:cNvPr>
          <p:cNvSpPr txBox="1"/>
          <p:nvPr/>
        </p:nvSpPr>
        <p:spPr>
          <a:xfrm>
            <a:off x="1293690" y="1706880"/>
            <a:ext cx="16385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Wrangler</a:t>
            </a:r>
          </a:p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csv/text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DD9BFE-EBDE-7F49-A24A-2E9202484386}"/>
              </a:ext>
            </a:extLst>
          </p:cNvPr>
          <p:cNvSpPr txBox="1"/>
          <p:nvPr/>
        </p:nvSpPr>
        <p:spPr>
          <a:xfrm>
            <a:off x="5347414" y="1706880"/>
            <a:ext cx="178286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Texture</a:t>
            </a:r>
          </a:p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Print docs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6C25E9-A96A-A049-B0EF-36999F4496A1}"/>
              </a:ext>
            </a:extLst>
          </p:cNvPr>
          <p:cNvSpPr txBox="1"/>
          <p:nvPr/>
        </p:nvSpPr>
        <p:spPr>
          <a:xfrm>
            <a:off x="8890098" y="1706880"/>
            <a:ext cx="264367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Instabase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structured docs</a:t>
            </a:r>
          </a:p>
        </p:txBody>
      </p:sp>
    </p:spTree>
    <p:extLst>
      <p:ext uri="{BB962C8B-B14F-4D97-AF65-F5344CB8AC3E}">
        <p14:creationId xmlns:p14="http://schemas.microsoft.com/office/powerpoint/2010/main" val="2414826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FA871-0E28-D543-A2DC-049CD4D1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Compare: Problems They Tackle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1CE9B1-5555-8044-AE46-B3AF6880735C}"/>
              </a:ext>
            </a:extLst>
          </p:cNvPr>
          <p:cNvSpPr txBox="1"/>
          <p:nvPr/>
        </p:nvSpPr>
        <p:spPr>
          <a:xfrm>
            <a:off x="1293690" y="1706880"/>
            <a:ext cx="16385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Wrangler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DD9BFE-EBDE-7F49-A24A-2E9202484386}"/>
              </a:ext>
            </a:extLst>
          </p:cNvPr>
          <p:cNvSpPr txBox="1"/>
          <p:nvPr/>
        </p:nvSpPr>
        <p:spPr>
          <a:xfrm>
            <a:off x="5556477" y="1706880"/>
            <a:ext cx="1364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Texture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6C25E9-A96A-A049-B0EF-36999F4496A1}"/>
              </a:ext>
            </a:extLst>
          </p:cNvPr>
          <p:cNvSpPr txBox="1"/>
          <p:nvPr/>
        </p:nvSpPr>
        <p:spPr>
          <a:xfrm>
            <a:off x="9339740" y="1706880"/>
            <a:ext cx="1744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Instabase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8A08FC-E5ED-5C49-A489-9FB2694C8DBE}"/>
              </a:ext>
            </a:extLst>
          </p:cNvPr>
          <p:cNvSpPr txBox="1"/>
          <p:nvPr/>
        </p:nvSpPr>
        <p:spPr>
          <a:xfrm>
            <a:off x="648448" y="2673342"/>
            <a:ext cx="3037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Extracting from text is hard</a:t>
            </a:r>
          </a:p>
          <a:p>
            <a:pPr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Extraction is self contained to a single cell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1716B8-161D-7245-B22D-8D8941877B79}"/>
              </a:ext>
            </a:extLst>
          </p:cNvPr>
          <p:cNvSpPr txBox="1"/>
          <p:nvPr/>
        </p:nvSpPr>
        <p:spPr>
          <a:xfrm>
            <a:off x="4538772" y="2660987"/>
            <a:ext cx="34001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Documents have similar types of data (titles, paragraphs) </a:t>
            </a:r>
          </a:p>
          <a:p>
            <a:pPr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Lots of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variation in docs </a:t>
            </a:r>
          </a:p>
          <a:p>
            <a:pPr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722801-970F-D242-8755-464ED53D7B1D}"/>
              </a:ext>
            </a:extLst>
          </p:cNvPr>
          <p:cNvSpPr txBox="1"/>
          <p:nvPr/>
        </p:nvSpPr>
        <p:spPr>
          <a:xfrm>
            <a:off x="8611121" y="2660987"/>
            <a:ext cx="3201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 design variation</a:t>
            </a:r>
          </a:p>
          <a:p>
            <a:pPr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Extraction is contextual </a:t>
            </a:r>
          </a:p>
        </p:txBody>
      </p:sp>
    </p:spTree>
    <p:extLst>
      <p:ext uri="{BB962C8B-B14F-4D97-AF65-F5344CB8AC3E}">
        <p14:creationId xmlns:p14="http://schemas.microsoft.com/office/powerpoint/2010/main" val="4510182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FA871-0E28-D543-A2DC-049CD4D1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Compare: Assumptions About Setting/Users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1CE9B1-5555-8044-AE46-B3AF6880735C}"/>
              </a:ext>
            </a:extLst>
          </p:cNvPr>
          <p:cNvSpPr txBox="1"/>
          <p:nvPr/>
        </p:nvSpPr>
        <p:spPr>
          <a:xfrm>
            <a:off x="1293690" y="1706880"/>
            <a:ext cx="16385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Wrangler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DD9BFE-EBDE-7F49-A24A-2E9202484386}"/>
              </a:ext>
            </a:extLst>
          </p:cNvPr>
          <p:cNvSpPr txBox="1"/>
          <p:nvPr/>
        </p:nvSpPr>
        <p:spPr>
          <a:xfrm>
            <a:off x="5556477" y="1706880"/>
            <a:ext cx="1364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Texture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6C25E9-A96A-A049-B0EF-36999F4496A1}"/>
              </a:ext>
            </a:extLst>
          </p:cNvPr>
          <p:cNvSpPr txBox="1"/>
          <p:nvPr/>
        </p:nvSpPr>
        <p:spPr>
          <a:xfrm>
            <a:off x="9339740" y="1706880"/>
            <a:ext cx="1744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Instabase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8A08FC-E5ED-5C49-A489-9FB2694C8DBE}"/>
              </a:ext>
            </a:extLst>
          </p:cNvPr>
          <p:cNvSpPr txBox="1"/>
          <p:nvPr/>
        </p:nvSpPr>
        <p:spPr>
          <a:xfrm>
            <a:off x="648448" y="2673342"/>
            <a:ext cx="30374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Individual user</a:t>
            </a:r>
          </a:p>
          <a:p>
            <a:pPr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Novices, not programmers</a:t>
            </a:r>
          </a:p>
          <a:p>
            <a:pPr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Prioritize learnability </a:t>
            </a:r>
          </a:p>
          <a:p>
            <a:pPr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Hide programming API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1716B8-161D-7245-B22D-8D8941877B79}"/>
              </a:ext>
            </a:extLst>
          </p:cNvPr>
          <p:cNvSpPr txBox="1"/>
          <p:nvPr/>
        </p:nvSpPr>
        <p:spPr>
          <a:xfrm>
            <a:off x="4538772" y="2660987"/>
            <a:ext cx="34001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Full service running in a company, with developer staff</a:t>
            </a:r>
          </a:p>
          <a:p>
            <a:pPr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 types of users</a:t>
            </a:r>
          </a:p>
          <a:p>
            <a:pPr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Developers can write extraction heuristics</a:t>
            </a:r>
          </a:p>
          <a:p>
            <a:pPr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End users have documents and want to extract text from docs</a:t>
            </a:r>
          </a:p>
          <a:p>
            <a:pPr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End users not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progremmers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722801-970F-D242-8755-464ED53D7B1D}"/>
              </a:ext>
            </a:extLst>
          </p:cNvPr>
          <p:cNvSpPr txBox="1"/>
          <p:nvPr/>
        </p:nvSpPr>
        <p:spPr>
          <a:xfrm>
            <a:off x="8611121" y="2660987"/>
            <a:ext cx="32016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Organization with valuable document data</a:t>
            </a:r>
          </a:p>
          <a:p>
            <a:pPr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Deeply understand their docs</a:t>
            </a:r>
          </a:p>
          <a:p>
            <a:pPr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Programmers</a:t>
            </a:r>
          </a:p>
          <a:p>
            <a:pPr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6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FA871-0E28-D543-A2DC-049CD4D1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Compare: How They Model the Problem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1CE9B1-5555-8044-AE46-B3AF6880735C}"/>
              </a:ext>
            </a:extLst>
          </p:cNvPr>
          <p:cNvSpPr txBox="1"/>
          <p:nvPr/>
        </p:nvSpPr>
        <p:spPr>
          <a:xfrm>
            <a:off x="1293690" y="1706880"/>
            <a:ext cx="16385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Wrangler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DD9BFE-EBDE-7F49-A24A-2E9202484386}"/>
              </a:ext>
            </a:extLst>
          </p:cNvPr>
          <p:cNvSpPr txBox="1"/>
          <p:nvPr/>
        </p:nvSpPr>
        <p:spPr>
          <a:xfrm>
            <a:off x="5556477" y="1706880"/>
            <a:ext cx="1364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Texture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6C25E9-A96A-A049-B0EF-36999F4496A1}"/>
              </a:ext>
            </a:extLst>
          </p:cNvPr>
          <p:cNvSpPr txBox="1"/>
          <p:nvPr/>
        </p:nvSpPr>
        <p:spPr>
          <a:xfrm>
            <a:off x="9339740" y="1706880"/>
            <a:ext cx="1744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Instabase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8A08FC-E5ED-5C49-A489-9FB2694C8DBE}"/>
              </a:ext>
            </a:extLst>
          </p:cNvPr>
          <p:cNvSpPr txBox="1"/>
          <p:nvPr/>
        </p:nvSpPr>
        <p:spPr>
          <a:xfrm>
            <a:off x="648447" y="2673342"/>
            <a:ext cx="32181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 model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User Interaction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1716B8-161D-7245-B22D-8D8941877B79}"/>
              </a:ext>
            </a:extLst>
          </p:cNvPr>
          <p:cNvSpPr txBox="1"/>
          <p:nvPr/>
        </p:nvSpPr>
        <p:spPr>
          <a:xfrm>
            <a:off x="4538772" y="2660987"/>
            <a:ext cx="378666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 model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Developer Interaction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User Interaction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722801-970F-D242-8755-464ED53D7B1D}"/>
              </a:ext>
            </a:extLst>
          </p:cNvPr>
          <p:cNvSpPr txBox="1"/>
          <p:nvPr/>
        </p:nvSpPr>
        <p:spPr>
          <a:xfrm>
            <a:off x="8611121" y="2660987"/>
            <a:ext cx="33609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model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Language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User Interaction</a:t>
            </a:r>
          </a:p>
        </p:txBody>
      </p:sp>
    </p:spTree>
    <p:extLst>
      <p:ext uri="{BB962C8B-B14F-4D97-AF65-F5344CB8AC3E}">
        <p14:creationId xmlns:p14="http://schemas.microsoft.com/office/powerpoint/2010/main" val="31084092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FA871-0E28-D543-A2DC-049CD4D1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Compare: How They Model the Problem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1CE9B1-5555-8044-AE46-B3AF6880735C}"/>
              </a:ext>
            </a:extLst>
          </p:cNvPr>
          <p:cNvSpPr txBox="1"/>
          <p:nvPr/>
        </p:nvSpPr>
        <p:spPr>
          <a:xfrm>
            <a:off x="1293690" y="1706880"/>
            <a:ext cx="16385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Wrangler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DD9BFE-EBDE-7F49-A24A-2E9202484386}"/>
              </a:ext>
            </a:extLst>
          </p:cNvPr>
          <p:cNvSpPr txBox="1"/>
          <p:nvPr/>
        </p:nvSpPr>
        <p:spPr>
          <a:xfrm>
            <a:off x="5556477" y="1706880"/>
            <a:ext cx="1364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Texture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6C25E9-A96A-A049-B0EF-36999F4496A1}"/>
              </a:ext>
            </a:extLst>
          </p:cNvPr>
          <p:cNvSpPr txBox="1"/>
          <p:nvPr/>
        </p:nvSpPr>
        <p:spPr>
          <a:xfrm>
            <a:off x="9339740" y="1706880"/>
            <a:ext cx="1744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Instabase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1716B8-161D-7245-B22D-8D8941877B79}"/>
              </a:ext>
            </a:extLst>
          </p:cNvPr>
          <p:cNvSpPr txBox="1"/>
          <p:nvPr/>
        </p:nvSpPr>
        <p:spPr>
          <a:xfrm>
            <a:off x="4538772" y="2660987"/>
            <a:ext cx="378666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 model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Developer Interaction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User Interaction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722801-970F-D242-8755-464ED53D7B1D}"/>
              </a:ext>
            </a:extLst>
          </p:cNvPr>
          <p:cNvSpPr txBox="1"/>
          <p:nvPr/>
        </p:nvSpPr>
        <p:spPr>
          <a:xfrm>
            <a:off x="8611121" y="2660987"/>
            <a:ext cx="33609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model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Language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User Interaction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2105CD-E7DA-D34F-9EB5-03AC66781E20}"/>
              </a:ext>
            </a:extLst>
          </p:cNvPr>
          <p:cNvSpPr txBox="1"/>
          <p:nvPr/>
        </p:nvSpPr>
        <p:spPr>
          <a:xfrm>
            <a:off x="648447" y="2673342"/>
            <a:ext cx="32181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 model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Table of text attributes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Filter, project operators + fold/unfold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User Interaction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text to extract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Choose &amp; refine suggestions</a:t>
            </a:r>
          </a:p>
        </p:txBody>
      </p:sp>
    </p:spTree>
    <p:extLst>
      <p:ext uri="{BB962C8B-B14F-4D97-AF65-F5344CB8AC3E}">
        <p14:creationId xmlns:p14="http://schemas.microsoft.com/office/powerpoint/2010/main" val="3072667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FA871-0E28-D543-A2DC-049CD4D1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Compare: How They Model the Problem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1CE9B1-5555-8044-AE46-B3AF6880735C}"/>
              </a:ext>
            </a:extLst>
          </p:cNvPr>
          <p:cNvSpPr txBox="1"/>
          <p:nvPr/>
        </p:nvSpPr>
        <p:spPr>
          <a:xfrm>
            <a:off x="1293690" y="1706880"/>
            <a:ext cx="16385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Wrangler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DD9BFE-EBDE-7F49-A24A-2E9202484386}"/>
              </a:ext>
            </a:extLst>
          </p:cNvPr>
          <p:cNvSpPr txBox="1"/>
          <p:nvPr/>
        </p:nvSpPr>
        <p:spPr>
          <a:xfrm>
            <a:off x="5556477" y="1706880"/>
            <a:ext cx="1364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Texture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6C25E9-A96A-A049-B0EF-36999F4496A1}"/>
              </a:ext>
            </a:extLst>
          </p:cNvPr>
          <p:cNvSpPr txBox="1"/>
          <p:nvPr/>
        </p:nvSpPr>
        <p:spPr>
          <a:xfrm>
            <a:off x="9339740" y="1706880"/>
            <a:ext cx="1744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Instabase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722801-970F-D242-8755-464ED53D7B1D}"/>
              </a:ext>
            </a:extLst>
          </p:cNvPr>
          <p:cNvSpPr txBox="1"/>
          <p:nvPr/>
        </p:nvSpPr>
        <p:spPr>
          <a:xfrm>
            <a:off x="8611121" y="2660987"/>
            <a:ext cx="33609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model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Language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User Interaction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2105CD-E7DA-D34F-9EB5-03AC66781E20}"/>
              </a:ext>
            </a:extLst>
          </p:cNvPr>
          <p:cNvSpPr txBox="1"/>
          <p:nvPr/>
        </p:nvSpPr>
        <p:spPr>
          <a:xfrm>
            <a:off x="648447" y="2673342"/>
            <a:ext cx="32181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 model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Table of text attributes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Filter, project operators + fold/unfold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User Interaction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text to extract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Choose &amp; refine suggestions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422977-8845-BC4D-8840-CD064465DE8F}"/>
              </a:ext>
            </a:extLst>
          </p:cNvPr>
          <p:cNvSpPr txBox="1"/>
          <p:nvPr/>
        </p:nvSpPr>
        <p:spPr>
          <a:xfrm>
            <a:off x="4538772" y="2660987"/>
            <a:ext cx="378666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 model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Typed bounding boxes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(title, list)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Boxes have metadata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Doc = hierarchy of boxes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Developer Interaction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Write bounding boxes detectors and labelers in Java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Heuristics populate the “database”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User Interaction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Write extraction “queries” over “database” of boxes</a:t>
            </a:r>
          </a:p>
        </p:txBody>
      </p:sp>
    </p:spTree>
    <p:extLst>
      <p:ext uri="{BB962C8B-B14F-4D97-AF65-F5344CB8AC3E}">
        <p14:creationId xmlns:p14="http://schemas.microsoft.com/office/powerpoint/2010/main" val="9228032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FA871-0E28-D543-A2DC-049CD4D1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Compare: How They Model the Problem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1CE9B1-5555-8044-AE46-B3AF6880735C}"/>
              </a:ext>
            </a:extLst>
          </p:cNvPr>
          <p:cNvSpPr txBox="1"/>
          <p:nvPr/>
        </p:nvSpPr>
        <p:spPr>
          <a:xfrm>
            <a:off x="1293690" y="1706880"/>
            <a:ext cx="16385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Wrangler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DD9BFE-EBDE-7F49-A24A-2E9202484386}"/>
              </a:ext>
            </a:extLst>
          </p:cNvPr>
          <p:cNvSpPr txBox="1"/>
          <p:nvPr/>
        </p:nvSpPr>
        <p:spPr>
          <a:xfrm>
            <a:off x="5556477" y="1706880"/>
            <a:ext cx="1364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Texture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6C25E9-A96A-A049-B0EF-36999F4496A1}"/>
              </a:ext>
            </a:extLst>
          </p:cNvPr>
          <p:cNvSpPr txBox="1"/>
          <p:nvPr/>
        </p:nvSpPr>
        <p:spPr>
          <a:xfrm>
            <a:off x="9339740" y="1706880"/>
            <a:ext cx="1744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Instabase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8A08FC-E5ED-5C49-A489-9FB2694C8DBE}"/>
              </a:ext>
            </a:extLst>
          </p:cNvPr>
          <p:cNvSpPr txBox="1"/>
          <p:nvPr/>
        </p:nvSpPr>
        <p:spPr>
          <a:xfrm>
            <a:off x="648447" y="2673342"/>
            <a:ext cx="32181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 model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Table of text attributes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Filter, project operators + fold/unfold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User Interaction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text to extract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Choose &amp; refine suggestions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1716B8-161D-7245-B22D-8D8941877B79}"/>
              </a:ext>
            </a:extLst>
          </p:cNvPr>
          <p:cNvSpPr txBox="1"/>
          <p:nvPr/>
        </p:nvSpPr>
        <p:spPr>
          <a:xfrm>
            <a:off x="4538772" y="2660987"/>
            <a:ext cx="378666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 model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Typed bounding boxes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(title, list)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Boxes have metadata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Doc = hierarchy of boxes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Developer Interaction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Write bounding boxes detectors and labelers in Java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Heuristics populate the “database”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User Interaction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Write extraction “queries” over “database” of boxes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722801-970F-D242-8755-464ED53D7B1D}"/>
              </a:ext>
            </a:extLst>
          </p:cNvPr>
          <p:cNvSpPr txBox="1"/>
          <p:nvPr/>
        </p:nvSpPr>
        <p:spPr>
          <a:xfrm>
            <a:off x="8611121" y="2660987"/>
            <a:ext cx="33609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model</a:t>
            </a:r>
          </a:p>
          <a:p>
            <a:r>
              <a:rPr lang="en-US" dirty="0"/>
              <a:t>Document image</a:t>
            </a:r>
          </a:p>
          <a:p>
            <a:r>
              <a:rPr lang="en-US" dirty="0"/>
              <a:t>OCR that preserves spatial struct.</a:t>
            </a:r>
          </a:p>
          <a:p>
            <a:endParaRPr lang="en-US" dirty="0"/>
          </a:p>
          <a:p>
            <a:r>
              <a:rPr lang="en-US" b="1" dirty="0"/>
              <a:t>Language</a:t>
            </a:r>
          </a:p>
          <a:p>
            <a:r>
              <a:rPr lang="en-US" dirty="0"/>
              <a:t>Extract relative to </a:t>
            </a:r>
            <a:r>
              <a:rPr lang="en-US" i="1" dirty="0"/>
              <a:t>anchors</a:t>
            </a:r>
            <a:endParaRPr lang="en-US" dirty="0"/>
          </a:p>
          <a:p>
            <a:r>
              <a:rPr lang="en-US" dirty="0"/>
              <a:t>Anchors based on </a:t>
            </a:r>
            <a:r>
              <a:rPr lang="en-US" dirty="0" err="1"/>
              <a:t>visual+text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b="1" dirty="0"/>
              <a:t>User Interaction</a:t>
            </a:r>
          </a:p>
          <a:p>
            <a:r>
              <a:rPr lang="en-US" dirty="0"/>
              <a:t>Manually write functions</a:t>
            </a:r>
          </a:p>
          <a:p>
            <a:r>
              <a:rPr lang="en-US" dirty="0"/>
              <a:t>Shows extracted bounding boxes in doc &amp; text</a:t>
            </a:r>
          </a:p>
        </p:txBody>
      </p:sp>
    </p:spTree>
    <p:extLst>
      <p:ext uri="{BB962C8B-B14F-4D97-AF65-F5344CB8AC3E}">
        <p14:creationId xmlns:p14="http://schemas.microsoft.com/office/powerpoint/2010/main" val="41307801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FA871-0E28-D543-A2DC-049CD4D1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Compare: Errors &amp; Verifying that “It Worked”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1CE9B1-5555-8044-AE46-B3AF6880735C}"/>
              </a:ext>
            </a:extLst>
          </p:cNvPr>
          <p:cNvSpPr txBox="1"/>
          <p:nvPr/>
        </p:nvSpPr>
        <p:spPr>
          <a:xfrm>
            <a:off x="1293690" y="1706880"/>
            <a:ext cx="16385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Wrangler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DD9BFE-EBDE-7F49-A24A-2E9202484386}"/>
              </a:ext>
            </a:extLst>
          </p:cNvPr>
          <p:cNvSpPr txBox="1"/>
          <p:nvPr/>
        </p:nvSpPr>
        <p:spPr>
          <a:xfrm>
            <a:off x="5556477" y="1706880"/>
            <a:ext cx="1364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Texture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6C25E9-A96A-A049-B0EF-36999F4496A1}"/>
              </a:ext>
            </a:extLst>
          </p:cNvPr>
          <p:cNvSpPr txBox="1"/>
          <p:nvPr/>
        </p:nvSpPr>
        <p:spPr>
          <a:xfrm>
            <a:off x="9339740" y="1706880"/>
            <a:ext cx="1744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Instabase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8A08FC-E5ED-5C49-A489-9FB2694C8DBE}"/>
              </a:ext>
            </a:extLst>
          </p:cNvPr>
          <p:cNvSpPr txBox="1"/>
          <p:nvPr/>
        </p:nvSpPr>
        <p:spPr>
          <a:xfrm>
            <a:off x="648448" y="2673342"/>
            <a:ext cx="31833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 sees previews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Edit transform if it’s only slightly wrong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 can get stuck if suggestions are all bad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Manually choose transform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1716B8-161D-7245-B22D-8D8941877B79}"/>
              </a:ext>
            </a:extLst>
          </p:cNvPr>
          <p:cNvSpPr txBox="1"/>
          <p:nvPr/>
        </p:nvSpPr>
        <p:spPr>
          <a:xfrm>
            <a:off x="4538772" y="2660987"/>
            <a:ext cx="348049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Heuristic could be wrong? 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 labels as ground truth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Crowd could be wrong? 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Ask 5 workers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chooses wrong heuristic?  Preview boxes in documents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”Database” is not populated correctly or not fully populated?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“Query” doesn’t work for many documents? 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EA8123-C886-B74E-B89D-FC22F7EF4D6B}"/>
              </a:ext>
            </a:extLst>
          </p:cNvPr>
          <p:cNvSpPr txBox="1"/>
          <p:nvPr/>
        </p:nvSpPr>
        <p:spPr>
          <a:xfrm>
            <a:off x="8611121" y="2660987"/>
            <a:ext cx="34804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was wrong?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Render bounding boxes</a:t>
            </a:r>
          </a:p>
          <a:p>
            <a:endParaRPr lang="en-US" dirty="0"/>
          </a:p>
          <a:p>
            <a:r>
              <a:rPr lang="en-US" dirty="0"/>
              <a:t>Function doesn’t work for many documents?  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Assumes docs have same structure.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481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EBE9F-0347-7345-A14B-375DB1733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AE1EB-F04D-6444-BA6C-A52AA9772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Check-ins</a:t>
            </a:r>
          </a:p>
          <a:p>
            <a:pPr marL="0" indent="0">
              <a:buNone/>
            </a:pPr>
            <a:r>
              <a:rPr lang="en-US" dirty="0"/>
              <a:t>A3 due yesterday</a:t>
            </a:r>
          </a:p>
          <a:p>
            <a:pPr marL="0" indent="0">
              <a:buNone/>
            </a:pPr>
            <a:r>
              <a:rPr lang="en-US" dirty="0"/>
              <a:t>A4 due Apr 6</a:t>
            </a:r>
            <a:r>
              <a:rPr lang="en-US" baseline="30000" dirty="0"/>
              <a:t>th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Guest lecture next week</a:t>
            </a:r>
          </a:p>
        </p:txBody>
      </p:sp>
    </p:spTree>
    <p:extLst>
      <p:ext uri="{BB962C8B-B14F-4D97-AF65-F5344CB8AC3E}">
        <p14:creationId xmlns:p14="http://schemas.microsoft.com/office/powerpoint/2010/main" val="13453337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FA871-0E28-D543-A2DC-049CD4D1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Compare: Why Focus on HDI?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1CE9B1-5555-8044-AE46-B3AF6880735C}"/>
              </a:ext>
            </a:extLst>
          </p:cNvPr>
          <p:cNvSpPr txBox="1"/>
          <p:nvPr/>
        </p:nvSpPr>
        <p:spPr>
          <a:xfrm>
            <a:off x="1293690" y="1706880"/>
            <a:ext cx="16385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Wrangler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DD9BFE-EBDE-7F49-A24A-2E9202484386}"/>
              </a:ext>
            </a:extLst>
          </p:cNvPr>
          <p:cNvSpPr txBox="1"/>
          <p:nvPr/>
        </p:nvSpPr>
        <p:spPr>
          <a:xfrm>
            <a:off x="5556477" y="1706880"/>
            <a:ext cx="1364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Texture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6C25E9-A96A-A049-B0EF-36999F4496A1}"/>
              </a:ext>
            </a:extLst>
          </p:cNvPr>
          <p:cNvSpPr txBox="1"/>
          <p:nvPr/>
        </p:nvSpPr>
        <p:spPr>
          <a:xfrm>
            <a:off x="9339740" y="1706880"/>
            <a:ext cx="1744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Instabase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8A08FC-E5ED-5C49-A489-9FB2694C8DBE}"/>
              </a:ext>
            </a:extLst>
          </p:cNvPr>
          <p:cNvSpPr txBox="1"/>
          <p:nvPr/>
        </p:nvSpPr>
        <p:spPr>
          <a:xfrm>
            <a:off x="648448" y="2673342"/>
            <a:ext cx="30374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Selecting desired text is easier than writing regex</a:t>
            </a:r>
          </a:p>
          <a:p>
            <a:pPr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Seeing previews is good</a:t>
            </a:r>
          </a:p>
          <a:p>
            <a:pPr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1716B8-161D-7245-B22D-8D8941877B79}"/>
              </a:ext>
            </a:extLst>
          </p:cNvPr>
          <p:cNvSpPr txBox="1"/>
          <p:nvPr/>
        </p:nvSpPr>
        <p:spPr>
          <a:xfrm>
            <a:off x="4538772" y="2660987"/>
            <a:ext cx="34001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Documents have similar types of data (titles, paragraphs) </a:t>
            </a:r>
          </a:p>
          <a:p>
            <a:pPr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Lots of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variation in docs </a:t>
            </a:r>
          </a:p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Less data variation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7EF34F-A971-8041-9074-087881465391}"/>
              </a:ext>
            </a:extLst>
          </p:cNvPr>
          <p:cNvSpPr txBox="1"/>
          <p:nvPr/>
        </p:nvSpPr>
        <p:spPr>
          <a:xfrm>
            <a:off x="8611121" y="2660987"/>
            <a:ext cx="3201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 design variation</a:t>
            </a:r>
          </a:p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Element to extract is hard</a:t>
            </a:r>
          </a:p>
        </p:txBody>
      </p:sp>
    </p:spTree>
    <p:extLst>
      <p:ext uri="{BB962C8B-B14F-4D97-AF65-F5344CB8AC3E}">
        <p14:creationId xmlns:p14="http://schemas.microsoft.com/office/powerpoint/2010/main" val="20846961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FA871-0E28-D543-A2DC-049CD4D1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Why Do They Focus on Interaction?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7243B406-F654-EF47-A7A8-F8B415F58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703858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Same Goals: extract tables for text documents/inputs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Why not just build better ML models?</a:t>
            </a:r>
          </a:p>
          <a:p>
            <a:r>
              <a:rPr lang="en-US" dirty="0"/>
              <a:t>What users want extracted depends on the user</a:t>
            </a:r>
          </a:p>
          <a:p>
            <a:r>
              <a:rPr lang="en-US" dirty="0"/>
              <a:t>Lack of labels for each task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Shared building blocks across tasks, but different compositions</a:t>
            </a:r>
          </a:p>
          <a:p>
            <a:r>
              <a:rPr lang="en-US" dirty="0"/>
              <a:t>Point and select content</a:t>
            </a:r>
          </a:p>
          <a:p>
            <a:r>
              <a:rPr lang="en-US" dirty="0"/>
              <a:t>Box detection, visual features (positioning, size)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User interaction</a:t>
            </a:r>
          </a:p>
          <a:p>
            <a:r>
              <a:rPr lang="en-US" dirty="0"/>
              <a:t>Language to solve task</a:t>
            </a:r>
          </a:p>
          <a:p>
            <a:r>
              <a:rPr lang="en-US" dirty="0"/>
              <a:t>Interface and interactions to help use the language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B409A61-43FC-704D-9970-0088D626AEAA}"/>
              </a:ext>
            </a:extLst>
          </p:cNvPr>
          <p:cNvGrpSpPr/>
          <p:nvPr/>
        </p:nvGrpSpPr>
        <p:grpSpPr>
          <a:xfrm>
            <a:off x="9835486" y="511643"/>
            <a:ext cx="1638526" cy="1472604"/>
            <a:chOff x="871231" y="2013095"/>
            <a:chExt cx="2065649" cy="185647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8C03813-D0E2-8C44-BBCD-0F0E290E98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078" t="1410" r="27053" b="49290"/>
            <a:stretch/>
          </p:blipFill>
          <p:spPr>
            <a:xfrm>
              <a:off x="1045033" y="2709511"/>
              <a:ext cx="1718047" cy="1160057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B1CE9B1-5555-8044-AE46-B3AF6880735C}"/>
                </a:ext>
              </a:extLst>
            </p:cNvPr>
            <p:cNvSpPr txBox="1"/>
            <p:nvPr/>
          </p:nvSpPr>
          <p:spPr>
            <a:xfrm>
              <a:off x="871231" y="2013095"/>
              <a:ext cx="2065649" cy="6596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Wrangler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A052893-F963-1A46-AC92-33BD37AE4ED4}"/>
              </a:ext>
            </a:extLst>
          </p:cNvPr>
          <p:cNvGrpSpPr/>
          <p:nvPr/>
        </p:nvGrpSpPr>
        <p:grpSpPr>
          <a:xfrm>
            <a:off x="9757221" y="2564956"/>
            <a:ext cx="1795057" cy="1661629"/>
            <a:chOff x="4725939" y="2049123"/>
            <a:chExt cx="2262985" cy="209477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C04ECD9-CD9D-3245-8A90-88C4D6128D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3501" r="14008" b="37058"/>
            <a:stretch/>
          </p:blipFill>
          <p:spPr>
            <a:xfrm>
              <a:off x="4725939" y="2664197"/>
              <a:ext cx="2262985" cy="147969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CDD9BFE-EBDE-7F49-A24A-2E9202484386}"/>
                </a:ext>
              </a:extLst>
            </p:cNvPr>
            <p:cNvSpPr txBox="1"/>
            <p:nvPr/>
          </p:nvSpPr>
          <p:spPr>
            <a:xfrm>
              <a:off x="4997187" y="2049123"/>
              <a:ext cx="1720486" cy="659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Texture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2EA1F08-7836-4240-B67D-432625FE999F}"/>
              </a:ext>
            </a:extLst>
          </p:cNvPr>
          <p:cNvGrpSpPr/>
          <p:nvPr/>
        </p:nvGrpSpPr>
        <p:grpSpPr>
          <a:xfrm>
            <a:off x="9782555" y="4807294"/>
            <a:ext cx="1744388" cy="1750685"/>
            <a:chOff x="9069479" y="2067134"/>
            <a:chExt cx="2199107" cy="220704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329E73E-63BF-8049-BB0A-D95080944A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32825" b="31102"/>
            <a:stretch/>
          </p:blipFill>
          <p:spPr>
            <a:xfrm>
              <a:off x="9206224" y="2673341"/>
              <a:ext cx="1925616" cy="160083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76C25E9-A96A-A049-B0EF-36999F4496A1}"/>
                </a:ext>
              </a:extLst>
            </p:cNvPr>
            <p:cNvSpPr txBox="1"/>
            <p:nvPr/>
          </p:nvSpPr>
          <p:spPr>
            <a:xfrm>
              <a:off x="9069479" y="2067134"/>
              <a:ext cx="2199107" cy="659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err="1">
                  <a:latin typeface="Arial" panose="020B0604020202020204" pitchFamily="34" charset="0"/>
                  <a:cs typeface="Arial" panose="020B0604020202020204" pitchFamily="34" charset="0"/>
                </a:rPr>
                <a:t>Instabase</a:t>
              </a: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542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BC4A92-5F82-7647-A937-235E5EBCC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604" y="0"/>
            <a:ext cx="8316792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D211FA-F8B2-3744-8AD1-8FAB67F92722}"/>
              </a:ext>
            </a:extLst>
          </p:cNvPr>
          <p:cNvSpPr txBox="1"/>
          <p:nvPr/>
        </p:nvSpPr>
        <p:spPr>
          <a:xfrm>
            <a:off x="603115" y="749029"/>
            <a:ext cx="1145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Today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A97A80-2D4A-EC40-9D4F-73F420FE6213}"/>
              </a:ext>
            </a:extLst>
          </p:cNvPr>
          <p:cNvCxnSpPr>
            <a:stCxn id="5" idx="3"/>
          </p:cNvCxnSpPr>
          <p:nvPr/>
        </p:nvCxnSpPr>
        <p:spPr>
          <a:xfrm>
            <a:off x="1748237" y="1010639"/>
            <a:ext cx="631169" cy="208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245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3F6A7-E446-6E4C-AAC5-E82906B24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9EBB2-C10E-F94A-9E98-001681F5F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Wrangler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Presenter: Jake Fisher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Scribe: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Qianrui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(Owen) Zhang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Texture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Presenter: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Qianrui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(Owen) Zhang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Scribe: Jake Fisher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308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90BEA05-AE67-A945-B39F-9C1A875A16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Wrangler Discussion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A38469B5-C578-4043-945C-BEDB97C10D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4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25F16-6245-4A44-AC8C-477467733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Wrangler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6C4C7-53F3-DF4A-BE38-7C9369CF3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Strengths compared to programming, excel?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Weaknesses/Concerns?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Overall, when is programming by example appropriate?</a:t>
            </a:r>
          </a:p>
        </p:txBody>
      </p:sp>
    </p:spTree>
    <p:extLst>
      <p:ext uri="{BB962C8B-B14F-4D97-AF65-F5344CB8AC3E}">
        <p14:creationId xmlns:p14="http://schemas.microsoft.com/office/powerpoint/2010/main" val="3299227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25F16-6245-4A44-AC8C-477467733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Wrangler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6C4C7-53F3-DF4A-BE38-7C9369CF3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Strengths compared to programming, excel?</a:t>
            </a:r>
          </a:p>
          <a:p>
            <a:r>
              <a:rPr lang="en-US" dirty="0"/>
              <a:t>Easier to select what you want to extract than to write code</a:t>
            </a:r>
          </a:p>
          <a:p>
            <a:r>
              <a:rPr lang="en-US" dirty="0"/>
              <a:t>Previews of options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Weaknesses/Concerns?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Overall, when is programming by example appropriate?</a:t>
            </a:r>
          </a:p>
        </p:txBody>
      </p:sp>
    </p:spTree>
    <p:extLst>
      <p:ext uri="{BB962C8B-B14F-4D97-AF65-F5344CB8AC3E}">
        <p14:creationId xmlns:p14="http://schemas.microsoft.com/office/powerpoint/2010/main" val="3064469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25F16-6245-4A44-AC8C-477467733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Wrangler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6C4C7-53F3-DF4A-BE38-7C9369CF3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Strengths compared to programming, excel?</a:t>
            </a:r>
          </a:p>
          <a:p>
            <a:r>
              <a:rPr lang="en-US" dirty="0"/>
              <a:t>Easier to select what you want to extract than to write code</a:t>
            </a:r>
          </a:p>
          <a:p>
            <a:r>
              <a:rPr lang="en-US" dirty="0"/>
              <a:t>Previews of options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Weaknesses/Concerns?</a:t>
            </a:r>
          </a:p>
          <a:p>
            <a:r>
              <a:rPr lang="en-US" dirty="0"/>
              <a:t>Doesn’t do everything well, but not integrated with e.g., notebooks</a:t>
            </a:r>
          </a:p>
          <a:p>
            <a:r>
              <a:rPr lang="en-US" dirty="0"/>
              <a:t>In-place previews relies on low latency</a:t>
            </a:r>
          </a:p>
          <a:p>
            <a:r>
              <a:rPr lang="en-US" dirty="0"/>
              <a:t>Scalability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Overall, when is programming by example appropriate?</a:t>
            </a:r>
          </a:p>
        </p:txBody>
      </p:sp>
    </p:spTree>
    <p:extLst>
      <p:ext uri="{BB962C8B-B14F-4D97-AF65-F5344CB8AC3E}">
        <p14:creationId xmlns:p14="http://schemas.microsoft.com/office/powerpoint/2010/main" val="2753276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28575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BF154AC3-A815-BE40-B629-2D5252A9E010}" vid="{FBB58635-D6C2-9549-8DC4-70725DB0CA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819</TotalTime>
  <Words>1136</Words>
  <Application>Microsoft Macintosh PowerPoint</Application>
  <PresentationFormat>Widescreen</PresentationFormat>
  <Paragraphs>372</Paragraphs>
  <Slides>31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Calibri</vt:lpstr>
      <vt:lpstr>Office Theme</vt:lpstr>
      <vt:lpstr>Textual Human Data Interfaces</vt:lpstr>
      <vt:lpstr>Welcome Back!</vt:lpstr>
      <vt:lpstr>Administrivia</vt:lpstr>
      <vt:lpstr>PowerPoint Presentation</vt:lpstr>
      <vt:lpstr>PowerPoint Presentation</vt:lpstr>
      <vt:lpstr>Wrangler Discussion</vt:lpstr>
      <vt:lpstr>Wrangler thoughts</vt:lpstr>
      <vt:lpstr>Wrangler thoughts</vt:lpstr>
      <vt:lpstr>Wrangler thoughts</vt:lpstr>
      <vt:lpstr>Texture Discussion</vt:lpstr>
      <vt:lpstr>Real use case for Texture?</vt:lpstr>
      <vt:lpstr>Real use case for Texture?</vt:lpstr>
      <vt:lpstr>General Discussion</vt:lpstr>
      <vt:lpstr>Predictive Interaction (Heer, Hellerstein, Kandel 15)</vt:lpstr>
      <vt:lpstr>Predictive Interaction (Heer, Hellerstein, Kandel 15)</vt:lpstr>
      <vt:lpstr>Predictive Interaction (Heer, Hellerstein, Kandel 15)</vt:lpstr>
      <vt:lpstr>How best to combine HDIs and AI?</vt:lpstr>
      <vt:lpstr>How best to combine HDIs and AI?</vt:lpstr>
      <vt:lpstr>How best to combine HDIs and AI?</vt:lpstr>
      <vt:lpstr>How best to combine HDIs and AI?</vt:lpstr>
      <vt:lpstr>Why Combine HDIs and AI anyways?</vt:lpstr>
      <vt:lpstr>Contrast between the three systems</vt:lpstr>
      <vt:lpstr>Compare: Problems They Tackle</vt:lpstr>
      <vt:lpstr>Compare: Assumptions About Setting/Users</vt:lpstr>
      <vt:lpstr>Compare: How They Model the Problem</vt:lpstr>
      <vt:lpstr>Compare: How They Model the Problem</vt:lpstr>
      <vt:lpstr>Compare: How They Model the Problem</vt:lpstr>
      <vt:lpstr>Compare: How They Model the Problem</vt:lpstr>
      <vt:lpstr>Compare: Errors &amp; Verifying that “It Worked”</vt:lpstr>
      <vt:lpstr>Compare: Why Focus on HDI?</vt:lpstr>
      <vt:lpstr>Why Do They Focus on Interaction?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107</cp:revision>
  <dcterms:created xsi:type="dcterms:W3CDTF">2020-03-31T15:00:22Z</dcterms:created>
  <dcterms:modified xsi:type="dcterms:W3CDTF">2020-04-01T05:15:34Z</dcterms:modified>
</cp:coreProperties>
</file>