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B087E8-D235-4B2B-850F-96CCCE7BA417}">
  <a:tblStyle styleId="{6BB087E8-D235-4B2B-850F-96CCCE7BA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5626f6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5626f6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5626f64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5626f64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5626f64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5626f64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5626f6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5626f6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5626f6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5626f6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5626f6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5626f6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b5626f64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b5626f64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b5626f64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b5626f64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92a3fcf7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92a3fcf7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5626f6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5626f6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2a3fcf7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2a3fcf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92a3fcf7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92a3fcf7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b5626f6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b5626f6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5626f64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b5626f64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b5626f64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b5626f64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92a3fcf7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92a3fcf7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92a3fcf7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92a3fcf7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b5626f64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b5626f6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b5626f64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b5626f64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5626f6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5626f6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2a3fcf7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2a3fcf7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5626f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5626f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5626f6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5626f6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2a3fcf7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2a3fcf7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5626f6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5626f6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5626f6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5626f6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5626f6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5626f6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://www.cs.cmu.edu/~natassa/courses/15-823/F02/papers/decision-ripple-sigmod99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www.cse.ust.hk/~yike/sigmod16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columbia.edu/~andoni/advancedS21/scribes/scribe9.pdf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columbia.edu/~andoni/advancedS21/index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pdf/1306.1547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sirrice.github.io/files/papers/pfunk-hilda16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5"/>
            <a:ext cx="8545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Approximation and Precomputation</a:t>
            </a:r>
            <a:endParaRPr sz="36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COMS-6998 HDI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 Predicates - Join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IID sample of the join set is pretty hard: naively, you need to join first (pretty expensive), then sample with equal probability.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Ripple Join (Rounds Robin): Random sample each table and then join the random sampled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Ripple Join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25" y="1017799"/>
            <a:ext cx="6433976" cy="30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2757163" y="4083350"/>
            <a:ext cx="32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Ripple Join for Online Aggregation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Empirically Better Technique: Wonder Join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Wonder Join: starting a sample table , perform a random walk of the join-link.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749475"/>
            <a:ext cx="27241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434150" y="2483725"/>
            <a:ext cx="205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Wonder Join: Online Aggregation via Random Walks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Wonder Join Optimization &amp; Possible Improvement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Empirically</a:t>
            </a:r>
            <a:r>
              <a:rPr lang="en"/>
              <a:t>, polynomial improvement on approximation convergence.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2200"/>
            <a:ext cx="8273927" cy="23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Wonder Join Issues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1: Null Foreign Reference slows the approximation convergence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2: </a:t>
            </a:r>
            <a:r>
              <a:rPr lang="en"/>
              <a:t>Underrepresented</a:t>
            </a:r>
            <a:r>
              <a:rPr lang="en"/>
              <a:t> column values may not appear in random walk.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 Column Set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based on mostly queried (group/filter) 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Problem: balance between speed and space 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2446075" y="2484775"/>
            <a:ext cx="379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 AVG(S.GPA)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Student S JOIN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Major M ON S.sid=M.sid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M.name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=’mathematics’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 BY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S.AGE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DB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477775" cy="30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5460325" y="2156100"/>
            <a:ext cx="256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Column Selection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Sampling Approach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trike="sngStrike"/>
              <a:t>Distributed System</a:t>
            </a:r>
            <a:endParaRPr strike="sng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Approach - Stratified Sampling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the value which has higher </a:t>
            </a:r>
            <a:r>
              <a:rPr lang="en"/>
              <a:t>occurrence.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 16 points:</a:t>
            </a:r>
            <a:endParaRPr/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5822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{6BB087E8-D235-4B2B-850F-96CCCE7BA417}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9"/>
          <p:cNvGraphicFramePr/>
          <p:nvPr/>
        </p:nvGraphicFramePr>
        <p:xfrm>
          <a:off x="582250" y="30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{6BB087E8-D235-4B2B-850F-96CCCE7BA417}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582250" y="4168675"/>
            <a:ext cx="53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Note: Solves underrepresentation issue from Wonder 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Potential Discussion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229875"/>
            <a:ext cx="8520600" cy="3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/>
              <a:t>Proximity-Binning + Bucketing inside bin: two level </a:t>
            </a:r>
            <a:r>
              <a:rPr lang="en" u="sng">
                <a:solidFill>
                  <a:schemeClr val="hlink"/>
                </a:solidFill>
                <a:hlinkClick r:id="rId3"/>
              </a:rPr>
              <a:t>locality sensitive hashing</a:t>
            </a:r>
            <a:r>
              <a:rPr lang="en"/>
              <a:t> + universal hashing?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0" y="1902875"/>
            <a:ext cx="8450125" cy="27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Selection - Storage Optimization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operation requires to create bucket of each unique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Optimization Problem to maximize the probability of selecting: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Dense Column (fewer distinct values)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Most-Used Column based on prior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Constraint on total </a:t>
            </a:r>
            <a:r>
              <a:rPr lang="en"/>
              <a:t>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75" y="3014700"/>
            <a:ext cx="3915650" cy="1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914900" y="1743975"/>
            <a:ext cx="5314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WARNING: Math Involved!</a:t>
            </a:r>
            <a:endParaRPr sz="3400"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2198400" y="3468350"/>
            <a:ext cx="47472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Related Class: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COMS-4995 Advanced Algorithms</a:t>
            </a:r>
            <a:endParaRPr sz="1500"/>
          </a:p>
        </p:txBody>
      </p:sp>
      <p:sp>
        <p:nvSpPr>
          <p:cNvPr id="93" name="Google Shape;93;p14"/>
          <p:cNvSpPr txBox="1"/>
          <p:nvPr/>
        </p:nvSpPr>
        <p:spPr>
          <a:xfrm>
            <a:off x="2122950" y="2451200"/>
            <a:ext cx="524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Markov,  Chebyshev, Chernoff, Bernstein,  Cauchy-Schwarz, Johnson Lindenstrauss………. 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Query: ImMens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Cube: d-dimensional array. (Pytorch: d-dimensional tensor)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predictable query?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Requires </a:t>
            </a:r>
            <a:r>
              <a:rPr lang="en"/>
              <a:t>specific </a:t>
            </a:r>
            <a:r>
              <a:rPr lang="en"/>
              <a:t>visualization plan and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Requires Query Structure (Data-cube)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imMense: Binned Aggregation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has resolution constraint, and any more data points beyond resolution level does not help for accuracy. (Reasoning similar </a:t>
            </a:r>
            <a:r>
              <a:rPr lang="en"/>
              <a:t>with PFunk-H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Binning &amp; Precomputation takes space (e.g Hashing): Dense representation of the data. (Similar with Blink-DB)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Datacube (cap dimension + precompute the other)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0" y="1131175"/>
            <a:ext cx="8581302" cy="25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Precompute Data-Tile: 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query structure is known, then the aggregate function can be precomputed: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00" y="1692450"/>
            <a:ext cx="5560749" cy="30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Evaluation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017800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high probability, the confidence interval of the sample statistics is close to the exact parameter: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for a successful data reduction: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size is linear/sublinear function of the database size and the probability epsilon.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“a” is a function of database size that goes to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Epsilon is a small probability (such as 1%)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(|\hat{\theta}_n - \theta|&gt;a)&lt;\epsilon" id="252" name="Google Shape;252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00" y="1543600"/>
            <a:ext cx="373529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\propto \frac{\ln(N)}{\epsilon}" id="253" name="Google Shape;253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425" y="3032625"/>
            <a:ext cx="698900" cy="27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\propto \frac{1}{\sqrt{N}}" id="254" name="Google Shape;254;p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475" y="3413250"/>
            <a:ext cx="698900" cy="35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Evaluation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Pretty, Pretty Hard</a:t>
            </a:r>
            <a:r>
              <a:rPr lang="en"/>
              <a:t>….. </a:t>
            </a:r>
            <a:r>
              <a:rPr lang="en" u="sng">
                <a:solidFill>
                  <a:schemeClr val="hlink"/>
                </a:solidFill>
                <a:hlinkClick r:id="rId3"/>
              </a:rPr>
              <a:t>17 pages of misery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Scope, Strong </a:t>
            </a:r>
            <a:r>
              <a:rPr lang="en"/>
              <a:t>Interpretability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</a:t>
            </a:r>
            <a:r>
              <a:rPr lang="en"/>
              <a:t> Evaluation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model on a larrrrrge dataset and see the approximation convergence.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Blink DB: Conviva 17TB.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Wonder Join: TPC-H 1TB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Patterns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Mathematical Analysis in paper becomes fewer as the technique become more general (Predictable Query →  Predictable Query Predicates →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the situation becomes more generic, the mathematical analysis becomes more and more challenging.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Parallel processing is mentioned in most papers but with little elaboration.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556150" y="2115750"/>
            <a:ext cx="78534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How to approximate for non-SQL database? Objectives?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Fast Operation is no Longer Fast Enough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Sample mean:           which is a linear time operation. (pretty fast)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10</a:t>
            </a:r>
            <a:r>
              <a:rPr lang="en"/>
              <a:t> operations a second (Faster than today’s CPU),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12</a:t>
            </a:r>
            <a:r>
              <a:rPr lang="en"/>
              <a:t> rows: the execution takes  at least 100 seconds!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sum\limits_{i=1}^n x_i}{n}" id="100" name="Google Shape;100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675" y="1229875"/>
            <a:ext cx="48893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07700" y="3451325"/>
            <a:ext cx="62172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(Takeway): We can always use a smaller dataset with precomputed caching for an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approximate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measure close to the exact.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Flow - Workload Flow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50" y="1229877"/>
            <a:ext cx="7748300" cy="24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Query, almost no flexibility: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295050" y="1863600"/>
            <a:ext cx="3932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Mean of 1 column: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SELECT MEAN(S.AGE)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FROM Student 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Query: </a:t>
            </a:r>
            <a:r>
              <a:rPr lang="en"/>
              <a:t>Sample Mean of 1 Table.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a table saves values between 0 and 1, each row is independent: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Hoeffding Bound guarantees: if you random sample         points,  we have a 0.99 confidence interval of true mean between          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Performance Boost from the Motivation: we only use 10</a:t>
            </a:r>
            <a:r>
              <a:rPr baseline="30000" lang="en"/>
              <a:t>6</a:t>
            </a:r>
            <a:r>
              <a:rPr lang="en"/>
              <a:t> data now, and the probability that the approximation is within  0.0007 is 99%</a:t>
            </a:r>
            <a:endParaRPr/>
          </a:p>
        </p:txBody>
      </p:sp>
      <p:pic>
        <p:nvPicPr>
          <p:cNvPr descr="\sqrt{N}" id="122" name="Google Shape;122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575" y="2253800"/>
            <a:ext cx="334100" cy="24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pm \sqrt{\frac{0.55}{\sqrt{N}}}" id="123" name="Google Shape;123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29" y="2571750"/>
            <a:ext cx="517622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Query: PFunk-H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have cognition error, which means any approximation that is within the same </a:t>
            </a:r>
            <a:r>
              <a:rPr lang="en"/>
              <a:t>magnitude</a:t>
            </a:r>
            <a:r>
              <a:rPr lang="en"/>
              <a:t> is freebie.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 denotes to True value, C denotes User’s Condition, epsilon </a:t>
            </a:r>
            <a:r>
              <a:rPr lang="en"/>
              <a:t>denotes</a:t>
            </a:r>
            <a:r>
              <a:rPr lang="en"/>
              <a:t> to a small deviation from the true value.</a:t>
            </a:r>
            <a:endParaRPr/>
          </a:p>
        </p:txBody>
      </p:sp>
      <p:pic>
        <p:nvPicPr>
          <p:cNvPr descr="P(\nu_1^*,...,\nu_n^*|C)=\epsilon" id="130" name="Google Shape;130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175" y="2149400"/>
            <a:ext cx="4120676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11700" y="4046575"/>
            <a:ext cx="56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PFunk-H: Approximate Query Processing using Perceptual 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Query: PFunk-H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60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one sample mean  as a single bar plot: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Mean Algorithm Analysis: Hoeffding Bound (H in PFunk-H)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(\mu|C)=\frac{5\mu +1}{100}" id="138" name="Google Shape;138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5" y="2197950"/>
            <a:ext cx="3020626" cy="7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800" y="1483162"/>
            <a:ext cx="4186201" cy="20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Predictable Query Predicates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based on Query Keywords.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446075" y="2101325"/>
            <a:ext cx="379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 AVG(S.GPA)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Student S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JOIN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Major M ON S.sid=M.sid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M.name =’mathematics’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 BY S.AGE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