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32fc8b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32fc8b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class (at end): is it better to have more explainable ML models that sacrifice potential power for risk mitigation, or to engage in post-hoc explanatory models to justify more powerful initial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32fc8ba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32fc8ba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Are there any gaps to this analysis?</a:t>
            </a:r>
            <a:endParaRPr/>
          </a:p>
          <a:p>
            <a:pPr indent="0" lvl="0" marL="0" rtl="0" algn="l">
              <a:spcBef>
                <a:spcPts val="0"/>
              </a:spcBef>
              <a:spcAft>
                <a:spcPts val="0"/>
              </a:spcAft>
              <a:buClr>
                <a:schemeClr val="dk1"/>
              </a:buClr>
              <a:buSzPts val="1100"/>
              <a:buFont typeface="Arial"/>
              <a:buNone/>
            </a:pPr>
            <a:r>
              <a:rPr lang="en">
                <a:solidFill>
                  <a:schemeClr val="dk1"/>
                </a:solidFill>
              </a:rPr>
              <a:t>Consider: What if high-stakes decision-making models are needed in the financial markets? What about applications where ‘good enough’ is not ‘good enough’? What situations can you imagine where a black box model is needed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332fc8b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332fc8b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32fc8ba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32fc8b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32fc8b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32fc8b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are these concerns valid, or scaremongering? In theory or in practicality? </a:t>
            </a:r>
            <a:endParaRPr/>
          </a:p>
          <a:p>
            <a:pPr indent="-298450" lvl="0" marL="457200" rtl="0" algn="l">
              <a:spcBef>
                <a:spcPts val="0"/>
              </a:spcBef>
              <a:spcAft>
                <a:spcPts val="0"/>
              </a:spcAft>
              <a:buSzPts val="1100"/>
              <a:buChar char="-"/>
            </a:pPr>
            <a:r>
              <a:rPr lang="en"/>
              <a:t>Did anyone else notice the distinct lack of examples in the medical example?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332fc8b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332fc8b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332fc8ba1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332fc8ba1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32fc8ba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32fc8b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my own experience, black-box models are sometimes needed when working at the </a:t>
            </a:r>
            <a:r>
              <a:rPr lang="en"/>
              <a:t>very</a:t>
            </a:r>
            <a:r>
              <a:rPr lang="en"/>
              <a:t> edge of margins and depends on your own </a:t>
            </a:r>
            <a:r>
              <a:rPr lang="en"/>
              <a:t>individual</a:t>
            </a:r>
            <a:r>
              <a:rPr lang="en"/>
              <a:t> business needs.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32fc8b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32fc8b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332fc8ba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332fc8ba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feel like these challenges are surmountable? What about fields where human </a:t>
            </a:r>
            <a:r>
              <a:rPr lang="en"/>
              <a:t>knowledge</a:t>
            </a:r>
            <a:r>
              <a:rPr lang="en"/>
              <a:t> is limited or that have not been subject to technological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332fc8b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332fc8b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to take a quick note on my own background: I worked with CNN’s in the financial </a:t>
            </a:r>
            <a:r>
              <a:rPr lang="en"/>
              <a:t>industry, and was personally in charge of dealing with getting our models approved by risk management. Thus, explaining ML models and finding ways to explain them were huge parts of my job</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32fc8ba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32fc8ba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332fc8ba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332fc8ba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332fc8ba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332fc8ba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from this point on I’m basically summarizing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32fc8ba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32fc8ba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332fc8ba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332fc8ba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332fc8b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332fc8b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because tree-based models have no training for how to deal with non-interpolated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332fc8b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332fc8b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32fc8ba1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32fc8ba1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32fc8b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32fc8b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332fc8ba1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332fc8ba1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32fc8b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32fc8b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32fc8b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32fc8b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KkoEnYFvX18"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P0OB9p0zqx0" TargetMode="Externa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Interpretable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Kevin Gao</a:t>
            </a:r>
            <a:endParaRPr/>
          </a:p>
        </p:txBody>
      </p:sp>
      <p:pic>
        <p:nvPicPr>
          <p:cNvPr descr="ニューアルバム「Remember the name」より、 &#10;エレクトロの要素とアグレッシヴなサウンドが交錯する新曲「Deprogrammer」が先行配信！ &#10;レコチョク、DAM★うた、music.jpほかにて 1/12～配信スタートします。 &#10;さらに深化を遂げたPTPの、2011年最初の音源！don't miss it!!" id="56" name="Google Shape;56;p13" title="Pay money To my Pain 【Deprogrammer】">
            <a:hlinkClick r:id="rId3"/>
          </p:cNvPr>
          <p:cNvPicPr preferRelativeResize="0"/>
          <p:nvPr/>
        </p:nvPicPr>
        <p:blipFill>
          <a:blip r:embed="rId4">
            <a:alphaModFix/>
          </a:blip>
          <a:stretch>
            <a:fillRect/>
          </a:stretch>
        </p:blipFill>
        <p:spPr>
          <a:xfrm>
            <a:off x="155725" y="4483975"/>
            <a:ext cx="879367" cy="65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Rudin’s Analysis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its core: All AI models should be ‘interpretable’</a:t>
            </a:r>
            <a:endParaRPr/>
          </a:p>
          <a:p>
            <a:pPr indent="-342900" lvl="0" marL="457200" rtl="0" algn="l">
              <a:spcBef>
                <a:spcPts val="0"/>
              </a:spcBef>
              <a:spcAft>
                <a:spcPts val="0"/>
              </a:spcAft>
              <a:buSzPts val="1800"/>
              <a:buChar char="-"/>
            </a:pPr>
            <a:r>
              <a:rPr lang="en"/>
              <a:t>What is ‘interpretable’</a:t>
            </a:r>
            <a:endParaRPr/>
          </a:p>
          <a:p>
            <a:pPr indent="-317500" lvl="1" marL="914400" rtl="0" algn="l">
              <a:spcBef>
                <a:spcPts val="0"/>
              </a:spcBef>
              <a:spcAft>
                <a:spcPts val="0"/>
              </a:spcAft>
              <a:buSzPts val="1400"/>
              <a:buChar char="-"/>
            </a:pPr>
            <a:r>
              <a:rPr lang="en"/>
              <a:t>‘Understanding’ of how the model works</a:t>
            </a:r>
            <a:endParaRPr/>
          </a:p>
          <a:p>
            <a:pPr indent="-317500" lvl="1" marL="914400" rtl="0" algn="l">
              <a:spcBef>
                <a:spcPts val="0"/>
              </a:spcBef>
              <a:spcAft>
                <a:spcPts val="0"/>
              </a:spcAft>
              <a:buSzPts val="1400"/>
              <a:buChar char="-"/>
            </a:pPr>
            <a:r>
              <a:rPr lang="en"/>
              <a:t>Less complicated/computationally expensive </a:t>
            </a:r>
            <a:endParaRPr/>
          </a:p>
          <a:p>
            <a:pPr indent="-317500" lvl="1" marL="914400" rtl="0" algn="l">
              <a:spcBef>
                <a:spcPts val="0"/>
              </a:spcBef>
              <a:spcAft>
                <a:spcPts val="0"/>
              </a:spcAft>
              <a:buSzPts val="1400"/>
              <a:buChar char="-"/>
            </a:pPr>
            <a:r>
              <a:rPr lang="en"/>
              <a:t>Fewer variables, less entanglement (i.e. neural networks)</a:t>
            </a:r>
            <a:endParaRPr/>
          </a:p>
          <a:p>
            <a:pPr indent="-342900" lvl="0" marL="457200" rtl="0" algn="l">
              <a:spcBef>
                <a:spcPts val="0"/>
              </a:spcBef>
              <a:spcAft>
                <a:spcPts val="0"/>
              </a:spcAft>
              <a:buSzPts val="1800"/>
              <a:buChar char="-"/>
            </a:pPr>
            <a:r>
              <a:rPr lang="en"/>
              <a:t>Not a ‘Black Box’ model, black boxes are: </a:t>
            </a:r>
            <a:endParaRPr/>
          </a:p>
          <a:p>
            <a:pPr indent="-317500" lvl="1" marL="914400" rtl="0" algn="l">
              <a:spcBef>
                <a:spcPts val="0"/>
              </a:spcBef>
              <a:spcAft>
                <a:spcPts val="0"/>
              </a:spcAft>
              <a:buSzPts val="1400"/>
              <a:buChar char="-"/>
            </a:pPr>
            <a:r>
              <a:rPr lang="en"/>
              <a:t>Too computationally complex for a human to understand (most neural networks): we can consider these models ‘organically’ black-boxed</a:t>
            </a:r>
            <a:endParaRPr/>
          </a:p>
          <a:p>
            <a:pPr indent="-317500" lvl="1" marL="914400" rtl="0" algn="l">
              <a:spcBef>
                <a:spcPts val="0"/>
              </a:spcBef>
              <a:spcAft>
                <a:spcPts val="0"/>
              </a:spcAft>
              <a:buSzPts val="1400"/>
              <a:buChar char="-"/>
            </a:pPr>
            <a:r>
              <a:rPr lang="en"/>
              <a:t>Black-boxed due to patents and company-designated proprietary </a:t>
            </a:r>
            <a:r>
              <a:rPr lang="en"/>
              <a:t>knowledge</a:t>
            </a:r>
            <a:r>
              <a:rPr lang="en"/>
              <a:t>: we can considered these models ‘</a:t>
            </a:r>
            <a:r>
              <a:rPr lang="en"/>
              <a:t>artificially</a:t>
            </a:r>
            <a:r>
              <a:rPr lang="en"/>
              <a:t>’ black boxed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Myth Between Transparency and Interpretability</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significant difference in performance between more complex classifiers and much simpler classifiers’- Rudin</a:t>
            </a:r>
            <a:endParaRPr/>
          </a:p>
          <a:p>
            <a:pPr indent="-342900" lvl="0" marL="457200" rtl="0" algn="l">
              <a:spcBef>
                <a:spcPts val="0"/>
              </a:spcBef>
              <a:spcAft>
                <a:spcPts val="0"/>
              </a:spcAft>
              <a:buSzPts val="1800"/>
              <a:buChar char="-"/>
            </a:pPr>
            <a:r>
              <a:rPr lang="en"/>
              <a:t>‘The most accurate models were sparse models with meaningful features that were constructed through the iterative process’ </a:t>
            </a:r>
            <a:endParaRPr/>
          </a:p>
          <a:p>
            <a:pPr indent="-342900" lvl="0" marL="457200" rtl="0" algn="l">
              <a:spcBef>
                <a:spcPts val="0"/>
              </a:spcBef>
              <a:spcAft>
                <a:spcPts val="0"/>
              </a:spcAft>
              <a:buSzPts val="1800"/>
              <a:buChar char="-"/>
            </a:pPr>
            <a:r>
              <a:rPr lang="en"/>
              <a:t>‘The small differences between machine learning algorithms can be </a:t>
            </a:r>
            <a:r>
              <a:rPr lang="en"/>
              <a:t>overwhelmed</a:t>
            </a:r>
            <a:r>
              <a:rPr lang="en"/>
              <a:t> by the </a:t>
            </a:r>
            <a:r>
              <a:rPr lang="en"/>
              <a:t>ability</a:t>
            </a:r>
            <a:r>
              <a:rPr lang="en"/>
              <a:t> to interpret results and process </a:t>
            </a:r>
            <a:r>
              <a:rPr lang="en"/>
              <a:t>the data better at the next iteration… more interpretability leads to better overall accuracy’</a:t>
            </a:r>
            <a:endParaRPr/>
          </a:p>
          <a:p>
            <a:pPr indent="-342900" lvl="0" marL="457200" rtl="0" algn="l">
              <a:spcBef>
                <a:spcPts val="0"/>
              </a:spcBef>
              <a:spcAft>
                <a:spcPts val="0"/>
              </a:spcAft>
              <a:buSzPts val="1800"/>
              <a:buChar char="-"/>
            </a:pPr>
            <a:r>
              <a:rPr lang="en"/>
              <a:t>‘As of yet, I have not encountered an application (in which a black-box model is required for a high-stakes decision’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Explainable ML Doesn’t ‘explain’ ML</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‘Explainable ML methods provide </a:t>
            </a:r>
            <a:r>
              <a:rPr lang="en"/>
              <a:t>explanations</a:t>
            </a:r>
            <a:r>
              <a:rPr lang="en"/>
              <a:t> that are not faithful to what the original model computes’ </a:t>
            </a:r>
            <a:endParaRPr/>
          </a:p>
          <a:p>
            <a:pPr indent="-342900" lvl="0" marL="457200" rtl="0" algn="l">
              <a:spcBef>
                <a:spcPts val="0"/>
              </a:spcBef>
              <a:spcAft>
                <a:spcPts val="0"/>
              </a:spcAft>
              <a:buSzPts val="1800"/>
              <a:buChar char="-"/>
            </a:pPr>
            <a:r>
              <a:rPr lang="en"/>
              <a:t>Essentially, argues that </a:t>
            </a:r>
            <a:endParaRPr/>
          </a:p>
          <a:p>
            <a:pPr indent="-317500" lvl="1" marL="914400" rtl="0" algn="l">
              <a:spcBef>
                <a:spcPts val="0"/>
              </a:spcBef>
              <a:spcAft>
                <a:spcPts val="0"/>
              </a:spcAft>
              <a:buSzPts val="1400"/>
              <a:buChar char="-"/>
            </a:pPr>
            <a:r>
              <a:rPr lang="en"/>
              <a:t>any explained ML model either abridges some information or else the model would be ‘interpretable’. </a:t>
            </a:r>
            <a:endParaRPr/>
          </a:p>
          <a:p>
            <a:pPr indent="-317500" lvl="1" marL="914400" rtl="0" algn="l">
              <a:spcBef>
                <a:spcPts val="0"/>
              </a:spcBef>
              <a:spcAft>
                <a:spcPts val="0"/>
              </a:spcAft>
              <a:buSzPts val="1400"/>
              <a:buChar char="-"/>
            </a:pPr>
            <a:r>
              <a:rPr lang="en"/>
              <a:t>Any explanation model that ends up abridging information is insufficient for trust and fidelity in the resultant model </a:t>
            </a:r>
            <a:endParaRPr/>
          </a:p>
          <a:p>
            <a:pPr indent="-317500" lvl="1" marL="914400" rtl="0" algn="l">
              <a:spcBef>
                <a:spcPts val="0"/>
              </a:spcBef>
              <a:spcAft>
                <a:spcPts val="0"/>
              </a:spcAft>
              <a:buSzPts val="1400"/>
              <a:buChar char="-"/>
            </a:pPr>
            <a:r>
              <a:rPr lang="en"/>
              <a:t>Thus, since any explanation model abridges </a:t>
            </a:r>
            <a:r>
              <a:rPr lang="en"/>
              <a:t>information and an abridged model is untrustworthy, all explanation models are untrustworthy’</a:t>
            </a:r>
            <a:endParaRPr/>
          </a:p>
          <a:p>
            <a:pPr indent="-342900" lvl="0" marL="457200" rtl="0" algn="l">
              <a:spcBef>
                <a:spcPts val="0"/>
              </a:spcBef>
              <a:spcAft>
                <a:spcPts val="0"/>
              </a:spcAft>
              <a:buSzPts val="1800"/>
              <a:buChar char="-"/>
            </a:pPr>
            <a:r>
              <a:rPr lang="en"/>
              <a:t>Argues that ‘explanations’ are better thought of as ‘predictions of predictions’</a:t>
            </a:r>
            <a:endParaRPr/>
          </a:p>
          <a:p>
            <a:pPr indent="-342900" lvl="0" marL="457200" rtl="0" algn="l">
              <a:spcBef>
                <a:spcPts val="0"/>
              </a:spcBef>
              <a:spcAft>
                <a:spcPts val="0"/>
              </a:spcAft>
              <a:buSzPts val="1800"/>
              <a:buChar char="-"/>
            </a:pPr>
            <a:r>
              <a:rPr lang="en"/>
              <a:t>COMPAS redicivision model of explanation </a:t>
            </a: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Explanations</a:t>
            </a:r>
            <a:r>
              <a:rPr lang="en"/>
              <a:t> Don’t Make Sense!!!</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(Combining iii-v here) </a:t>
            </a:r>
            <a:endParaRPr/>
          </a:p>
          <a:p>
            <a:pPr indent="-342900" lvl="0" marL="457200" rtl="0" algn="l">
              <a:spcBef>
                <a:spcPts val="1200"/>
              </a:spcBef>
              <a:spcAft>
                <a:spcPts val="0"/>
              </a:spcAft>
              <a:buSzPts val="1800"/>
              <a:buChar char="-"/>
            </a:pPr>
            <a:r>
              <a:rPr lang="en"/>
              <a:t>Possible that explanation leaves out so much information that the explanation itself makes no sense</a:t>
            </a:r>
            <a:endParaRPr/>
          </a:p>
          <a:p>
            <a:pPr indent="-342900" lvl="0" marL="457200" rtl="0" algn="l">
              <a:spcBef>
                <a:spcPts val="0"/>
              </a:spcBef>
              <a:spcAft>
                <a:spcPts val="0"/>
              </a:spcAft>
              <a:buSzPts val="1800"/>
              <a:buChar char="-"/>
            </a:pPr>
            <a:r>
              <a:rPr lang="en"/>
              <a:t>Ex: saliency map: could be a husky, could be a transverse flute. But the map itself doesn’t look different due to confirmation bias </a:t>
            </a:r>
            <a:endParaRPr/>
          </a:p>
          <a:p>
            <a:pPr indent="-342900" lvl="0" marL="457200" rtl="0" algn="l">
              <a:spcBef>
                <a:spcPts val="0"/>
              </a:spcBef>
              <a:spcAft>
                <a:spcPts val="0"/>
              </a:spcAft>
              <a:buSzPts val="1800"/>
              <a:buChar char="-"/>
            </a:pPr>
            <a:r>
              <a:rPr lang="en"/>
              <a:t>Black boxes cannot take into account </a:t>
            </a:r>
            <a:r>
              <a:rPr lang="en"/>
              <a:t>unique</a:t>
            </a:r>
            <a:r>
              <a:rPr lang="en"/>
              <a:t> </a:t>
            </a:r>
            <a:r>
              <a:rPr lang="en"/>
              <a:t>exterior data: consider COMPAS and needing to consider whether a crime is a misdemeanor or a murder</a:t>
            </a:r>
            <a:endParaRPr/>
          </a:p>
          <a:p>
            <a:pPr indent="-342900" lvl="0" marL="457200" rtl="0" algn="l">
              <a:spcBef>
                <a:spcPts val="0"/>
              </a:spcBef>
              <a:spcAft>
                <a:spcPts val="0"/>
              </a:spcAft>
              <a:buSzPts val="1800"/>
              <a:buChar char="-"/>
            </a:pPr>
            <a:r>
              <a:rPr lang="en"/>
              <a:t>Black Box models might lead to decision paths that can lead into human error: see, typographical errors in machine-input that lead to actual possible harms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Issues with Interpretable ML</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Corporations make money out of black boxes: </a:t>
            </a:r>
            <a:endParaRPr/>
          </a:p>
          <a:p>
            <a:pPr indent="-317500" lvl="1" marL="914400" rtl="0" algn="l">
              <a:spcBef>
                <a:spcPts val="0"/>
              </a:spcBef>
              <a:spcAft>
                <a:spcPts val="0"/>
              </a:spcAft>
              <a:buSzPts val="1400"/>
              <a:buChar char="-"/>
            </a:pPr>
            <a:r>
              <a:rPr lang="en"/>
              <a:t>Artificial</a:t>
            </a:r>
            <a:r>
              <a:rPr lang="en"/>
              <a:t> black-boxed model: could be a coin flip. But without any interior data, who’s to know what these models actually do? </a:t>
            </a:r>
            <a:endParaRPr/>
          </a:p>
          <a:p>
            <a:pPr indent="-317500" lvl="1" marL="914400" rtl="0" algn="l">
              <a:spcBef>
                <a:spcPts val="0"/>
              </a:spcBef>
              <a:spcAft>
                <a:spcPts val="0"/>
              </a:spcAft>
              <a:buSzPts val="1400"/>
              <a:buChar char="-"/>
            </a:pPr>
            <a:r>
              <a:rPr lang="en"/>
              <a:t>CORELS vs COMPAS model: CORELS is basically the same as COMPAS but is a 4-statement if-else switch. </a:t>
            </a:r>
            <a:endParaRPr/>
          </a:p>
          <a:p>
            <a:pPr indent="-317500" lvl="1" marL="914400" rtl="0" algn="l">
              <a:spcBef>
                <a:spcPts val="0"/>
              </a:spcBef>
              <a:spcAft>
                <a:spcPts val="0"/>
              </a:spcAft>
              <a:buSzPts val="1400"/>
              <a:buChar char="-"/>
            </a:pPr>
            <a:r>
              <a:rPr lang="en"/>
              <a:t>Google’s air quality model completely wrong</a:t>
            </a:r>
            <a:endParaRPr/>
          </a:p>
          <a:p>
            <a:pPr indent="-317500" lvl="1" marL="914400" rtl="0" algn="l">
              <a:spcBef>
                <a:spcPts val="0"/>
              </a:spcBef>
              <a:spcAft>
                <a:spcPts val="0"/>
              </a:spcAft>
              <a:buSzPts val="1400"/>
              <a:buChar char="-"/>
            </a:pPr>
            <a:r>
              <a:rPr lang="en"/>
              <a:t>Black-box medical models can be wrong</a:t>
            </a:r>
            <a:endParaRPr/>
          </a:p>
          <a:p>
            <a:pPr indent="-342900" lvl="0" marL="457200" rtl="0" algn="l">
              <a:spcBef>
                <a:spcPts val="0"/>
              </a:spcBef>
              <a:spcAft>
                <a:spcPts val="0"/>
              </a:spcAft>
              <a:buSzPts val="1800"/>
              <a:buChar char="-"/>
            </a:pPr>
            <a:r>
              <a:rPr lang="en"/>
              <a:t>Artificial black-boxes are kept as such for purely-profit motive.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Problems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Interpretable models take significant domain knowledge to build/engineer</a:t>
            </a:r>
            <a:endParaRPr/>
          </a:p>
          <a:p>
            <a:pPr indent="-317500" lvl="1" marL="914400" rtl="0" algn="l">
              <a:spcBef>
                <a:spcPts val="0"/>
              </a:spcBef>
              <a:spcAft>
                <a:spcPts val="0"/>
              </a:spcAft>
              <a:buSzPts val="1400"/>
              <a:buChar char="-"/>
            </a:pPr>
            <a:r>
              <a:rPr lang="en"/>
              <a:t>How would we build these models if the human knowledge to build these models does not exist? </a:t>
            </a:r>
            <a:endParaRPr/>
          </a:p>
          <a:p>
            <a:pPr indent="-317500" lvl="1" marL="914400" rtl="0" algn="l">
              <a:spcBef>
                <a:spcPts val="0"/>
              </a:spcBef>
              <a:spcAft>
                <a:spcPts val="0"/>
              </a:spcAft>
              <a:buSzPts val="1400"/>
              <a:buChar char="-"/>
            </a:pPr>
            <a:r>
              <a:rPr lang="en"/>
              <a:t>Optimization can be NP-hard</a:t>
            </a:r>
            <a:endParaRPr/>
          </a:p>
          <a:p>
            <a:pPr indent="-342900" lvl="0" marL="457200" rtl="0" algn="l">
              <a:spcBef>
                <a:spcPts val="0"/>
              </a:spcBef>
              <a:spcAft>
                <a:spcPts val="0"/>
              </a:spcAft>
              <a:buSzPts val="1800"/>
              <a:buChar char="-"/>
            </a:pPr>
            <a:r>
              <a:rPr lang="en"/>
              <a:t>Black Box Models uncover hidden patterns</a:t>
            </a:r>
            <a:endParaRPr/>
          </a:p>
          <a:p>
            <a:pPr indent="-317500" lvl="1" marL="914400" rtl="0" algn="l">
              <a:spcBef>
                <a:spcPts val="0"/>
              </a:spcBef>
              <a:spcAft>
                <a:spcPts val="0"/>
              </a:spcAft>
              <a:buSzPts val="1400"/>
              <a:buChar char="-"/>
            </a:pPr>
            <a:r>
              <a:rPr lang="en"/>
              <a:t>But it’s the model-builder’s responsibility to offer models that also have some human explanation (according to Rudin)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a:t>
            </a:r>
            <a:endParaRPr/>
          </a:p>
        </p:txBody>
      </p:sp>
      <p:sp>
        <p:nvSpPr>
          <p:cNvPr id="158" name="Google Shape;158;p29"/>
          <p:cNvSpPr txBox="1"/>
          <p:nvPr>
            <p:ph idx="1" type="body"/>
          </p:nvPr>
        </p:nvSpPr>
        <p:spPr>
          <a:xfrm>
            <a:off x="311700" y="1152475"/>
            <a:ext cx="584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you agree with Rudin? </a:t>
            </a:r>
            <a:endParaRPr/>
          </a:p>
          <a:p>
            <a:pPr indent="-342900" lvl="0" marL="457200" rtl="0" algn="l">
              <a:spcBef>
                <a:spcPts val="0"/>
              </a:spcBef>
              <a:spcAft>
                <a:spcPts val="0"/>
              </a:spcAft>
              <a:buSzPts val="1800"/>
              <a:buChar char="-"/>
            </a:pPr>
            <a:r>
              <a:rPr lang="en"/>
              <a:t>How do you propose do: </a:t>
            </a:r>
            <a:endParaRPr/>
          </a:p>
          <a:p>
            <a:pPr indent="-317500" lvl="1" marL="914400" rtl="0" algn="l">
              <a:spcBef>
                <a:spcPts val="0"/>
              </a:spcBef>
              <a:spcAft>
                <a:spcPts val="0"/>
              </a:spcAft>
              <a:buSzPts val="1400"/>
              <a:buChar char="-"/>
            </a:pPr>
            <a:r>
              <a:rPr lang="en"/>
              <a:t>Build Interpretable ML models for models that do not have </a:t>
            </a:r>
            <a:r>
              <a:rPr lang="en"/>
              <a:t>sufficient</a:t>
            </a:r>
            <a:r>
              <a:rPr lang="en"/>
              <a:t> domain knowledge? </a:t>
            </a:r>
            <a:endParaRPr/>
          </a:p>
          <a:p>
            <a:pPr indent="-317500" lvl="1" marL="914400" rtl="0" algn="l">
              <a:spcBef>
                <a:spcPts val="0"/>
              </a:spcBef>
              <a:spcAft>
                <a:spcPts val="0"/>
              </a:spcAft>
              <a:buSzPts val="1400"/>
              <a:buChar char="-"/>
            </a:pPr>
            <a:r>
              <a:rPr lang="en"/>
              <a:t>Do you feel that the Rudin’s </a:t>
            </a:r>
            <a:r>
              <a:rPr lang="en"/>
              <a:t>requirements are too onerous? </a:t>
            </a:r>
            <a:endParaRPr/>
          </a:p>
          <a:p>
            <a:pPr indent="-317500" lvl="1" marL="914400" rtl="0" algn="l">
              <a:spcBef>
                <a:spcPts val="0"/>
              </a:spcBef>
              <a:spcAft>
                <a:spcPts val="0"/>
              </a:spcAft>
              <a:buSzPts val="1400"/>
              <a:buChar char="-"/>
            </a:pPr>
            <a:r>
              <a:rPr lang="en"/>
              <a:t>What social impacts do you feel might arise from implementation of Rudin’s arguments?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o license this content click here and use “RM1” code at checkout&#10;https://www.jukinmedia.com/licensing/view/1169329&#10;&#10;#shorts #pets #cats" id="165" name="Google Shape;165;p30" title="Cat Feasts On Catnip As Owner Tries To Stop Them - 1169329">
            <a:hlinkClick r:id="rId3"/>
          </p:cNvPr>
          <p:cNvPicPr preferRelativeResize="0"/>
          <p:nvPr/>
        </p:nvPicPr>
        <p:blipFill>
          <a:blip r:embed="rId4">
            <a:alphaModFix/>
          </a:blip>
          <a:stretch>
            <a:fillRect/>
          </a:stretch>
        </p:blipFill>
        <p:spPr>
          <a:xfrm>
            <a:off x="1787675" y="574600"/>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Algorithmic Challenges in Interpretable ML</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Challenge 1: Building logically optimal models, aka rule list </a:t>
            </a:r>
            <a:endParaRPr/>
          </a:p>
          <a:p>
            <a:pPr indent="-334327" lvl="0" marL="457200" rtl="0" algn="l">
              <a:spcBef>
                <a:spcPts val="1200"/>
              </a:spcBef>
              <a:spcAft>
                <a:spcPts val="0"/>
              </a:spcAft>
              <a:buSzPct val="100000"/>
              <a:buChar char="-"/>
            </a:pPr>
            <a:r>
              <a:rPr lang="en"/>
              <a:t>Can be computationally hard. </a:t>
            </a:r>
            <a:endParaRPr/>
          </a:p>
          <a:p>
            <a:pPr indent="-334327" lvl="0" marL="457200" rtl="0" algn="l">
              <a:spcBef>
                <a:spcPts val="0"/>
              </a:spcBef>
              <a:spcAft>
                <a:spcPts val="0"/>
              </a:spcAft>
              <a:buSzPct val="100000"/>
              <a:buChar char="-"/>
            </a:pPr>
            <a:r>
              <a:rPr lang="en"/>
              <a:t>Challenge is to create algorithms that can actually solve real-world problems given the real-world </a:t>
            </a:r>
            <a:r>
              <a:rPr lang="en"/>
              <a:t>constraints</a:t>
            </a:r>
            <a:endParaRPr/>
          </a:p>
          <a:p>
            <a:pPr indent="0" lvl="0" marL="0" rtl="0" algn="l">
              <a:spcBef>
                <a:spcPts val="1200"/>
              </a:spcBef>
              <a:spcAft>
                <a:spcPts val="0"/>
              </a:spcAft>
              <a:buNone/>
            </a:pPr>
            <a:r>
              <a:rPr lang="en"/>
              <a:t>Challenge 2: Create computationally efficient scoring models</a:t>
            </a:r>
            <a:endParaRPr/>
          </a:p>
          <a:p>
            <a:pPr indent="-334327" lvl="0" marL="457200" rtl="0" algn="l">
              <a:spcBef>
                <a:spcPts val="1200"/>
              </a:spcBef>
              <a:spcAft>
                <a:spcPts val="0"/>
              </a:spcAft>
              <a:buSzPct val="100000"/>
              <a:buChar char="-"/>
            </a:pPr>
            <a:r>
              <a:rPr lang="en"/>
              <a:t>Many extant models are the result of hard optimization problems. Challenge is to find efficient ways to create these efficient models. </a:t>
            </a:r>
            <a:endParaRPr/>
          </a:p>
          <a:p>
            <a:pPr indent="0" lvl="0" marL="0" rtl="0" algn="l">
              <a:spcBef>
                <a:spcPts val="1200"/>
              </a:spcBef>
              <a:spcAft>
                <a:spcPts val="0"/>
              </a:spcAft>
              <a:buNone/>
            </a:pPr>
            <a:r>
              <a:rPr lang="en"/>
              <a:t>Challenge 3: Interpretability needs to be defined for specific domains, and methods need to be created accordingly </a:t>
            </a:r>
            <a:endParaRPr/>
          </a:p>
          <a:p>
            <a:pPr indent="-334327" lvl="0" marL="457200" rtl="0" algn="l">
              <a:spcBef>
                <a:spcPts val="1200"/>
              </a:spcBef>
              <a:spcAft>
                <a:spcPts val="0"/>
              </a:spcAft>
              <a:buSzPct val="100000"/>
              <a:buChar char="-"/>
            </a:pPr>
            <a:r>
              <a:rPr lang="en"/>
              <a:t>Reliant on domain knowledge, although possible. Research is still in nascency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and Structure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 State of Machine Learning with respect to explainability and interpretability </a:t>
            </a:r>
            <a:endParaRPr/>
          </a:p>
          <a:p>
            <a:pPr indent="-342900" lvl="0" marL="457200" rtl="0" algn="l">
              <a:spcBef>
                <a:spcPts val="0"/>
              </a:spcBef>
              <a:spcAft>
                <a:spcPts val="0"/>
              </a:spcAft>
              <a:buSzPts val="1800"/>
              <a:buChar char="-"/>
            </a:pPr>
            <a:r>
              <a:rPr lang="en"/>
              <a:t>Why we need explainable ML models </a:t>
            </a:r>
            <a:endParaRPr/>
          </a:p>
          <a:p>
            <a:pPr indent="-342900" lvl="0" marL="457200" rtl="0" algn="l">
              <a:spcBef>
                <a:spcPts val="0"/>
              </a:spcBef>
              <a:spcAft>
                <a:spcPts val="0"/>
              </a:spcAft>
              <a:buSzPts val="1800"/>
              <a:buChar char="-"/>
            </a:pPr>
            <a:r>
              <a:rPr lang="en"/>
              <a:t>Rudin’s Analysis: Make models explainable from the root! </a:t>
            </a:r>
            <a:endParaRPr/>
          </a:p>
          <a:p>
            <a:pPr indent="-342900" lvl="0" marL="457200" rtl="0" algn="l">
              <a:spcBef>
                <a:spcPts val="0"/>
              </a:spcBef>
              <a:spcAft>
                <a:spcPts val="0"/>
              </a:spcAft>
              <a:buSzPts val="1800"/>
              <a:buChar char="-"/>
            </a:pPr>
            <a:r>
              <a:rPr lang="en"/>
              <a:t>Survey of Post-Hoc methods of explanation</a:t>
            </a:r>
            <a:endParaRPr/>
          </a:p>
          <a:p>
            <a:pPr indent="-317500" lvl="1" marL="914400" rtl="0" algn="l">
              <a:spcBef>
                <a:spcPts val="0"/>
              </a:spcBef>
              <a:spcAft>
                <a:spcPts val="0"/>
              </a:spcAft>
              <a:buSzPts val="1400"/>
              <a:buChar char="-"/>
            </a:pPr>
            <a:r>
              <a:rPr lang="en"/>
              <a:t>Perturbation</a:t>
            </a:r>
            <a:r>
              <a:rPr lang="en"/>
              <a:t> analysis</a:t>
            </a:r>
            <a:endParaRPr/>
          </a:p>
          <a:p>
            <a:pPr indent="-317500" lvl="1" marL="914400" rtl="0" algn="l">
              <a:spcBef>
                <a:spcPts val="0"/>
              </a:spcBef>
              <a:spcAft>
                <a:spcPts val="0"/>
              </a:spcAft>
              <a:buSzPts val="1400"/>
              <a:buChar char="-"/>
            </a:pPr>
            <a:r>
              <a:rPr lang="en"/>
              <a:t>Partial Dependence Plot</a:t>
            </a:r>
            <a:endParaRPr/>
          </a:p>
          <a:p>
            <a:pPr indent="-317500" lvl="1" marL="914400" rtl="0" algn="l">
              <a:spcBef>
                <a:spcPts val="0"/>
              </a:spcBef>
              <a:spcAft>
                <a:spcPts val="0"/>
              </a:spcAft>
              <a:buSzPts val="1400"/>
              <a:buChar char="-"/>
            </a:pPr>
            <a:r>
              <a:rPr lang="en"/>
              <a:t>ICE Plot</a:t>
            </a:r>
            <a:endParaRPr/>
          </a:p>
          <a:p>
            <a:pPr indent="-317500" lvl="1" marL="914400" rtl="0" algn="l">
              <a:spcBef>
                <a:spcPts val="0"/>
              </a:spcBef>
              <a:spcAft>
                <a:spcPts val="0"/>
              </a:spcAft>
              <a:buSzPts val="1400"/>
              <a:buChar char="-"/>
            </a:pPr>
            <a:r>
              <a:rPr lang="en"/>
              <a:t>SHAP (Shapley Additive </a:t>
            </a:r>
            <a:r>
              <a:rPr lang="en"/>
              <a:t>Explanations</a:t>
            </a:r>
            <a:r>
              <a:rPr lang="en"/>
              <a:t>) </a:t>
            </a:r>
            <a:endParaRPr/>
          </a:p>
          <a:p>
            <a:pPr indent="-317500" lvl="1" marL="914400" rtl="0" algn="l">
              <a:spcBef>
                <a:spcPts val="0"/>
              </a:spcBef>
              <a:spcAft>
                <a:spcPts val="0"/>
              </a:spcAft>
              <a:buSzPts val="1400"/>
              <a:buChar char="-"/>
            </a:pPr>
            <a:r>
              <a:rPr lang="en"/>
              <a:t>Other models covered in Interpretable ML (Molnar book)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‘Interpretable’ Machine Learning Models</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Great </a:t>
            </a:r>
            <a:r>
              <a:rPr lang="en"/>
              <a:t>resource</a:t>
            </a:r>
            <a:r>
              <a:rPr lang="en"/>
              <a:t> is Molnar’s ‘Interpretable Machine Learning’ </a:t>
            </a:r>
            <a:endParaRPr/>
          </a:p>
          <a:p>
            <a:pPr indent="-342900" lvl="0" marL="457200" rtl="0" algn="l">
              <a:spcBef>
                <a:spcPts val="0"/>
              </a:spcBef>
              <a:spcAft>
                <a:spcPts val="0"/>
              </a:spcAft>
              <a:buSzPts val="1800"/>
              <a:buChar char="-"/>
            </a:pPr>
            <a:r>
              <a:rPr lang="en"/>
              <a:t>Quick survey of a few black-box interpretation models </a:t>
            </a:r>
            <a:endParaRPr/>
          </a:p>
          <a:p>
            <a:pPr indent="-342900" lvl="0" marL="457200" rtl="0" algn="l">
              <a:spcBef>
                <a:spcPts val="0"/>
              </a:spcBef>
              <a:spcAft>
                <a:spcPts val="0"/>
              </a:spcAft>
              <a:buSzPts val="1800"/>
              <a:buChar char="-"/>
            </a:pPr>
            <a:r>
              <a:rPr lang="en"/>
              <a:t>As we go through these, consider: how do these models address Rudin’s concerns about black-box models </a:t>
            </a:r>
            <a:endParaRPr/>
          </a:p>
          <a:p>
            <a:pPr indent="-342900" lvl="0" marL="457200" rtl="0" algn="l">
              <a:spcBef>
                <a:spcPts val="0"/>
              </a:spcBef>
              <a:spcAft>
                <a:spcPts val="0"/>
              </a:spcAft>
              <a:buSzPts val="1800"/>
              <a:buChar char="-"/>
            </a:pPr>
            <a:r>
              <a:rPr lang="en"/>
              <a:t>Do you feel that we should use black-box </a:t>
            </a:r>
            <a:r>
              <a:rPr lang="en"/>
              <a:t>models given explanations provided by these methodologies?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Perturbation</a:t>
            </a:r>
            <a:r>
              <a:rPr lang="en"/>
              <a:t> Analysis</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Attempts to estimate ‘feature importance’ by changing the value of each column into a normalized random number.</a:t>
            </a:r>
            <a:endParaRPr/>
          </a:p>
          <a:p>
            <a:pPr indent="-342900" lvl="0" marL="457200" rtl="0" algn="l">
              <a:spcBef>
                <a:spcPts val="0"/>
              </a:spcBef>
              <a:spcAft>
                <a:spcPts val="0"/>
              </a:spcAft>
              <a:buSzPts val="1800"/>
              <a:buChar char="-"/>
            </a:pPr>
            <a:r>
              <a:rPr lang="en"/>
              <a:t>By evaluating how performance degrades after each ‘perturbed’ column, can </a:t>
            </a:r>
            <a:r>
              <a:rPr lang="en"/>
              <a:t>roughly</a:t>
            </a:r>
            <a:r>
              <a:rPr lang="en"/>
              <a:t> estimate the importance of each feature</a:t>
            </a:r>
            <a:endParaRPr/>
          </a:p>
          <a:p>
            <a:pPr indent="-342900" lvl="0" marL="457200" rtl="0" algn="l">
              <a:spcBef>
                <a:spcPts val="0"/>
              </a:spcBef>
              <a:spcAft>
                <a:spcPts val="0"/>
              </a:spcAft>
              <a:buSzPts val="1800"/>
              <a:buChar char="-"/>
            </a:pPr>
            <a:r>
              <a:rPr lang="en"/>
              <a:t>Very slow to run in practice</a:t>
            </a:r>
            <a:endParaRPr/>
          </a:p>
          <a:p>
            <a:pPr indent="-342900" lvl="0" marL="457200" rtl="0" algn="l">
              <a:spcBef>
                <a:spcPts val="0"/>
              </a:spcBef>
              <a:spcAft>
                <a:spcPts val="0"/>
              </a:spcAft>
              <a:buSzPts val="1800"/>
              <a:buChar char="-"/>
            </a:pPr>
            <a:r>
              <a:rPr lang="en"/>
              <a:t>N! </a:t>
            </a:r>
            <a:r>
              <a:rPr lang="en"/>
              <a:t>Coefficient</a:t>
            </a:r>
            <a:r>
              <a:rPr lang="en"/>
              <a:t> to attempt to measure full-feature interaction (every possible combination)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PDP Plot</a:t>
            </a:r>
            <a:endParaRPr/>
          </a:p>
        </p:txBody>
      </p:sp>
      <p:sp>
        <p:nvSpPr>
          <p:cNvPr id="189" name="Google Shape;189;p34"/>
          <p:cNvSpPr txBox="1"/>
          <p:nvPr>
            <p:ph idx="1" type="body"/>
          </p:nvPr>
        </p:nvSpPr>
        <p:spPr>
          <a:xfrm>
            <a:off x="311700" y="1152475"/>
            <a:ext cx="535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Partial Dependence Plot </a:t>
            </a:r>
            <a:endParaRPr/>
          </a:p>
          <a:p>
            <a:pPr indent="-342900" lvl="0" marL="457200" rtl="0" algn="l">
              <a:spcBef>
                <a:spcPts val="1200"/>
              </a:spcBef>
              <a:spcAft>
                <a:spcPts val="0"/>
              </a:spcAft>
              <a:buSzPts val="1800"/>
              <a:buChar char="-"/>
            </a:pPr>
            <a:r>
              <a:rPr lang="en"/>
              <a:t>Used to show marginal effect of one or two features on machine learning model prediction</a:t>
            </a:r>
            <a:endParaRPr/>
          </a:p>
          <a:p>
            <a:pPr indent="-342900" lvl="0" marL="457200" rtl="0" algn="l">
              <a:spcBef>
                <a:spcPts val="0"/>
              </a:spcBef>
              <a:spcAft>
                <a:spcPts val="0"/>
              </a:spcAft>
              <a:buSzPts val="1800"/>
              <a:buChar char="-"/>
            </a:pPr>
            <a:r>
              <a:rPr lang="en"/>
              <a:t>Uses Monte Carlo simulation to compute partial function </a:t>
            </a:r>
            <a:endParaRPr/>
          </a:p>
          <a:p>
            <a:pPr indent="-342900" lvl="0" marL="457200" rtl="0" algn="l">
              <a:spcBef>
                <a:spcPts val="0"/>
              </a:spcBef>
              <a:spcAft>
                <a:spcPts val="0"/>
              </a:spcAft>
              <a:buSzPts val="1800"/>
              <a:buChar char="-"/>
            </a:pPr>
            <a:r>
              <a:rPr lang="en"/>
              <a:t>Shows expected prediction as given variable changes</a:t>
            </a:r>
            <a:endParaRPr/>
          </a:p>
        </p:txBody>
      </p:sp>
      <p:pic>
        <p:nvPicPr>
          <p:cNvPr id="190" name="Google Shape;190;p34"/>
          <p:cNvPicPr preferRelativeResize="0"/>
          <p:nvPr/>
        </p:nvPicPr>
        <p:blipFill>
          <a:blip r:embed="rId3">
            <a:alphaModFix/>
          </a:blip>
          <a:stretch>
            <a:fillRect/>
          </a:stretch>
        </p:blipFill>
        <p:spPr>
          <a:xfrm>
            <a:off x="937138" y="4052550"/>
            <a:ext cx="7381875" cy="990600"/>
          </a:xfrm>
          <a:prstGeom prst="rect">
            <a:avLst/>
          </a:prstGeom>
          <a:noFill/>
          <a:ln>
            <a:noFill/>
          </a:ln>
        </p:spPr>
      </p:pic>
      <p:pic>
        <p:nvPicPr>
          <p:cNvPr id="191" name="Google Shape;191;p34"/>
          <p:cNvPicPr preferRelativeResize="0"/>
          <p:nvPr/>
        </p:nvPicPr>
        <p:blipFill>
          <a:blip r:embed="rId4">
            <a:alphaModFix/>
          </a:blip>
          <a:stretch>
            <a:fillRect/>
          </a:stretch>
        </p:blipFill>
        <p:spPr>
          <a:xfrm>
            <a:off x="6683225" y="777700"/>
            <a:ext cx="1715734" cy="273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 Plot</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Stands for ‘SHapley Additive </a:t>
            </a:r>
            <a:r>
              <a:rPr lang="en"/>
              <a:t>Explanations</a:t>
            </a:r>
            <a:r>
              <a:rPr lang="en"/>
              <a:t>’ </a:t>
            </a:r>
            <a:endParaRPr/>
          </a:p>
          <a:p>
            <a:pPr indent="-342900" lvl="0" marL="457200" rtl="0" algn="l">
              <a:spcBef>
                <a:spcPts val="0"/>
              </a:spcBef>
              <a:spcAft>
                <a:spcPts val="0"/>
              </a:spcAft>
              <a:buSzPts val="1800"/>
              <a:buChar char="-"/>
            </a:pPr>
            <a:r>
              <a:rPr lang="en"/>
              <a:t>Based on game-theoretically </a:t>
            </a:r>
            <a:r>
              <a:rPr lang="en"/>
              <a:t>optimal</a:t>
            </a:r>
            <a:r>
              <a:rPr lang="en"/>
              <a:t> Shapley Values to estimate overall feature importance </a:t>
            </a:r>
            <a:endParaRPr/>
          </a:p>
          <a:p>
            <a:pPr indent="-342900" lvl="0" marL="457200" rtl="0" algn="l">
              <a:spcBef>
                <a:spcPts val="0"/>
              </a:spcBef>
              <a:spcAft>
                <a:spcPts val="0"/>
              </a:spcAft>
              <a:buSzPts val="1800"/>
              <a:buChar char="-"/>
            </a:pPr>
            <a:r>
              <a:rPr lang="en"/>
              <a:t>Ranks 3 Desirable Properties: </a:t>
            </a:r>
            <a:endParaRPr/>
          </a:p>
          <a:p>
            <a:pPr indent="-317500" lvl="1" marL="914400" rtl="0" algn="l">
              <a:spcBef>
                <a:spcPts val="0"/>
              </a:spcBef>
              <a:spcAft>
                <a:spcPts val="0"/>
              </a:spcAft>
              <a:buSzPts val="1400"/>
              <a:buChar char="-"/>
            </a:pPr>
            <a:r>
              <a:rPr lang="en"/>
              <a:t>Local accuracy</a:t>
            </a:r>
            <a:endParaRPr/>
          </a:p>
          <a:p>
            <a:pPr indent="-317500" lvl="1" marL="914400" rtl="0" algn="l">
              <a:spcBef>
                <a:spcPts val="0"/>
              </a:spcBef>
              <a:spcAft>
                <a:spcPts val="0"/>
              </a:spcAft>
              <a:buSzPts val="1400"/>
              <a:buChar char="-"/>
            </a:pPr>
            <a:r>
              <a:rPr lang="en"/>
              <a:t>Missingness (missing features get 0 value)</a:t>
            </a:r>
            <a:endParaRPr/>
          </a:p>
          <a:p>
            <a:pPr indent="-317500" lvl="1" marL="914400" rtl="0" algn="l">
              <a:spcBef>
                <a:spcPts val="0"/>
              </a:spcBef>
              <a:spcAft>
                <a:spcPts val="0"/>
              </a:spcAft>
              <a:buSzPts val="1400"/>
              <a:buChar char="-"/>
            </a:pPr>
            <a:r>
              <a:rPr lang="en"/>
              <a:t>Consistency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 of Machine Learning</a:t>
            </a:r>
            <a:endParaRPr/>
          </a:p>
        </p:txBody>
      </p:sp>
      <p:sp>
        <p:nvSpPr>
          <p:cNvPr id="68" name="Google Shape;68;p15"/>
          <p:cNvSpPr txBox="1"/>
          <p:nvPr>
            <p:ph idx="1" type="body"/>
          </p:nvPr>
        </p:nvSpPr>
        <p:spPr>
          <a:xfrm>
            <a:off x="311700" y="1152475"/>
            <a:ext cx="4859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Broadly speaking, most current machine learning models can be divided into Explainable models and Unexplainable models (mostly, variants of Neural Nets)</a:t>
            </a:r>
            <a:endParaRPr/>
          </a:p>
          <a:p>
            <a:pPr indent="-317182" lvl="0" marL="457200" rtl="0" algn="l">
              <a:spcBef>
                <a:spcPts val="0"/>
              </a:spcBef>
              <a:spcAft>
                <a:spcPts val="0"/>
              </a:spcAft>
              <a:buSzPct val="100000"/>
              <a:buChar char="-"/>
            </a:pPr>
            <a:r>
              <a:rPr lang="en"/>
              <a:t>Tree-based models are broadly easy to </a:t>
            </a:r>
            <a:r>
              <a:rPr lang="en"/>
              <a:t>understand</a:t>
            </a:r>
            <a:r>
              <a:rPr lang="en"/>
              <a:t> and interpret: you split on known features and values, so each branch can be easily explained </a:t>
            </a:r>
            <a:endParaRPr/>
          </a:p>
          <a:p>
            <a:pPr indent="-317182" lvl="0" marL="457200" rtl="0" algn="l">
              <a:spcBef>
                <a:spcPts val="0"/>
              </a:spcBef>
              <a:spcAft>
                <a:spcPts val="0"/>
              </a:spcAft>
              <a:buSzPct val="100000"/>
              <a:buChar char="-"/>
            </a:pPr>
            <a:r>
              <a:rPr lang="en"/>
              <a:t>Tree-based models often have limited expressiveness, why?</a:t>
            </a:r>
            <a:endParaRPr/>
          </a:p>
          <a:p>
            <a:pPr indent="-317182" lvl="0" marL="457200" rtl="0" algn="l">
              <a:spcBef>
                <a:spcPts val="0"/>
              </a:spcBef>
              <a:spcAft>
                <a:spcPts val="0"/>
              </a:spcAft>
              <a:buSzPct val="100000"/>
              <a:buChar char="-"/>
            </a:pPr>
            <a:r>
              <a:rPr lang="en"/>
              <a:t>Neural-Net models are also known as ‘black-box’ models, because of incredible complexity and relationships</a:t>
            </a:r>
            <a:endParaRPr/>
          </a:p>
          <a:p>
            <a:pPr indent="-317182" lvl="0" marL="457200" rtl="0" algn="l">
              <a:spcBef>
                <a:spcPts val="0"/>
              </a:spcBef>
              <a:spcAft>
                <a:spcPts val="0"/>
              </a:spcAft>
              <a:buSzPct val="100000"/>
              <a:buChar char="-"/>
            </a:pPr>
            <a:r>
              <a:rPr lang="en"/>
              <a:t>Each output channel is a </a:t>
            </a:r>
            <a:r>
              <a:rPr i="1" lang="en"/>
              <a:t>very</a:t>
            </a:r>
            <a:r>
              <a:rPr lang="en"/>
              <a:t> complicated linear product of inputs </a:t>
            </a:r>
            <a:endParaRPr/>
          </a:p>
          <a:p>
            <a:pPr indent="-317182" lvl="0" marL="457200" rtl="0" algn="l">
              <a:spcBef>
                <a:spcPts val="0"/>
              </a:spcBef>
              <a:spcAft>
                <a:spcPts val="0"/>
              </a:spcAft>
              <a:buSzPct val="100000"/>
              <a:buChar char="-"/>
            </a:pPr>
            <a:r>
              <a:rPr lang="en"/>
              <a:t>See: Densenet (densely connected neural network), Huang, et al. </a:t>
            </a:r>
            <a:endParaRPr/>
          </a:p>
        </p:txBody>
      </p:sp>
      <p:pic>
        <p:nvPicPr>
          <p:cNvPr id="69" name="Google Shape;69;p15"/>
          <p:cNvPicPr preferRelativeResize="0"/>
          <p:nvPr/>
        </p:nvPicPr>
        <p:blipFill>
          <a:blip r:embed="rId3">
            <a:alphaModFix/>
          </a:blip>
          <a:stretch>
            <a:fillRect/>
          </a:stretch>
        </p:blipFill>
        <p:spPr>
          <a:xfrm>
            <a:off x="5323800" y="1170125"/>
            <a:ext cx="3667800" cy="3000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want to interpret black-box models? </a:t>
            </a:r>
            <a:endParaRPr/>
          </a:p>
        </p:txBody>
      </p:sp>
      <p:sp>
        <p:nvSpPr>
          <p:cNvPr id="75" name="Google Shape;75;p16"/>
          <p:cNvSpPr txBox="1"/>
          <p:nvPr>
            <p:ph idx="1" type="body"/>
          </p:nvPr>
        </p:nvSpPr>
        <p:spPr>
          <a:xfrm>
            <a:off x="311700" y="1152475"/>
            <a:ext cx="8520600" cy="72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Discuss!</a:t>
            </a:r>
            <a:endParaRPr/>
          </a:p>
        </p:txBody>
      </p:sp>
      <p:pic>
        <p:nvPicPr>
          <p:cNvPr id="76" name="Google Shape;76;p16"/>
          <p:cNvPicPr preferRelativeResize="0"/>
          <p:nvPr/>
        </p:nvPicPr>
        <p:blipFill>
          <a:blip r:embed="rId3">
            <a:alphaModFix/>
          </a:blip>
          <a:stretch>
            <a:fillRect/>
          </a:stretch>
        </p:blipFill>
        <p:spPr>
          <a:xfrm>
            <a:off x="2219325" y="2030075"/>
            <a:ext cx="4705350" cy="283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Increasing </a:t>
            </a:r>
            <a:r>
              <a:rPr lang="en"/>
              <a:t>prevalence</a:t>
            </a:r>
            <a:r>
              <a:rPr lang="en"/>
              <a:t> of black-box models in our everyday life: </a:t>
            </a:r>
            <a:endParaRPr/>
          </a:p>
          <a:p>
            <a:pPr indent="-317500" lvl="1" marL="914400" rtl="0" algn="l">
              <a:spcBef>
                <a:spcPts val="0"/>
              </a:spcBef>
              <a:spcAft>
                <a:spcPts val="0"/>
              </a:spcAft>
              <a:buSzPts val="1400"/>
              <a:buChar char="-"/>
            </a:pPr>
            <a:r>
              <a:rPr lang="en"/>
              <a:t>Determining prison sentences: minorities more likely to see harsher </a:t>
            </a:r>
            <a:r>
              <a:rPr lang="en"/>
              <a:t>penalties</a:t>
            </a:r>
            <a:r>
              <a:rPr lang="en"/>
              <a:t> than white people</a:t>
            </a:r>
            <a:endParaRPr/>
          </a:p>
          <a:p>
            <a:pPr indent="-317500" lvl="1" marL="914400" rtl="0" algn="l">
              <a:spcBef>
                <a:spcPts val="0"/>
              </a:spcBef>
              <a:spcAft>
                <a:spcPts val="0"/>
              </a:spcAft>
              <a:buSzPts val="1400"/>
              <a:buChar char="-"/>
            </a:pPr>
            <a:r>
              <a:rPr lang="en"/>
              <a:t>Risk assessment for </a:t>
            </a:r>
            <a:r>
              <a:rPr lang="en"/>
              <a:t>mortgages</a:t>
            </a:r>
            <a:endParaRPr/>
          </a:p>
          <a:p>
            <a:pPr indent="-317500" lvl="1" marL="914400" rtl="0" algn="l">
              <a:spcBef>
                <a:spcPts val="0"/>
              </a:spcBef>
              <a:spcAft>
                <a:spcPts val="0"/>
              </a:spcAft>
              <a:buSzPts val="1400"/>
              <a:buChar char="-"/>
            </a:pPr>
            <a:r>
              <a:rPr lang="en"/>
              <a:t>Healthcare</a:t>
            </a:r>
            <a:endParaRPr/>
          </a:p>
          <a:p>
            <a:pPr indent="-317500" lvl="1" marL="914400" rtl="0" algn="l">
              <a:spcBef>
                <a:spcPts val="0"/>
              </a:spcBef>
              <a:spcAft>
                <a:spcPts val="0"/>
              </a:spcAft>
              <a:buSzPts val="1400"/>
              <a:buChar char="-"/>
            </a:pPr>
            <a:r>
              <a:rPr lang="en"/>
              <a:t>Account login + security</a:t>
            </a:r>
            <a:endParaRPr/>
          </a:p>
          <a:p>
            <a:pPr indent="-342900" lvl="0" marL="457200" rtl="0" algn="l">
              <a:spcBef>
                <a:spcPts val="0"/>
              </a:spcBef>
              <a:spcAft>
                <a:spcPts val="0"/>
              </a:spcAft>
              <a:buSzPts val="1800"/>
              <a:buChar char="-"/>
            </a:pPr>
            <a:r>
              <a:rPr b="1" lang="en"/>
              <a:t>We need to understand what is going on!</a:t>
            </a:r>
            <a:endParaRPr b="1"/>
          </a:p>
          <a:p>
            <a:pPr indent="0" lvl="0" marL="457200" rtl="0" algn="l">
              <a:spcBef>
                <a:spcPts val="1200"/>
              </a:spcBef>
              <a:spcAft>
                <a:spcPts val="1200"/>
              </a:spcAft>
              <a:buNone/>
            </a:pPr>
            <a:r>
              <a:t/>
            </a:r>
            <a:endParaRPr b="1"/>
          </a:p>
        </p:txBody>
      </p:sp>
      <p:pic>
        <p:nvPicPr>
          <p:cNvPr id="89" name="Google Shape;89;p18"/>
          <p:cNvPicPr preferRelativeResize="0"/>
          <p:nvPr/>
        </p:nvPicPr>
        <p:blipFill>
          <a:blip r:embed="rId3">
            <a:alphaModFix/>
          </a:blip>
          <a:stretch>
            <a:fillRect/>
          </a:stretch>
        </p:blipFill>
        <p:spPr>
          <a:xfrm>
            <a:off x="5956375" y="2306450"/>
            <a:ext cx="2693750" cy="233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Goals of Interpretable Machine Learning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Broadly speaking, understand how the model interacts with and treats each input variable. </a:t>
            </a:r>
            <a:endParaRPr/>
          </a:p>
          <a:p>
            <a:pPr indent="-342900" lvl="0" marL="457200" rtl="0" algn="l">
              <a:spcBef>
                <a:spcPts val="0"/>
              </a:spcBef>
              <a:spcAft>
                <a:spcPts val="0"/>
              </a:spcAft>
              <a:buSzPts val="1800"/>
              <a:buChar char="-"/>
            </a:pPr>
            <a:r>
              <a:rPr lang="en"/>
              <a:t>To help humans understand and perceive how the ‘machine’ model makes decisions: </a:t>
            </a:r>
            <a:r>
              <a:rPr i="1" lang="en"/>
              <a:t>these decisions do not always follow human logic! </a:t>
            </a:r>
            <a:endParaRPr i="1"/>
          </a:p>
          <a:p>
            <a:pPr indent="-342900" lvl="0" marL="457200" rtl="0" algn="l">
              <a:spcBef>
                <a:spcPts val="0"/>
              </a:spcBef>
              <a:spcAft>
                <a:spcPts val="0"/>
              </a:spcAft>
              <a:buSzPts val="1800"/>
              <a:buChar char="-"/>
            </a:pPr>
            <a:r>
              <a:rPr lang="en"/>
              <a:t>Offer justification as to why the machine makes decisions as it has: prove that decision was made without racial bias, etc</a:t>
            </a:r>
            <a:endParaRPr/>
          </a:p>
          <a:p>
            <a:pPr indent="-342900" lvl="0" marL="457200" rtl="0" algn="l">
              <a:spcBef>
                <a:spcPts val="0"/>
              </a:spcBef>
              <a:spcAft>
                <a:spcPts val="0"/>
              </a:spcAft>
              <a:buSzPts val="1800"/>
              <a:buChar char="-"/>
            </a:pPr>
            <a:r>
              <a:rPr lang="en"/>
              <a:t>Limit risk and exposure for users</a:t>
            </a:r>
            <a:endParaRPr/>
          </a:p>
        </p:txBody>
      </p:sp>
      <p:pic>
        <p:nvPicPr>
          <p:cNvPr id="102" name="Google Shape;102;p20"/>
          <p:cNvPicPr preferRelativeResize="0"/>
          <p:nvPr/>
        </p:nvPicPr>
        <p:blipFill>
          <a:blip r:embed="rId3">
            <a:alphaModFix/>
          </a:blip>
          <a:stretch>
            <a:fillRect/>
          </a:stretch>
        </p:blipFill>
        <p:spPr>
          <a:xfrm>
            <a:off x="5945850" y="2788975"/>
            <a:ext cx="2688926" cy="1900175"/>
          </a:xfrm>
          <a:prstGeom prst="rect">
            <a:avLst/>
          </a:prstGeom>
          <a:noFill/>
          <a:ln>
            <a:noFill/>
          </a:ln>
        </p:spPr>
      </p:pic>
      <p:sp>
        <p:nvSpPr>
          <p:cNvPr id="103" name="Google Shape;103;p20"/>
          <p:cNvSpPr txBox="1"/>
          <p:nvPr/>
        </p:nvSpPr>
        <p:spPr>
          <a:xfrm>
            <a:off x="5749025" y="4703625"/>
            <a:ext cx="39522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50">
                <a:solidFill>
                  <a:srgbClr val="202122"/>
                </a:solidFill>
                <a:highlight>
                  <a:srgbClr val="FFFFFF"/>
                </a:highlight>
              </a:rPr>
              <a:t>Ph'nglui mglw'nafh Cthulhu R'lyeh wgah'nagl fhtagn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Interpretable ML (according to Rudin)?</a:t>
            </a:r>
            <a:endParaRPr/>
          </a:p>
        </p:txBody>
      </p:sp>
      <p:sp>
        <p:nvSpPr>
          <p:cNvPr id="109" name="Google Shape;109;p21"/>
          <p:cNvSpPr txBox="1"/>
          <p:nvPr>
            <p:ph idx="1" type="body"/>
          </p:nvPr>
        </p:nvSpPr>
        <p:spPr>
          <a:xfrm>
            <a:off x="311700" y="1152475"/>
            <a:ext cx="61212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’A</a:t>
            </a:r>
            <a:r>
              <a:rPr lang="en"/>
              <a:t>n interpretable machine learning model is constrained in model form so that it is either useful to someone, or obeys structural knowledge of the domain’</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’Interpretable models could use case-based reasoning for complex domains.’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Sparsity is a useful measure of interpretability, since humans can handle at most 7±2 cognitive entities at once.</a:t>
            </a:r>
            <a:endParaRPr/>
          </a:p>
        </p:txBody>
      </p:sp>
      <p:pic>
        <p:nvPicPr>
          <p:cNvPr id="110" name="Google Shape;110;p21"/>
          <p:cNvPicPr preferRelativeResize="0"/>
          <p:nvPr/>
        </p:nvPicPr>
        <p:blipFill>
          <a:blip r:embed="rId3">
            <a:alphaModFix/>
          </a:blip>
          <a:stretch>
            <a:fillRect/>
          </a:stretch>
        </p:blipFill>
        <p:spPr>
          <a:xfrm>
            <a:off x="6586150" y="2116275"/>
            <a:ext cx="2473749" cy="163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