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336" r:id="rId2"/>
    <p:sldId id="257" r:id="rId3"/>
    <p:sldId id="288" r:id="rId4"/>
    <p:sldId id="341" r:id="rId5"/>
    <p:sldId id="292" r:id="rId6"/>
    <p:sldId id="342" r:id="rId7"/>
    <p:sldId id="343" r:id="rId8"/>
    <p:sldId id="34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446E"/>
    <a:srgbClr val="203864"/>
    <a:srgbClr val="FFCC00"/>
    <a:srgbClr val="052540"/>
    <a:srgbClr val="EEEAEE"/>
    <a:srgbClr val="F7ECE1"/>
    <a:srgbClr val="0F4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595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D5F0-E7F6-40BE-88FE-2BB01C0BBD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6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93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26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43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91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  <a:ea typeface="+mn-ea"/>
            </a:endParaRPr>
          </a:p>
          <a:p>
            <a:pPr marL="457200" indent="-298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User: </a:t>
            </a:r>
            <a:r>
              <a:rPr lang="ko-KR" altLang="en-US" dirty="0">
                <a:latin typeface="+mn-ea"/>
                <a:ea typeface="+mn-ea"/>
              </a:rPr>
              <a:t>시험 응시창이 뜨면 응시자는 시험에 응시한다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  <a:p>
            <a:pPr marL="457200" indent="-298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System: </a:t>
            </a:r>
            <a:r>
              <a:rPr lang="ko-KR" altLang="en-US" dirty="0">
                <a:latin typeface="+mn-ea"/>
                <a:ea typeface="+mn-ea"/>
              </a:rPr>
              <a:t>웹 캠으로부터 영상을 받아 시선추정 모델에 입력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응시자의 시선과 머리 각도 등이 결과값으로 나오며 이 결과값을 분석하여 정상적으로 모니터를 응시하며 시험에 응하고 있는지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다른 곳을 응시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부정행위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하고 있는지를 구별해 시험 응시 정보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부정행위 유무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시선방향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머리 각도 등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를 영상과 함께 실시간으로 서버로 전송한다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23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561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ⓒ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Saebyeol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Yu. 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Saebyeol’s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PowerPoint</a:t>
              </a:r>
              <a:endParaRPr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700730E-D011-464C-8022-CFF626508A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3071" y="654803"/>
            <a:ext cx="10445857" cy="5548393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8955431" y="5432026"/>
            <a:ext cx="221406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600" b="1" i="0" dirty="0">
                <a:effectLst/>
                <a:latin typeface="+mn-ea"/>
                <a:ea typeface="+mn-ea"/>
              </a:rPr>
              <a:t>스마트</a:t>
            </a:r>
            <a:r>
              <a:rPr lang="en-US" altLang="ko-KR" sz="1600" b="1" i="0" dirty="0">
                <a:effectLst/>
                <a:latin typeface="+mn-ea"/>
                <a:ea typeface="+mn-ea"/>
              </a:rPr>
              <a:t>ICT</a:t>
            </a:r>
            <a:r>
              <a:rPr lang="ko-KR" altLang="en-US" sz="1600" b="1" i="0" dirty="0">
                <a:effectLst/>
                <a:latin typeface="+mn-ea"/>
                <a:ea typeface="+mn-ea"/>
              </a:rPr>
              <a:t>융합공학과 </a:t>
            </a:r>
            <a:br>
              <a:rPr lang="en-US" altLang="ko-KR" sz="1600" b="1" i="0" dirty="0">
                <a:effectLst/>
                <a:latin typeface="+mn-ea"/>
                <a:ea typeface="+mn-ea"/>
              </a:rPr>
            </a:br>
            <a:r>
              <a:rPr lang="ko-KR" altLang="en-US" sz="1600" b="1" i="0" dirty="0" err="1">
                <a:effectLst/>
                <a:latin typeface="+mn-ea"/>
                <a:ea typeface="+mn-ea"/>
              </a:rPr>
              <a:t>강보경</a:t>
            </a:r>
            <a:r>
              <a:rPr lang="ko-KR" altLang="en-US" sz="1600" b="1" i="0" dirty="0">
                <a:effectLst/>
                <a:latin typeface="+mn-ea"/>
                <a:ea typeface="+mn-ea"/>
              </a:rPr>
              <a:t> 이기주 이주현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8" name="Google Shape;94;p14">
            <a:extLst>
              <a:ext uri="{FF2B5EF4-FFF2-40B4-BE49-F238E27FC236}">
                <a16:creationId xmlns:a16="http://schemas.microsoft.com/office/drawing/2014/main" id="{79A88124-AA10-430C-9F5E-496AF127F329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0482A-144D-44F1-81FA-DBF12262E9E9}"/>
              </a:ext>
            </a:extLst>
          </p:cNvPr>
          <p:cNvSpPr txBox="1"/>
          <p:nvPr/>
        </p:nvSpPr>
        <p:spPr>
          <a:xfrm>
            <a:off x="1324816" y="3884576"/>
            <a:ext cx="5392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Anti-Cheating Test Program, </a:t>
            </a:r>
          </a:p>
          <a:p>
            <a:r>
              <a:rPr lang="en-US" altLang="ko-KR" sz="1600" dirty="0"/>
              <a:t>using Deep Learning based Gaze Estimation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F952A-90FC-4FC9-80B9-AFD9BE2DCF88}"/>
              </a:ext>
            </a:extLst>
          </p:cNvPr>
          <p:cNvSpPr txBox="1"/>
          <p:nvPr/>
        </p:nvSpPr>
        <p:spPr>
          <a:xfrm>
            <a:off x="1171227" y="1998478"/>
            <a:ext cx="9849543" cy="16741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ts val="6500"/>
              </a:lnSpc>
            </a:pPr>
            <a:r>
              <a:rPr lang="ko" alt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기반 </a:t>
            </a:r>
            <a:r>
              <a:rPr lang="ko" altLang="en-US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시선</a:t>
            </a:r>
            <a:r>
              <a:rPr lang="ko-KR" altLang="en-US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추정 </a:t>
            </a:r>
            <a:r>
              <a:rPr lang="ko" alt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모델을 이용한 </a:t>
            </a:r>
            <a:endParaRPr lang="en-US" altLang="ko"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ts val="6500"/>
              </a:lnSpc>
            </a:pPr>
            <a:r>
              <a:rPr lang="ko" alt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부정행위 방지 시험 프로그램</a:t>
            </a:r>
            <a:endParaRPr lang="ko" altLang="en-US"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BF30BB-1766-4A88-BB87-1C60DCD376C7}"/>
              </a:ext>
            </a:extLst>
          </p:cNvPr>
          <p:cNvSpPr/>
          <p:nvPr/>
        </p:nvSpPr>
        <p:spPr>
          <a:xfrm>
            <a:off x="5407152" y="0"/>
            <a:ext cx="6784848" cy="68580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07;p16">
            <a:extLst>
              <a:ext uri="{FF2B5EF4-FFF2-40B4-BE49-F238E27FC236}">
                <a16:creationId xmlns:a16="http://schemas.microsoft.com/office/drawing/2014/main" id="{9A5771C5-0BAE-4E05-94EC-73CED8FC9AAB}"/>
              </a:ext>
            </a:extLst>
          </p:cNvPr>
          <p:cNvSpPr/>
          <p:nvPr/>
        </p:nvSpPr>
        <p:spPr>
          <a:xfrm>
            <a:off x="0" y="0"/>
            <a:ext cx="6784848" cy="6858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8;p16">
            <a:extLst>
              <a:ext uri="{FF2B5EF4-FFF2-40B4-BE49-F238E27FC236}">
                <a16:creationId xmlns:a16="http://schemas.microsoft.com/office/drawing/2014/main" id="{515FC6ED-6DCD-44AD-A1A2-92B03C1100E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9;p16">
            <a:extLst>
              <a:ext uri="{FF2B5EF4-FFF2-40B4-BE49-F238E27FC236}">
                <a16:creationId xmlns:a16="http://schemas.microsoft.com/office/drawing/2014/main" id="{F09BE48E-C8DC-4FB2-966E-130350F78412}"/>
              </a:ext>
            </a:extLst>
          </p:cNvPr>
          <p:cNvSpPr txBox="1"/>
          <p:nvPr/>
        </p:nvSpPr>
        <p:spPr>
          <a:xfrm flipH="1">
            <a:off x="1970469" y="980963"/>
            <a:ext cx="31750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A table of Contents</a:t>
            </a:r>
            <a:endParaRPr sz="2400" b="1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3" name="Google Shape;110;p16">
            <a:extLst>
              <a:ext uri="{FF2B5EF4-FFF2-40B4-BE49-F238E27FC236}">
                <a16:creationId xmlns:a16="http://schemas.microsoft.com/office/drawing/2014/main" id="{D73C6C91-2E8D-408C-AA93-54DE9076CE92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목차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24" name="Google Shape;111;p16">
            <a:extLst>
              <a:ext uri="{FF2B5EF4-FFF2-40B4-BE49-F238E27FC236}">
                <a16:creationId xmlns:a16="http://schemas.microsoft.com/office/drawing/2014/main" id="{AB619BEE-B717-4252-A271-54293E19D583}"/>
              </a:ext>
            </a:extLst>
          </p:cNvPr>
          <p:cNvGrpSpPr/>
          <p:nvPr/>
        </p:nvGrpSpPr>
        <p:grpSpPr>
          <a:xfrm>
            <a:off x="743465" y="2190934"/>
            <a:ext cx="3684342" cy="492851"/>
            <a:chOff x="1191929" y="2732591"/>
            <a:chExt cx="3684342" cy="492851"/>
          </a:xfrm>
        </p:grpSpPr>
        <p:sp>
          <p:nvSpPr>
            <p:cNvPr id="25" name="Google Shape;112;p16">
              <a:extLst>
                <a:ext uri="{FF2B5EF4-FFF2-40B4-BE49-F238E27FC236}">
                  <a16:creationId xmlns:a16="http://schemas.microsoft.com/office/drawing/2014/main" id="{E581FBCF-B22C-4952-A64B-4E0F4AE2771C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49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#</a:t>
              </a:r>
              <a:r>
                <a:rPr lang="en-US" altLang="ko-KR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1</a:t>
              </a:r>
              <a:r>
                <a:rPr lang="en-US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. </a:t>
              </a:r>
              <a:endParaRPr sz="26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113;p16">
              <a:extLst>
                <a:ext uri="{FF2B5EF4-FFF2-40B4-BE49-F238E27FC236}">
                  <a16:creationId xmlns:a16="http://schemas.microsoft.com/office/drawing/2014/main" id="{20757D31-A742-4DF0-B88D-F05CFE5A5752}"/>
                </a:ext>
              </a:extLst>
            </p:cNvPr>
            <p:cNvSpPr txBox="1"/>
            <p:nvPr/>
          </p:nvSpPr>
          <p:spPr>
            <a:xfrm>
              <a:off x="1976118" y="2732591"/>
              <a:ext cx="2900153" cy="49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00" b="1" dirty="0">
                  <a:solidFill>
                    <a:schemeClr val="lt1"/>
                  </a:solidFill>
                  <a:latin typeface="+mn-ea"/>
                  <a:ea typeface="+mn-ea"/>
                </a:rPr>
                <a:t>회원관리</a:t>
              </a:r>
              <a:endParaRPr sz="2600" dirty="0">
                <a:latin typeface="+mn-ea"/>
                <a:ea typeface="+mn-ea"/>
              </a:endParaRPr>
            </a:p>
          </p:txBody>
        </p:sp>
      </p:grpSp>
      <p:grpSp>
        <p:nvGrpSpPr>
          <p:cNvPr id="27" name="Google Shape;114;p16">
            <a:extLst>
              <a:ext uri="{FF2B5EF4-FFF2-40B4-BE49-F238E27FC236}">
                <a16:creationId xmlns:a16="http://schemas.microsoft.com/office/drawing/2014/main" id="{66FBB3A7-088C-47E3-A348-C028F1B86CDB}"/>
              </a:ext>
            </a:extLst>
          </p:cNvPr>
          <p:cNvGrpSpPr/>
          <p:nvPr/>
        </p:nvGrpSpPr>
        <p:grpSpPr>
          <a:xfrm>
            <a:off x="743465" y="3593437"/>
            <a:ext cx="4647417" cy="492402"/>
            <a:chOff x="1191929" y="2733040"/>
            <a:chExt cx="4647417" cy="492402"/>
          </a:xfrm>
        </p:grpSpPr>
        <p:sp>
          <p:nvSpPr>
            <p:cNvPr id="28" name="Google Shape;115;p16">
              <a:extLst>
                <a:ext uri="{FF2B5EF4-FFF2-40B4-BE49-F238E27FC236}">
                  <a16:creationId xmlns:a16="http://schemas.microsoft.com/office/drawing/2014/main" id="{06AF8554-859A-4978-86E3-E7D4FB17EDF4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49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#</a:t>
              </a:r>
              <a:r>
                <a:rPr lang="en-US" altLang="ko-KR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2</a:t>
              </a:r>
              <a:r>
                <a:rPr lang="en-US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. </a:t>
              </a:r>
              <a:endParaRPr sz="26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116;p16">
              <a:extLst>
                <a:ext uri="{FF2B5EF4-FFF2-40B4-BE49-F238E27FC236}">
                  <a16:creationId xmlns:a16="http://schemas.microsoft.com/office/drawing/2014/main" id="{F97EF3A3-907A-4FAE-89AD-115661F35FBD}"/>
                </a:ext>
              </a:extLst>
            </p:cNvPr>
            <p:cNvSpPr txBox="1"/>
            <p:nvPr/>
          </p:nvSpPr>
          <p:spPr>
            <a:xfrm>
              <a:off x="1929847" y="2733040"/>
              <a:ext cx="3909499" cy="49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00" b="1" dirty="0">
                  <a:solidFill>
                    <a:schemeClr val="lt1"/>
                  </a:solidFill>
                  <a:latin typeface="+mn-ea"/>
                  <a:ea typeface="+mn-ea"/>
                </a:rPr>
                <a:t>시험 출제</a:t>
              </a:r>
              <a:endParaRPr sz="2600" dirty="0">
                <a:latin typeface="+mn-ea"/>
                <a:ea typeface="+mn-ea"/>
              </a:endParaRPr>
            </a:p>
          </p:txBody>
        </p:sp>
      </p:grpSp>
      <p:grpSp>
        <p:nvGrpSpPr>
          <p:cNvPr id="30" name="Google Shape;117;p16">
            <a:extLst>
              <a:ext uri="{FF2B5EF4-FFF2-40B4-BE49-F238E27FC236}">
                <a16:creationId xmlns:a16="http://schemas.microsoft.com/office/drawing/2014/main" id="{52A4F16B-18B2-4AAF-9BAE-4245108EFDE0}"/>
              </a:ext>
            </a:extLst>
          </p:cNvPr>
          <p:cNvGrpSpPr/>
          <p:nvPr/>
        </p:nvGrpSpPr>
        <p:grpSpPr>
          <a:xfrm>
            <a:off x="743465" y="4919768"/>
            <a:ext cx="4028052" cy="502895"/>
            <a:chOff x="1191929" y="2733040"/>
            <a:chExt cx="3552032" cy="502895"/>
          </a:xfrm>
        </p:grpSpPr>
        <p:sp>
          <p:nvSpPr>
            <p:cNvPr id="31" name="Google Shape;118;p16">
              <a:extLst>
                <a:ext uri="{FF2B5EF4-FFF2-40B4-BE49-F238E27FC236}">
                  <a16:creationId xmlns:a16="http://schemas.microsoft.com/office/drawing/2014/main" id="{40D21633-EE65-45BD-82DF-5059A9323DFD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49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#</a:t>
              </a:r>
              <a:r>
                <a:rPr lang="en-US" altLang="ko-KR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3</a:t>
              </a:r>
              <a:r>
                <a:rPr lang="en-US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. </a:t>
              </a:r>
              <a:endParaRPr sz="26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119;p16">
              <a:extLst>
                <a:ext uri="{FF2B5EF4-FFF2-40B4-BE49-F238E27FC236}">
                  <a16:creationId xmlns:a16="http://schemas.microsoft.com/office/drawing/2014/main" id="{D6D7D640-327F-440B-8874-89C587B210C0}"/>
                </a:ext>
              </a:extLst>
            </p:cNvPr>
            <p:cNvSpPr txBox="1"/>
            <p:nvPr/>
          </p:nvSpPr>
          <p:spPr>
            <a:xfrm>
              <a:off x="1843808" y="2743533"/>
              <a:ext cx="2900153" cy="49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시험 응시</a:t>
              </a:r>
              <a:endParaRPr sz="2600" dirty="0">
                <a:latin typeface="+mn-ea"/>
                <a:ea typeface="+mn-ea"/>
              </a:endParaRPr>
            </a:p>
          </p:txBody>
        </p:sp>
      </p:grpSp>
      <p:grpSp>
        <p:nvGrpSpPr>
          <p:cNvPr id="37" name="Google Shape;111;p16">
            <a:extLst>
              <a:ext uri="{FF2B5EF4-FFF2-40B4-BE49-F238E27FC236}">
                <a16:creationId xmlns:a16="http://schemas.microsoft.com/office/drawing/2014/main" id="{95DC3BFD-54C0-405A-A3FF-5AC4E38A791E}"/>
              </a:ext>
            </a:extLst>
          </p:cNvPr>
          <p:cNvGrpSpPr/>
          <p:nvPr/>
        </p:nvGrpSpPr>
        <p:grpSpPr>
          <a:xfrm>
            <a:off x="1482705" y="2671807"/>
            <a:ext cx="3580737" cy="380820"/>
            <a:chOff x="1191929" y="2733040"/>
            <a:chExt cx="3580737" cy="380820"/>
          </a:xfrm>
        </p:grpSpPr>
        <p:sp>
          <p:nvSpPr>
            <p:cNvPr id="41" name="Google Shape;112;p16">
              <a:extLst>
                <a:ext uri="{FF2B5EF4-FFF2-40B4-BE49-F238E27FC236}">
                  <a16:creationId xmlns:a16="http://schemas.microsoft.com/office/drawing/2014/main" id="{40DDA08C-AA1A-4378-84E0-4945A4C1AD65}"/>
                </a:ext>
              </a:extLst>
            </p:cNvPr>
            <p:cNvSpPr txBox="1"/>
            <p:nvPr/>
          </p:nvSpPr>
          <p:spPr>
            <a:xfrm>
              <a:off x="1191929" y="2733040"/>
              <a:ext cx="120969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#</a:t>
              </a:r>
              <a:r>
                <a:rPr lang="en-US" altLang="ko-KR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1_1</a:t>
              </a: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. </a:t>
              </a:r>
              <a:endParaRPr sz="18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13;p16">
              <a:extLst>
                <a:ext uri="{FF2B5EF4-FFF2-40B4-BE49-F238E27FC236}">
                  <a16:creationId xmlns:a16="http://schemas.microsoft.com/office/drawing/2014/main" id="{C1AF1C59-8095-432C-ABFE-2AC8EAE9F3EE}"/>
                </a:ext>
              </a:extLst>
            </p:cNvPr>
            <p:cNvSpPr txBox="1"/>
            <p:nvPr/>
          </p:nvSpPr>
          <p:spPr>
            <a:xfrm>
              <a:off x="1872513" y="2744569"/>
              <a:ext cx="29001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+mn-ea"/>
                  <a:ea typeface="+mn-ea"/>
                </a:rPr>
                <a:t>회원가입</a:t>
              </a:r>
              <a:endParaRPr sz="1800" dirty="0">
                <a:latin typeface="+mn-ea"/>
                <a:ea typeface="+mn-ea"/>
              </a:endParaRPr>
            </a:p>
          </p:txBody>
        </p:sp>
      </p:grpSp>
      <p:grpSp>
        <p:nvGrpSpPr>
          <p:cNvPr id="43" name="Google Shape;111;p16">
            <a:extLst>
              <a:ext uri="{FF2B5EF4-FFF2-40B4-BE49-F238E27FC236}">
                <a16:creationId xmlns:a16="http://schemas.microsoft.com/office/drawing/2014/main" id="{FD4C6056-5342-47E2-B23F-C99F97BA01CC}"/>
              </a:ext>
            </a:extLst>
          </p:cNvPr>
          <p:cNvGrpSpPr/>
          <p:nvPr/>
        </p:nvGrpSpPr>
        <p:grpSpPr>
          <a:xfrm>
            <a:off x="1470513" y="3171607"/>
            <a:ext cx="3592928" cy="392969"/>
            <a:chOff x="1191929" y="2733040"/>
            <a:chExt cx="3592928" cy="392969"/>
          </a:xfrm>
        </p:grpSpPr>
        <p:sp>
          <p:nvSpPr>
            <p:cNvPr id="44" name="Google Shape;112;p16">
              <a:extLst>
                <a:ext uri="{FF2B5EF4-FFF2-40B4-BE49-F238E27FC236}">
                  <a16:creationId xmlns:a16="http://schemas.microsoft.com/office/drawing/2014/main" id="{D50E3AF8-C2C4-45AF-BF3B-7ACF47554C92}"/>
                </a:ext>
              </a:extLst>
            </p:cNvPr>
            <p:cNvSpPr txBox="1"/>
            <p:nvPr/>
          </p:nvSpPr>
          <p:spPr>
            <a:xfrm>
              <a:off x="1191929" y="2733040"/>
              <a:ext cx="120969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#</a:t>
              </a:r>
              <a:r>
                <a:rPr lang="en-US" altLang="ko-KR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1_2</a:t>
              </a: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. </a:t>
              </a:r>
              <a:endParaRPr sz="18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113;p16">
              <a:extLst>
                <a:ext uri="{FF2B5EF4-FFF2-40B4-BE49-F238E27FC236}">
                  <a16:creationId xmlns:a16="http://schemas.microsoft.com/office/drawing/2014/main" id="{838530DB-A46D-4267-B984-0A2B730F6B50}"/>
                </a:ext>
              </a:extLst>
            </p:cNvPr>
            <p:cNvSpPr txBox="1"/>
            <p:nvPr/>
          </p:nvSpPr>
          <p:spPr>
            <a:xfrm>
              <a:off x="1884704" y="2756718"/>
              <a:ext cx="29001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+mn-ea"/>
                  <a:ea typeface="+mn-ea"/>
                </a:rPr>
                <a:t>로그인</a:t>
              </a:r>
              <a:endParaRPr sz="1800" dirty="0">
                <a:latin typeface="+mn-ea"/>
                <a:ea typeface="+mn-ea"/>
              </a:endParaRPr>
            </a:p>
          </p:txBody>
        </p:sp>
      </p:grpSp>
      <p:grpSp>
        <p:nvGrpSpPr>
          <p:cNvPr id="49" name="Google Shape;111;p16">
            <a:extLst>
              <a:ext uri="{FF2B5EF4-FFF2-40B4-BE49-F238E27FC236}">
                <a16:creationId xmlns:a16="http://schemas.microsoft.com/office/drawing/2014/main" id="{946A6C9E-D4F5-48F0-8F1E-106D1FA49D6C}"/>
              </a:ext>
            </a:extLst>
          </p:cNvPr>
          <p:cNvGrpSpPr/>
          <p:nvPr/>
        </p:nvGrpSpPr>
        <p:grpSpPr>
          <a:xfrm>
            <a:off x="1493881" y="4070469"/>
            <a:ext cx="3569559" cy="441637"/>
            <a:chOff x="1191929" y="2733040"/>
            <a:chExt cx="3569559" cy="441637"/>
          </a:xfrm>
        </p:grpSpPr>
        <p:sp>
          <p:nvSpPr>
            <p:cNvPr id="50" name="Google Shape;112;p16">
              <a:extLst>
                <a:ext uri="{FF2B5EF4-FFF2-40B4-BE49-F238E27FC236}">
                  <a16:creationId xmlns:a16="http://schemas.microsoft.com/office/drawing/2014/main" id="{8DC5B672-81CA-4D9D-97CB-E87A34E136D9}"/>
                </a:ext>
              </a:extLst>
            </p:cNvPr>
            <p:cNvSpPr txBox="1"/>
            <p:nvPr/>
          </p:nvSpPr>
          <p:spPr>
            <a:xfrm>
              <a:off x="1191929" y="2733040"/>
              <a:ext cx="120969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#</a:t>
              </a:r>
              <a:r>
                <a:rPr lang="en-US" altLang="ko-KR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2_1</a:t>
              </a: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. </a:t>
              </a:r>
              <a:endParaRPr sz="18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113;p16">
              <a:extLst>
                <a:ext uri="{FF2B5EF4-FFF2-40B4-BE49-F238E27FC236}">
                  <a16:creationId xmlns:a16="http://schemas.microsoft.com/office/drawing/2014/main" id="{D87EFA4C-1EA3-43F0-BCC3-3D8FB5E5DC4F}"/>
                </a:ext>
              </a:extLst>
            </p:cNvPr>
            <p:cNvSpPr txBox="1"/>
            <p:nvPr/>
          </p:nvSpPr>
          <p:spPr>
            <a:xfrm>
              <a:off x="1861335" y="2805386"/>
              <a:ext cx="29001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+mn-ea"/>
                  <a:ea typeface="+mn-ea"/>
                </a:rPr>
                <a:t>시험코드</a:t>
              </a:r>
              <a:r>
                <a:rPr lang="en-US" altLang="ko-KR" sz="1800" b="1" dirty="0">
                  <a:solidFill>
                    <a:schemeClr val="lt1"/>
                  </a:solidFill>
                  <a:latin typeface="+mn-ea"/>
                  <a:ea typeface="+mn-ea"/>
                </a:rPr>
                <a:t>_EID</a:t>
              </a:r>
              <a:r>
                <a:rPr lang="ko-KR" altLang="en-US" sz="1800" b="1" dirty="0">
                  <a:solidFill>
                    <a:schemeClr val="lt1"/>
                  </a:solidFill>
                  <a:latin typeface="+mn-ea"/>
                  <a:ea typeface="+mn-ea"/>
                </a:rPr>
                <a:t>생성</a:t>
              </a:r>
              <a:endParaRPr sz="1800" dirty="0">
                <a:latin typeface="+mn-ea"/>
                <a:ea typeface="+mn-ea"/>
              </a:endParaRPr>
            </a:p>
          </p:txBody>
        </p:sp>
      </p:grpSp>
      <p:grpSp>
        <p:nvGrpSpPr>
          <p:cNvPr id="64" name="Google Shape;111;p16">
            <a:extLst>
              <a:ext uri="{FF2B5EF4-FFF2-40B4-BE49-F238E27FC236}">
                <a16:creationId xmlns:a16="http://schemas.microsoft.com/office/drawing/2014/main" id="{B295D4A3-51CB-4941-A1BE-329E67E28C0C}"/>
              </a:ext>
            </a:extLst>
          </p:cNvPr>
          <p:cNvGrpSpPr/>
          <p:nvPr/>
        </p:nvGrpSpPr>
        <p:grpSpPr>
          <a:xfrm>
            <a:off x="1497456" y="4512106"/>
            <a:ext cx="3563374" cy="437534"/>
            <a:chOff x="1227001" y="2728427"/>
            <a:chExt cx="3563374" cy="437534"/>
          </a:xfrm>
        </p:grpSpPr>
        <p:sp>
          <p:nvSpPr>
            <p:cNvPr id="65" name="Google Shape;112;p16">
              <a:extLst>
                <a:ext uri="{FF2B5EF4-FFF2-40B4-BE49-F238E27FC236}">
                  <a16:creationId xmlns:a16="http://schemas.microsoft.com/office/drawing/2014/main" id="{AFAC379B-9609-48C0-8149-A4BB33B2556A}"/>
                </a:ext>
              </a:extLst>
            </p:cNvPr>
            <p:cNvSpPr txBox="1"/>
            <p:nvPr/>
          </p:nvSpPr>
          <p:spPr>
            <a:xfrm>
              <a:off x="1227001" y="2728427"/>
              <a:ext cx="120969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#</a:t>
              </a:r>
              <a:r>
                <a:rPr lang="en-US" altLang="ko-KR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2_2</a:t>
              </a: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. </a:t>
              </a:r>
              <a:endParaRPr sz="18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113;p16">
              <a:extLst>
                <a:ext uri="{FF2B5EF4-FFF2-40B4-BE49-F238E27FC236}">
                  <a16:creationId xmlns:a16="http://schemas.microsoft.com/office/drawing/2014/main" id="{E0DDCD97-3C1E-4002-87C3-FFDF6459C5D5}"/>
                </a:ext>
              </a:extLst>
            </p:cNvPr>
            <p:cNvSpPr txBox="1"/>
            <p:nvPr/>
          </p:nvSpPr>
          <p:spPr>
            <a:xfrm>
              <a:off x="1890222" y="2796670"/>
              <a:ext cx="29001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+mn-ea"/>
                  <a:ea typeface="+mn-ea"/>
                </a:rPr>
                <a:t>시험문제 생성</a:t>
              </a:r>
              <a:endParaRPr sz="1800" dirty="0">
                <a:latin typeface="+mn-ea"/>
                <a:ea typeface="+mn-ea"/>
              </a:endParaRPr>
            </a:p>
          </p:txBody>
        </p:sp>
      </p:grpSp>
      <p:grpSp>
        <p:nvGrpSpPr>
          <p:cNvPr id="67" name="Google Shape;111;p16">
            <a:extLst>
              <a:ext uri="{FF2B5EF4-FFF2-40B4-BE49-F238E27FC236}">
                <a16:creationId xmlns:a16="http://schemas.microsoft.com/office/drawing/2014/main" id="{B1AC6FA9-E147-4975-90C6-E79C3715B7A6}"/>
              </a:ext>
            </a:extLst>
          </p:cNvPr>
          <p:cNvGrpSpPr/>
          <p:nvPr/>
        </p:nvGrpSpPr>
        <p:grpSpPr>
          <a:xfrm>
            <a:off x="1469962" y="5365978"/>
            <a:ext cx="3590868" cy="396672"/>
            <a:chOff x="1227001" y="2728427"/>
            <a:chExt cx="3590868" cy="396672"/>
          </a:xfrm>
        </p:grpSpPr>
        <p:sp>
          <p:nvSpPr>
            <p:cNvPr id="68" name="Google Shape;112;p16">
              <a:extLst>
                <a:ext uri="{FF2B5EF4-FFF2-40B4-BE49-F238E27FC236}">
                  <a16:creationId xmlns:a16="http://schemas.microsoft.com/office/drawing/2014/main" id="{06F59CBF-BC87-4260-89AF-537AA6D774E6}"/>
                </a:ext>
              </a:extLst>
            </p:cNvPr>
            <p:cNvSpPr txBox="1"/>
            <p:nvPr/>
          </p:nvSpPr>
          <p:spPr>
            <a:xfrm>
              <a:off x="1227001" y="2728427"/>
              <a:ext cx="120969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#</a:t>
              </a:r>
              <a:r>
                <a:rPr lang="en-US" altLang="ko-KR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3_1</a:t>
              </a: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. </a:t>
              </a:r>
              <a:endParaRPr sz="18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13;p16">
              <a:extLst>
                <a:ext uri="{FF2B5EF4-FFF2-40B4-BE49-F238E27FC236}">
                  <a16:creationId xmlns:a16="http://schemas.microsoft.com/office/drawing/2014/main" id="{6763BECE-2302-443E-8601-878B2A31ABBC}"/>
                </a:ext>
              </a:extLst>
            </p:cNvPr>
            <p:cNvSpPr txBox="1"/>
            <p:nvPr/>
          </p:nvSpPr>
          <p:spPr>
            <a:xfrm>
              <a:off x="1917716" y="2755808"/>
              <a:ext cx="29001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+mn-ea"/>
                  <a:ea typeface="+mn-ea"/>
                </a:rPr>
                <a:t>응시자</a:t>
              </a:r>
              <a:endParaRPr sz="1800" dirty="0">
                <a:latin typeface="+mn-ea"/>
                <a:ea typeface="+mn-ea"/>
              </a:endParaRPr>
            </a:p>
          </p:txBody>
        </p:sp>
      </p:grpSp>
      <p:grpSp>
        <p:nvGrpSpPr>
          <p:cNvPr id="70" name="Google Shape;111;p16">
            <a:extLst>
              <a:ext uri="{FF2B5EF4-FFF2-40B4-BE49-F238E27FC236}">
                <a16:creationId xmlns:a16="http://schemas.microsoft.com/office/drawing/2014/main" id="{AC56B118-F5AB-4DAA-AF24-594739B65190}"/>
              </a:ext>
            </a:extLst>
          </p:cNvPr>
          <p:cNvGrpSpPr/>
          <p:nvPr/>
        </p:nvGrpSpPr>
        <p:grpSpPr>
          <a:xfrm>
            <a:off x="1469962" y="5803512"/>
            <a:ext cx="3590867" cy="371536"/>
            <a:chOff x="1227001" y="2728427"/>
            <a:chExt cx="3590867" cy="371536"/>
          </a:xfrm>
        </p:grpSpPr>
        <p:sp>
          <p:nvSpPr>
            <p:cNvPr id="71" name="Google Shape;112;p16">
              <a:extLst>
                <a:ext uri="{FF2B5EF4-FFF2-40B4-BE49-F238E27FC236}">
                  <a16:creationId xmlns:a16="http://schemas.microsoft.com/office/drawing/2014/main" id="{0C1599BE-88AE-4D6E-92E8-08409BF8123B}"/>
                </a:ext>
              </a:extLst>
            </p:cNvPr>
            <p:cNvSpPr txBox="1"/>
            <p:nvPr/>
          </p:nvSpPr>
          <p:spPr>
            <a:xfrm>
              <a:off x="1227001" y="2728427"/>
              <a:ext cx="120969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#</a:t>
              </a:r>
              <a:r>
                <a:rPr lang="en-US" altLang="ko-KR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3_2</a:t>
              </a:r>
              <a:r>
                <a:rPr lang="en-US" sz="1800" b="1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rPr>
                <a:t>. </a:t>
              </a:r>
              <a:endParaRPr sz="18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13;p16">
              <a:extLst>
                <a:ext uri="{FF2B5EF4-FFF2-40B4-BE49-F238E27FC236}">
                  <a16:creationId xmlns:a16="http://schemas.microsoft.com/office/drawing/2014/main" id="{B781A2EB-4DDB-4395-BB9B-6F8388220B62}"/>
                </a:ext>
              </a:extLst>
            </p:cNvPr>
            <p:cNvSpPr txBox="1"/>
            <p:nvPr/>
          </p:nvSpPr>
          <p:spPr>
            <a:xfrm>
              <a:off x="1917715" y="2730672"/>
              <a:ext cx="290015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+mn-ea"/>
                  <a:ea typeface="+mn-ea"/>
                </a:rPr>
                <a:t>감독관</a:t>
              </a:r>
              <a:endParaRPr sz="18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9;p15">
            <a:extLst>
              <a:ext uri="{FF2B5EF4-FFF2-40B4-BE49-F238E27FC236}">
                <a16:creationId xmlns:a16="http://schemas.microsoft.com/office/drawing/2014/main" id="{A7E0C165-A821-4F64-AB43-7071523269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840" y="2149212"/>
            <a:ext cx="2466280" cy="3174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1600" b="1" dirty="0">
                <a:solidFill>
                  <a:srgbClr val="002540"/>
                </a:solidFill>
              </a:rPr>
              <a:t>1</a:t>
            </a:r>
            <a:endParaRPr sz="1600" b="1" dirty="0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</a:rPr>
              <a:t>회원관리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2EB26D-3335-5E46-84EC-15E1A2EFC0D6}"/>
              </a:ext>
            </a:extLst>
          </p:cNvPr>
          <p:cNvSpPr/>
          <p:nvPr/>
        </p:nvSpPr>
        <p:spPr>
          <a:xfrm>
            <a:off x="9619012" y="6424551"/>
            <a:ext cx="2453442" cy="2256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C4967-DB21-4D05-B310-DCA92520638D}"/>
              </a:ext>
            </a:extLst>
          </p:cNvPr>
          <p:cNvSpPr txBox="1"/>
          <p:nvPr/>
        </p:nvSpPr>
        <p:spPr>
          <a:xfrm>
            <a:off x="358126" y="1331553"/>
            <a:ext cx="10749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  <a:ea typeface="+mn-ea"/>
              </a:rPr>
              <a:t>1.1 </a:t>
            </a:r>
            <a:r>
              <a:rPr lang="ko-KR" altLang="en-US" sz="2400" b="1" dirty="0">
                <a:latin typeface="+mn-ea"/>
                <a:ea typeface="+mn-ea"/>
              </a:rPr>
              <a:t>회원가입</a:t>
            </a:r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35D81895-2A3A-4CD3-AA88-3EE69ACF34D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840" y="2149212"/>
            <a:ext cx="3626300" cy="233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0;p15">
            <a:extLst>
              <a:ext uri="{FF2B5EF4-FFF2-40B4-BE49-F238E27FC236}">
                <a16:creationId xmlns:a16="http://schemas.microsoft.com/office/drawing/2014/main" id="{F87E7724-C1F6-4A75-A269-8DAE4253E7A8}"/>
              </a:ext>
            </a:extLst>
          </p:cNvPr>
          <p:cNvSpPr txBox="1">
            <a:spLocks/>
          </p:cNvSpPr>
          <p:nvPr/>
        </p:nvSpPr>
        <p:spPr>
          <a:xfrm>
            <a:off x="1005840" y="4487534"/>
            <a:ext cx="5090160" cy="13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처음 시작화면의 모습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회원가입이 되어 있지 않다면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ko-KR" altLang="en-US" dirty="0">
                <a:latin typeface="+mn-ea"/>
                <a:ea typeface="+mn-ea"/>
              </a:rPr>
              <a:t>회원가입</a:t>
            </a:r>
            <a:r>
              <a:rPr lang="en-US" altLang="ko-KR" dirty="0">
                <a:latin typeface="+mn-ea"/>
                <a:ea typeface="+mn-ea"/>
              </a:rPr>
              <a:t>&gt; </a:t>
            </a:r>
            <a:r>
              <a:rPr lang="ko-KR" altLang="en-US" dirty="0">
                <a:latin typeface="+mn-ea"/>
                <a:ea typeface="+mn-ea"/>
              </a:rPr>
              <a:t>버튼을 눌러 회원가입을 진행</a:t>
            </a:r>
          </a:p>
        </p:txBody>
      </p:sp>
      <p:sp>
        <p:nvSpPr>
          <p:cNvPr id="13" name="Google Shape;67;p15">
            <a:extLst>
              <a:ext uri="{FF2B5EF4-FFF2-40B4-BE49-F238E27FC236}">
                <a16:creationId xmlns:a16="http://schemas.microsoft.com/office/drawing/2014/main" id="{395B5BBF-20F0-4B38-A249-5D675591F15B}"/>
              </a:ext>
            </a:extLst>
          </p:cNvPr>
          <p:cNvSpPr txBox="1">
            <a:spLocks/>
          </p:cNvSpPr>
          <p:nvPr/>
        </p:nvSpPr>
        <p:spPr>
          <a:xfrm>
            <a:off x="8199120" y="2077934"/>
            <a:ext cx="3199200" cy="3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사용자는 </a:t>
            </a:r>
            <a:r>
              <a:rPr lang="en-US" altLang="ko" dirty="0">
                <a:latin typeface="+mn-ea"/>
                <a:ea typeface="+mn-ea"/>
              </a:rPr>
              <a:t>id, password, phone number</a:t>
            </a:r>
            <a:r>
              <a:rPr lang="ko-KR" altLang="en-US" dirty="0">
                <a:latin typeface="+mn-ea"/>
                <a:ea typeface="+mn-ea"/>
              </a:rPr>
              <a:t>를 입력</a:t>
            </a:r>
          </a:p>
          <a:p>
            <a:pPr marL="457200" indent="-34290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서버는 </a:t>
            </a:r>
            <a:r>
              <a:rPr lang="en-US" altLang="ko" dirty="0">
                <a:latin typeface="+mn-ea"/>
                <a:ea typeface="+mn-ea"/>
              </a:rPr>
              <a:t>id, password, phone number</a:t>
            </a:r>
            <a:r>
              <a:rPr lang="ko-KR" altLang="en-US" dirty="0">
                <a:latin typeface="+mn-ea"/>
                <a:ea typeface="+mn-ea"/>
              </a:rPr>
              <a:t>를 </a:t>
            </a:r>
            <a:r>
              <a:rPr lang="en-US" altLang="ko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25686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1600" b="1" dirty="0">
                <a:solidFill>
                  <a:srgbClr val="002540"/>
                </a:solidFill>
              </a:rPr>
              <a:t>1</a:t>
            </a:r>
            <a:endParaRPr sz="1600" b="1" dirty="0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</a:rPr>
              <a:t>회원관리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2EB26D-3335-5E46-84EC-15E1A2EFC0D6}"/>
              </a:ext>
            </a:extLst>
          </p:cNvPr>
          <p:cNvSpPr/>
          <p:nvPr/>
        </p:nvSpPr>
        <p:spPr>
          <a:xfrm>
            <a:off x="9619012" y="6424551"/>
            <a:ext cx="2453442" cy="2256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C4967-DB21-4D05-B310-DCA92520638D}"/>
              </a:ext>
            </a:extLst>
          </p:cNvPr>
          <p:cNvSpPr txBox="1"/>
          <p:nvPr/>
        </p:nvSpPr>
        <p:spPr>
          <a:xfrm>
            <a:off x="358126" y="1331553"/>
            <a:ext cx="10749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  <a:ea typeface="+mn-ea"/>
              </a:rPr>
              <a:t>1.2 </a:t>
            </a:r>
            <a:r>
              <a:rPr lang="ko-KR" altLang="en-US" sz="2400" b="1" dirty="0">
                <a:latin typeface="+mn-ea"/>
                <a:ea typeface="+mn-ea"/>
              </a:rPr>
              <a:t>로그인</a:t>
            </a:r>
          </a:p>
        </p:txBody>
      </p:sp>
      <p:pic>
        <p:nvPicPr>
          <p:cNvPr id="14" name="Google Shape;77;p16">
            <a:extLst>
              <a:ext uri="{FF2B5EF4-FFF2-40B4-BE49-F238E27FC236}">
                <a16:creationId xmlns:a16="http://schemas.microsoft.com/office/drawing/2014/main" id="{C82B58F2-0D8D-4836-8C35-FA58000A37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2289530"/>
            <a:ext cx="4232014" cy="244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78;p16">
            <a:extLst>
              <a:ext uri="{FF2B5EF4-FFF2-40B4-BE49-F238E27FC236}">
                <a16:creationId xmlns:a16="http://schemas.microsoft.com/office/drawing/2014/main" id="{A84A226E-7A36-46B7-97F1-769BC13D81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939" y="2232508"/>
            <a:ext cx="4232014" cy="244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6;p16">
            <a:extLst>
              <a:ext uri="{FF2B5EF4-FFF2-40B4-BE49-F238E27FC236}">
                <a16:creationId xmlns:a16="http://schemas.microsoft.com/office/drawing/2014/main" id="{DA9BD5B3-81D0-4713-BFA0-EA4BE3D28F43}"/>
              </a:ext>
            </a:extLst>
          </p:cNvPr>
          <p:cNvSpPr txBox="1">
            <a:spLocks/>
          </p:cNvSpPr>
          <p:nvPr/>
        </p:nvSpPr>
        <p:spPr>
          <a:xfrm>
            <a:off x="887006" y="4734560"/>
            <a:ext cx="4711153" cy="574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사용자는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Password</a:t>
            </a:r>
            <a:r>
              <a:rPr lang="ko-KR" altLang="en-US" dirty="0">
                <a:latin typeface="+mn-ea"/>
                <a:ea typeface="+mn-ea"/>
              </a:rPr>
              <a:t>를 입력해 로그인함</a:t>
            </a:r>
          </a:p>
          <a:p>
            <a:pPr marL="457200" indent="-342900">
              <a:buSzPts val="1800"/>
              <a:buFont typeface="Arial"/>
              <a:buAutoNum type="arabicPeriod"/>
            </a:pPr>
            <a:endParaRPr lang="ko-KR" altLang="en-US" dirty="0"/>
          </a:p>
        </p:txBody>
      </p:sp>
      <p:sp>
        <p:nvSpPr>
          <p:cNvPr id="17" name="Google Shape;76;p16">
            <a:extLst>
              <a:ext uri="{FF2B5EF4-FFF2-40B4-BE49-F238E27FC236}">
                <a16:creationId xmlns:a16="http://schemas.microsoft.com/office/drawing/2014/main" id="{AA3AB777-FF2D-4FA7-AD8E-50C77E5AD5C4}"/>
              </a:ext>
            </a:extLst>
          </p:cNvPr>
          <p:cNvSpPr txBox="1">
            <a:spLocks/>
          </p:cNvSpPr>
          <p:nvPr/>
        </p:nvSpPr>
        <p:spPr>
          <a:xfrm>
            <a:off x="6954148" y="4613709"/>
            <a:ext cx="4995501" cy="624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아이디와 비밀번호가 틀렸을 경우 </a:t>
            </a:r>
            <a:r>
              <a:rPr lang="ko-KR" altLang="en-US" dirty="0" err="1">
                <a:latin typeface="+mn-ea"/>
                <a:ea typeface="+mn-ea"/>
              </a:rPr>
              <a:t>알림창을</a:t>
            </a:r>
            <a:r>
              <a:rPr lang="ko-KR" altLang="en-US" dirty="0">
                <a:latin typeface="+mn-ea"/>
                <a:ea typeface="+mn-ea"/>
              </a:rPr>
              <a:t>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 err="1">
                <a:latin typeface="+mn-ea"/>
                <a:ea typeface="+mn-ea"/>
              </a:rPr>
              <a:t>띄워줌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70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48AFF3-3AE8-4944-BE4C-15626DB5016E}"/>
              </a:ext>
            </a:extLst>
          </p:cNvPr>
          <p:cNvSpPr txBox="1"/>
          <p:nvPr/>
        </p:nvSpPr>
        <p:spPr>
          <a:xfrm>
            <a:off x="358126" y="1331553"/>
            <a:ext cx="10749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  <a:ea typeface="+mn-ea"/>
              </a:rPr>
              <a:t>2.1 </a:t>
            </a:r>
            <a:r>
              <a:rPr lang="ko-KR" altLang="en-US" sz="2400" b="1" dirty="0">
                <a:latin typeface="+mn-ea"/>
                <a:ea typeface="+mn-ea"/>
              </a:rPr>
              <a:t>시험코드 생성하기</a:t>
            </a:r>
          </a:p>
        </p:txBody>
      </p:sp>
      <p:cxnSp>
        <p:nvCxnSpPr>
          <p:cNvPr id="177" name="Google Shape;17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 b="1" dirty="0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 flipH="1">
            <a:off x="1005840" y="174525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</a:rPr>
              <a:t>시험출제</a:t>
            </a:r>
            <a:r>
              <a:rPr lang="en-US" altLang="ko-KR" sz="3600" b="1" dirty="0">
                <a:solidFill>
                  <a:srgbClr val="002540"/>
                </a:solidFill>
              </a:rPr>
              <a:t>(</a:t>
            </a:r>
            <a:r>
              <a:rPr lang="ko-KR" altLang="en-US" sz="3600" b="1" dirty="0">
                <a:solidFill>
                  <a:srgbClr val="002540"/>
                </a:solidFill>
              </a:rPr>
              <a:t>감독관</a:t>
            </a:r>
            <a:r>
              <a:rPr lang="en-US" altLang="ko-KR" sz="3600" b="1" dirty="0">
                <a:solidFill>
                  <a:srgbClr val="002540"/>
                </a:solidFill>
              </a:rPr>
              <a:t>)</a:t>
            </a:r>
            <a:endParaRPr lang="ko-KR" altLang="en-US" dirty="0"/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70363C82-85A2-43E5-95CF-F81FF93ADAE3}"/>
              </a:ext>
            </a:extLst>
          </p:cNvPr>
          <p:cNvSpPr txBox="1">
            <a:spLocks/>
          </p:cNvSpPr>
          <p:nvPr/>
        </p:nvSpPr>
        <p:spPr>
          <a:xfrm>
            <a:off x="358126" y="1720800"/>
            <a:ext cx="114757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C21C24-9FF8-D040-905A-F16095C092BA}"/>
              </a:ext>
            </a:extLst>
          </p:cNvPr>
          <p:cNvSpPr/>
          <p:nvPr/>
        </p:nvSpPr>
        <p:spPr>
          <a:xfrm>
            <a:off x="9619012" y="6424551"/>
            <a:ext cx="2453442" cy="225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1"/>
              </a:solidFill>
            </a:endParaRPr>
          </a:p>
        </p:txBody>
      </p:sp>
      <p:pic>
        <p:nvPicPr>
          <p:cNvPr id="11" name="Google Shape;85;p17">
            <a:extLst>
              <a:ext uri="{FF2B5EF4-FFF2-40B4-BE49-F238E27FC236}">
                <a16:creationId xmlns:a16="http://schemas.microsoft.com/office/drawing/2014/main" id="{075B7548-BD98-42E4-9F4C-C1AEB1C535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2028755"/>
            <a:ext cx="2042160" cy="264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6;p17">
            <a:extLst>
              <a:ext uri="{FF2B5EF4-FFF2-40B4-BE49-F238E27FC236}">
                <a16:creationId xmlns:a16="http://schemas.microsoft.com/office/drawing/2014/main" id="{FB5E4213-BE73-4AB2-BEF0-FE32E1BCB46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550" y="2028755"/>
            <a:ext cx="3009700" cy="26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7;p17">
            <a:extLst>
              <a:ext uri="{FF2B5EF4-FFF2-40B4-BE49-F238E27FC236}">
                <a16:creationId xmlns:a16="http://schemas.microsoft.com/office/drawing/2014/main" id="{7D003E0D-33EE-446B-BCE9-CE16D9FC9E11}"/>
              </a:ext>
            </a:extLst>
          </p:cNvPr>
          <p:cNvSpPr txBox="1">
            <a:spLocks/>
          </p:cNvSpPr>
          <p:nvPr/>
        </p:nvSpPr>
        <p:spPr>
          <a:xfrm>
            <a:off x="914400" y="4757608"/>
            <a:ext cx="3261360" cy="1336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로그인에 </a:t>
            </a:r>
            <a:r>
              <a:rPr lang="ko-KR" altLang="en-US" dirty="0" err="1">
                <a:latin typeface="+mn-ea"/>
                <a:ea typeface="+mn-ea"/>
              </a:rPr>
              <a:t>성공했을때의</a:t>
            </a:r>
            <a:r>
              <a:rPr lang="ko-KR" altLang="en-US" dirty="0">
                <a:latin typeface="+mn-ea"/>
                <a:ea typeface="+mn-ea"/>
              </a:rPr>
              <a:t> 화면</a:t>
            </a:r>
            <a:endParaRPr lang="en-US" altLang="ko-KR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시험 출제하기 기능과 시험 응시하기 기능이 있음</a:t>
            </a:r>
          </a:p>
        </p:txBody>
      </p:sp>
      <p:sp>
        <p:nvSpPr>
          <p:cNvPr id="14" name="Google Shape;84;p17">
            <a:extLst>
              <a:ext uri="{FF2B5EF4-FFF2-40B4-BE49-F238E27FC236}">
                <a16:creationId xmlns:a16="http://schemas.microsoft.com/office/drawing/2014/main" id="{2ADB45E6-273C-4C9F-ABEC-1EA9FF776812}"/>
              </a:ext>
            </a:extLst>
          </p:cNvPr>
          <p:cNvSpPr txBox="1">
            <a:spLocks/>
          </p:cNvSpPr>
          <p:nvPr/>
        </p:nvSpPr>
        <p:spPr>
          <a:xfrm>
            <a:off x="8108924" y="2028755"/>
            <a:ext cx="3879876" cy="19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사용자는 시험코드를 생성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uid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같이 저장하여 출제자의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정보를 함께 보관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이때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시험 시작 시간과 종료시간을 설정</a:t>
            </a:r>
          </a:p>
        </p:txBody>
      </p:sp>
    </p:spTree>
    <p:extLst>
      <p:ext uri="{BB962C8B-B14F-4D97-AF65-F5344CB8AC3E}">
        <p14:creationId xmlns:p14="http://schemas.microsoft.com/office/powerpoint/2010/main" val="35728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48AFF3-3AE8-4944-BE4C-15626DB5016E}"/>
              </a:ext>
            </a:extLst>
          </p:cNvPr>
          <p:cNvSpPr txBox="1"/>
          <p:nvPr/>
        </p:nvSpPr>
        <p:spPr>
          <a:xfrm>
            <a:off x="358126" y="1331553"/>
            <a:ext cx="10749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  <a:ea typeface="+mn-ea"/>
              </a:rPr>
              <a:t>2.1 </a:t>
            </a:r>
            <a:r>
              <a:rPr lang="ko-KR" altLang="en-US" sz="2400" b="1" dirty="0">
                <a:latin typeface="+mn-ea"/>
                <a:ea typeface="+mn-ea"/>
              </a:rPr>
              <a:t>시험문제 출제하기</a:t>
            </a:r>
          </a:p>
        </p:txBody>
      </p:sp>
      <p:cxnSp>
        <p:nvCxnSpPr>
          <p:cNvPr id="177" name="Google Shape;17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 b="1" dirty="0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 flipH="1">
            <a:off x="1005840" y="174525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</a:rPr>
              <a:t>시험출제</a:t>
            </a:r>
            <a:r>
              <a:rPr lang="en-US" altLang="ko-KR" sz="3600" b="1" dirty="0">
                <a:solidFill>
                  <a:srgbClr val="002540"/>
                </a:solidFill>
              </a:rPr>
              <a:t>(</a:t>
            </a:r>
            <a:r>
              <a:rPr lang="ko-KR" altLang="en-US" sz="3600" b="1" dirty="0">
                <a:solidFill>
                  <a:srgbClr val="002540"/>
                </a:solidFill>
              </a:rPr>
              <a:t>감독관</a:t>
            </a:r>
            <a:r>
              <a:rPr lang="en-US" altLang="ko-KR" sz="3600" b="1" dirty="0">
                <a:solidFill>
                  <a:srgbClr val="002540"/>
                </a:solidFill>
              </a:rPr>
              <a:t>)</a:t>
            </a:r>
            <a:endParaRPr lang="ko-KR" altLang="en-US" dirty="0"/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70363C82-85A2-43E5-95CF-F81FF93ADAE3}"/>
              </a:ext>
            </a:extLst>
          </p:cNvPr>
          <p:cNvSpPr txBox="1">
            <a:spLocks/>
          </p:cNvSpPr>
          <p:nvPr/>
        </p:nvSpPr>
        <p:spPr>
          <a:xfrm>
            <a:off x="358126" y="1720800"/>
            <a:ext cx="114757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C21C24-9FF8-D040-905A-F16095C092BA}"/>
              </a:ext>
            </a:extLst>
          </p:cNvPr>
          <p:cNvSpPr/>
          <p:nvPr/>
        </p:nvSpPr>
        <p:spPr>
          <a:xfrm>
            <a:off x="9619012" y="6424551"/>
            <a:ext cx="2453442" cy="225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FFF787-45C3-46E5-8EC7-CAB523B4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087331"/>
            <a:ext cx="3969993" cy="3299009"/>
          </a:xfrm>
          <a:prstGeom prst="rect">
            <a:avLst/>
          </a:prstGeom>
        </p:spPr>
      </p:pic>
      <p:sp>
        <p:nvSpPr>
          <p:cNvPr id="16" name="Google Shape;93;p18">
            <a:extLst>
              <a:ext uri="{FF2B5EF4-FFF2-40B4-BE49-F238E27FC236}">
                <a16:creationId xmlns:a16="http://schemas.microsoft.com/office/drawing/2014/main" id="{06F5B54A-AF65-4B7A-844A-98D8D201C3DB}"/>
              </a:ext>
            </a:extLst>
          </p:cNvPr>
          <p:cNvSpPr txBox="1">
            <a:spLocks/>
          </p:cNvSpPr>
          <p:nvPr/>
        </p:nvSpPr>
        <p:spPr>
          <a:xfrm>
            <a:off x="5274454" y="1991885"/>
            <a:ext cx="6267306" cy="3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문제와 답안을 적은 후</a:t>
            </a:r>
            <a:r>
              <a:rPr lang="en-US" altLang="ko-KR" dirty="0">
                <a:latin typeface="+mn-ea"/>
                <a:ea typeface="+mn-ea"/>
              </a:rPr>
              <a:t>, &lt;</a:t>
            </a:r>
            <a:r>
              <a:rPr lang="ko-KR" altLang="en-US" dirty="0">
                <a:latin typeface="+mn-ea"/>
                <a:ea typeface="+mn-ea"/>
              </a:rPr>
              <a:t>다음 문제</a:t>
            </a:r>
            <a:r>
              <a:rPr lang="en-US" altLang="ko-KR" dirty="0">
                <a:latin typeface="+mn-ea"/>
                <a:ea typeface="+mn-ea"/>
              </a:rPr>
              <a:t>&gt; </a:t>
            </a:r>
            <a:r>
              <a:rPr lang="ko-KR" altLang="en-US" dirty="0">
                <a:latin typeface="+mn-ea"/>
                <a:ea typeface="+mn-ea"/>
              </a:rPr>
              <a:t>버튼을 누름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왼쪽 </a:t>
            </a:r>
            <a:r>
              <a:rPr lang="ko-KR" altLang="en-US" dirty="0" err="1">
                <a:latin typeface="+mn-ea"/>
                <a:ea typeface="+mn-ea"/>
              </a:rPr>
              <a:t>리스트뷰에서</a:t>
            </a:r>
            <a:r>
              <a:rPr lang="ko-KR" altLang="en-US" dirty="0">
                <a:latin typeface="+mn-ea"/>
                <a:ea typeface="+mn-ea"/>
              </a:rPr>
              <a:t> 추가된 문제를 확인할 수 있으며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해당 문제를 눌러 수정을 할 수 있음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ko-KR" altLang="en-US" dirty="0">
                <a:latin typeface="+mn-ea"/>
                <a:ea typeface="+mn-ea"/>
              </a:rPr>
              <a:t>출제완료</a:t>
            </a:r>
            <a:r>
              <a:rPr lang="en-US" altLang="ko-KR" dirty="0">
                <a:latin typeface="+mn-ea"/>
                <a:ea typeface="+mn-ea"/>
              </a:rPr>
              <a:t>&gt; </a:t>
            </a:r>
            <a:r>
              <a:rPr lang="ko-KR" altLang="en-US" dirty="0">
                <a:latin typeface="+mn-ea"/>
                <a:ea typeface="+mn-ea"/>
              </a:rPr>
              <a:t>버튼을 누르면 처음 로그인 성공 </a:t>
            </a:r>
            <a:r>
              <a:rPr lang="ko-KR" altLang="en-US" dirty="0" err="1">
                <a:latin typeface="+mn-ea"/>
                <a:ea typeface="+mn-ea"/>
              </a:rPr>
              <a:t>했을때의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  창으로 </a:t>
            </a:r>
            <a:r>
              <a:rPr lang="ko-KR" altLang="en-US" dirty="0" err="1">
                <a:latin typeface="+mn-ea"/>
                <a:ea typeface="+mn-ea"/>
              </a:rPr>
              <a:t>돌아감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77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48AFF3-3AE8-4944-BE4C-15626DB5016E}"/>
              </a:ext>
            </a:extLst>
          </p:cNvPr>
          <p:cNvSpPr txBox="1"/>
          <p:nvPr/>
        </p:nvSpPr>
        <p:spPr>
          <a:xfrm>
            <a:off x="358126" y="1331553"/>
            <a:ext cx="10749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  <a:ea typeface="+mn-ea"/>
              </a:rPr>
              <a:t>2.1 </a:t>
            </a:r>
            <a:r>
              <a:rPr lang="ko-KR" altLang="en-US" sz="2400" b="1" dirty="0">
                <a:latin typeface="+mn-ea"/>
                <a:ea typeface="+mn-ea"/>
              </a:rPr>
              <a:t>시험 응시하기</a:t>
            </a:r>
          </a:p>
        </p:txBody>
      </p:sp>
      <p:cxnSp>
        <p:nvCxnSpPr>
          <p:cNvPr id="177" name="Google Shape;17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 b="1" dirty="0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 flipH="1">
            <a:off x="1005840" y="174525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err="1">
                <a:solidFill>
                  <a:srgbClr val="002540"/>
                </a:solidFill>
              </a:rPr>
              <a:t>시험응시</a:t>
            </a:r>
            <a:r>
              <a:rPr lang="en-US" altLang="ko-KR" sz="3600" b="1" dirty="0">
                <a:solidFill>
                  <a:srgbClr val="002540"/>
                </a:solidFill>
              </a:rPr>
              <a:t>(</a:t>
            </a:r>
            <a:r>
              <a:rPr lang="ko-KR" altLang="en-US" sz="3600" b="1" dirty="0">
                <a:solidFill>
                  <a:srgbClr val="002540"/>
                </a:solidFill>
              </a:rPr>
              <a:t>응시자</a:t>
            </a:r>
            <a:r>
              <a:rPr lang="en-US" altLang="ko-KR" sz="3600" b="1" dirty="0">
                <a:solidFill>
                  <a:srgbClr val="002540"/>
                </a:solidFill>
              </a:rPr>
              <a:t>)</a:t>
            </a:r>
            <a:endParaRPr lang="ko-KR" altLang="en-US" dirty="0"/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70363C82-85A2-43E5-95CF-F81FF93ADAE3}"/>
              </a:ext>
            </a:extLst>
          </p:cNvPr>
          <p:cNvSpPr txBox="1">
            <a:spLocks/>
          </p:cNvSpPr>
          <p:nvPr/>
        </p:nvSpPr>
        <p:spPr>
          <a:xfrm>
            <a:off x="358126" y="1720800"/>
            <a:ext cx="114757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C21C24-9FF8-D040-905A-F16095C092BA}"/>
              </a:ext>
            </a:extLst>
          </p:cNvPr>
          <p:cNvSpPr/>
          <p:nvPr/>
        </p:nvSpPr>
        <p:spPr>
          <a:xfrm>
            <a:off x="9619012" y="6424551"/>
            <a:ext cx="2453442" cy="225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9EEB65-E485-4ACC-92F4-8FCC4979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055648"/>
            <a:ext cx="2118360" cy="286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11D2B7-9607-44CE-9382-E6000D409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015" y="2055648"/>
            <a:ext cx="2714874" cy="2191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3D0044-9C85-4F24-AB99-E800AA31E91D}"/>
              </a:ext>
            </a:extLst>
          </p:cNvPr>
          <p:cNvSpPr txBox="1"/>
          <p:nvPr/>
        </p:nvSpPr>
        <p:spPr>
          <a:xfrm>
            <a:off x="8759888" y="2066970"/>
            <a:ext cx="3312565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왼쪽 상단에 </a:t>
            </a:r>
            <a:r>
              <a:rPr lang="ko-KR" altLang="en-US" dirty="0" err="1">
                <a:latin typeface="+mn-ea"/>
                <a:ea typeface="+mn-ea"/>
              </a:rPr>
              <a:t>남은시간을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체크할수</a:t>
            </a:r>
            <a:r>
              <a:rPr lang="ko-KR" altLang="en-US" dirty="0">
                <a:latin typeface="+mn-ea"/>
                <a:ea typeface="+mn-ea"/>
              </a:rPr>
              <a:t> 있으며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리스트에서 문제를 선택하거나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오른쪽의 </a:t>
            </a:r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ko-KR" altLang="en-US" dirty="0">
                <a:latin typeface="+mn-ea"/>
                <a:ea typeface="+mn-ea"/>
              </a:rPr>
              <a:t>이전문제</a:t>
            </a:r>
            <a:r>
              <a:rPr lang="en-US" altLang="ko-KR" dirty="0">
                <a:latin typeface="+mn-ea"/>
                <a:ea typeface="+mn-ea"/>
              </a:rPr>
              <a:t>&gt;</a:t>
            </a:r>
            <a:r>
              <a:rPr lang="ko-KR" altLang="en-US" dirty="0">
                <a:latin typeface="+mn-ea"/>
                <a:ea typeface="+mn-ea"/>
              </a:rPr>
              <a:t>버튼 또는</a:t>
            </a:r>
            <a:r>
              <a:rPr lang="en-US" altLang="ko-KR" dirty="0">
                <a:latin typeface="+mn-ea"/>
                <a:ea typeface="+mn-ea"/>
              </a:rPr>
              <a:t>, &lt;</a:t>
            </a:r>
            <a:r>
              <a:rPr lang="ko-KR" altLang="en-US" dirty="0">
                <a:latin typeface="+mn-ea"/>
                <a:ea typeface="+mn-ea"/>
              </a:rPr>
              <a:t>다음문제</a:t>
            </a:r>
            <a:r>
              <a:rPr lang="en-US" altLang="ko-KR" dirty="0">
                <a:latin typeface="+mn-ea"/>
                <a:ea typeface="+mn-ea"/>
              </a:rPr>
              <a:t>&gt;</a:t>
            </a:r>
            <a:r>
              <a:rPr lang="ko-KR" altLang="en-US" dirty="0">
                <a:latin typeface="+mn-ea"/>
                <a:ea typeface="+mn-ea"/>
              </a:rPr>
              <a:t>버튼을 눌러 원하는 문제를 품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왼쪽 하단에 </a:t>
            </a:r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ko-KR" altLang="en-US" dirty="0">
                <a:latin typeface="+mn-ea"/>
                <a:ea typeface="+mn-ea"/>
              </a:rPr>
              <a:t>제출하기</a:t>
            </a:r>
            <a:r>
              <a:rPr lang="en-US" altLang="ko-KR" dirty="0">
                <a:latin typeface="+mn-ea"/>
                <a:ea typeface="+mn-ea"/>
              </a:rPr>
              <a:t>&gt;</a:t>
            </a:r>
            <a:r>
              <a:rPr lang="ko-KR" altLang="en-US" dirty="0">
                <a:latin typeface="+mn-ea"/>
                <a:ea typeface="+mn-ea"/>
              </a:rPr>
              <a:t>버튼이 누르면 시험이 종료됨</a:t>
            </a:r>
          </a:p>
        </p:txBody>
      </p:sp>
      <p:sp>
        <p:nvSpPr>
          <p:cNvPr id="13" name="Google Shape;100;p19">
            <a:extLst>
              <a:ext uri="{FF2B5EF4-FFF2-40B4-BE49-F238E27FC236}">
                <a16:creationId xmlns:a16="http://schemas.microsoft.com/office/drawing/2014/main" id="{A137EA5C-86CC-4860-8703-54B0693FA1D1}"/>
              </a:ext>
            </a:extLst>
          </p:cNvPr>
          <p:cNvSpPr txBox="1">
            <a:spLocks/>
          </p:cNvSpPr>
          <p:nvPr/>
        </p:nvSpPr>
        <p:spPr>
          <a:xfrm>
            <a:off x="1098412" y="4792564"/>
            <a:ext cx="10494148" cy="1890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/>
            <a:endParaRPr lang="ko-KR" altLang="en-US" sz="1100" dirty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A808E-AC86-4AAD-B713-BEF35E5B9016}"/>
              </a:ext>
            </a:extLst>
          </p:cNvPr>
          <p:cNvSpPr txBox="1"/>
          <p:nvPr/>
        </p:nvSpPr>
        <p:spPr>
          <a:xfrm>
            <a:off x="3144253" y="2055648"/>
            <a:ext cx="2957293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ko-KR" altLang="en-US" sz="1400" dirty="0">
                <a:latin typeface="+mn-ea"/>
                <a:ea typeface="+mn-ea"/>
              </a:rPr>
              <a:t>시험 응시하기</a:t>
            </a:r>
            <a:r>
              <a:rPr lang="en-US" altLang="ko-KR" sz="1400" dirty="0">
                <a:latin typeface="+mn-ea"/>
                <a:ea typeface="+mn-ea"/>
              </a:rPr>
              <a:t>&gt; </a:t>
            </a:r>
            <a:r>
              <a:rPr lang="ko-KR" altLang="en-US" sz="1400" dirty="0">
                <a:latin typeface="+mn-ea"/>
                <a:ea typeface="+mn-ea"/>
              </a:rPr>
              <a:t>버튼을 누르면 시험 코드를 입력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받을 수 있는 창이 출력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응시자는 응시하려는 시험의 시험 코드를 입력하여 시험에 입장할 수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7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48AFF3-3AE8-4944-BE4C-15626DB5016E}"/>
              </a:ext>
            </a:extLst>
          </p:cNvPr>
          <p:cNvSpPr txBox="1"/>
          <p:nvPr/>
        </p:nvSpPr>
        <p:spPr>
          <a:xfrm>
            <a:off x="358126" y="1331553"/>
            <a:ext cx="10749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  <a:ea typeface="+mn-ea"/>
              </a:rPr>
              <a:t>2.1 </a:t>
            </a:r>
            <a:r>
              <a:rPr lang="ko-KR" altLang="en-US" sz="2400" b="1" dirty="0">
                <a:latin typeface="+mn-ea"/>
                <a:ea typeface="+mn-ea"/>
              </a:rPr>
              <a:t>시험 응시하기</a:t>
            </a:r>
          </a:p>
        </p:txBody>
      </p:sp>
      <p:cxnSp>
        <p:nvCxnSpPr>
          <p:cNvPr id="177" name="Google Shape;177;p20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0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altLang="ko-KR" sz="1600" b="1" dirty="0">
                <a:solidFill>
                  <a:srgbClr val="00254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 b="1" dirty="0">
              <a:solidFill>
                <a:srgbClr val="00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 flipH="1">
            <a:off x="1005840" y="174525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err="1">
                <a:solidFill>
                  <a:srgbClr val="002540"/>
                </a:solidFill>
              </a:rPr>
              <a:t>시험응시</a:t>
            </a:r>
            <a:r>
              <a:rPr lang="en-US" altLang="ko-KR" sz="3600" b="1" dirty="0">
                <a:solidFill>
                  <a:srgbClr val="002540"/>
                </a:solidFill>
              </a:rPr>
              <a:t>(</a:t>
            </a:r>
            <a:r>
              <a:rPr lang="ko-KR" altLang="en-US" sz="3600" b="1" dirty="0">
                <a:solidFill>
                  <a:srgbClr val="002540"/>
                </a:solidFill>
              </a:rPr>
              <a:t>감독관</a:t>
            </a:r>
            <a:r>
              <a:rPr lang="en-US" altLang="ko-KR" sz="3600" b="1" dirty="0">
                <a:solidFill>
                  <a:srgbClr val="002540"/>
                </a:solidFill>
              </a:rPr>
              <a:t>)</a:t>
            </a:r>
            <a:endParaRPr lang="ko-KR" altLang="en-US" dirty="0"/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70363C82-85A2-43E5-95CF-F81FF93ADAE3}"/>
              </a:ext>
            </a:extLst>
          </p:cNvPr>
          <p:cNvSpPr txBox="1">
            <a:spLocks/>
          </p:cNvSpPr>
          <p:nvPr/>
        </p:nvSpPr>
        <p:spPr>
          <a:xfrm>
            <a:off x="358126" y="1720800"/>
            <a:ext cx="114757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C21C24-9FF8-D040-905A-F16095C092BA}"/>
              </a:ext>
            </a:extLst>
          </p:cNvPr>
          <p:cNvSpPr/>
          <p:nvPr/>
        </p:nvSpPr>
        <p:spPr>
          <a:xfrm>
            <a:off x="9619012" y="6424551"/>
            <a:ext cx="2453442" cy="225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13" name="Google Shape;100;p19">
            <a:extLst>
              <a:ext uri="{FF2B5EF4-FFF2-40B4-BE49-F238E27FC236}">
                <a16:creationId xmlns:a16="http://schemas.microsoft.com/office/drawing/2014/main" id="{A137EA5C-86CC-4860-8703-54B0693FA1D1}"/>
              </a:ext>
            </a:extLst>
          </p:cNvPr>
          <p:cNvSpPr txBox="1">
            <a:spLocks/>
          </p:cNvSpPr>
          <p:nvPr/>
        </p:nvSpPr>
        <p:spPr>
          <a:xfrm>
            <a:off x="1098412" y="4792564"/>
            <a:ext cx="10494148" cy="1890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/>
            <a:endParaRPr lang="ko-KR" altLang="en-US" sz="1100" dirty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2213F24-24C8-4280-84D7-0471A2AC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47" y="1992687"/>
            <a:ext cx="1816834" cy="2457742"/>
          </a:xfrm>
          <a:prstGeom prst="rect">
            <a:avLst/>
          </a:prstGeom>
        </p:spPr>
      </p:pic>
      <p:sp>
        <p:nvSpPr>
          <p:cNvPr id="15" name="Google Shape;106;p20">
            <a:extLst>
              <a:ext uri="{FF2B5EF4-FFF2-40B4-BE49-F238E27FC236}">
                <a16:creationId xmlns:a16="http://schemas.microsoft.com/office/drawing/2014/main" id="{5BA42458-BB65-4C86-AE10-35BD0B108F2B}"/>
              </a:ext>
            </a:extLst>
          </p:cNvPr>
          <p:cNvSpPr txBox="1">
            <a:spLocks/>
          </p:cNvSpPr>
          <p:nvPr/>
        </p:nvSpPr>
        <p:spPr>
          <a:xfrm>
            <a:off x="1098412" y="4543372"/>
            <a:ext cx="4828480" cy="1032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ko-KR" altLang="en-US" dirty="0">
                <a:latin typeface="+mn-ea"/>
                <a:ea typeface="+mn-ea"/>
              </a:rPr>
              <a:t>시험 응시하기</a:t>
            </a:r>
            <a:r>
              <a:rPr lang="en-US" altLang="ko-KR" dirty="0">
                <a:latin typeface="+mn-ea"/>
                <a:ea typeface="+mn-ea"/>
              </a:rPr>
              <a:t>&gt;</a:t>
            </a:r>
            <a:r>
              <a:rPr lang="ko-KR" altLang="en-US" dirty="0">
                <a:latin typeface="+mn-ea"/>
                <a:ea typeface="+mn-ea"/>
              </a:rPr>
              <a:t>버튼을 누르고 시험코드를 입력함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해당 시험을 출제한 </a:t>
            </a:r>
            <a:r>
              <a:rPr lang="en-US" altLang="ko-KR" dirty="0" err="1">
                <a:latin typeface="+mn-ea"/>
                <a:ea typeface="+mn-ea"/>
              </a:rPr>
              <a:t>uid</a:t>
            </a:r>
            <a:r>
              <a:rPr lang="ko-KR" altLang="en-US" dirty="0">
                <a:latin typeface="+mn-ea"/>
                <a:ea typeface="+mn-ea"/>
              </a:rPr>
              <a:t>면 감독관으로 인지하고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시험 응시자들을 실시간 확인 할 수 있는 화면을 보여줌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9F9D67-7D48-4750-BA4A-D0DFE3353C41}"/>
              </a:ext>
            </a:extLst>
          </p:cNvPr>
          <p:cNvSpPr/>
          <p:nvPr/>
        </p:nvSpPr>
        <p:spPr>
          <a:xfrm>
            <a:off x="5926892" y="1931787"/>
            <a:ext cx="5133301" cy="136860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519D2C-B4C6-4232-AF78-24D51CF79B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" t="1070" r="157"/>
          <a:stretch/>
        </p:blipFill>
        <p:spPr>
          <a:xfrm>
            <a:off x="5926892" y="1941547"/>
            <a:ext cx="1711209" cy="13588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81F77F-5E62-46B1-9515-CD5DD042C9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" t="1112" r="-1"/>
          <a:stretch/>
        </p:blipFill>
        <p:spPr>
          <a:xfrm>
            <a:off x="7638101" y="1931787"/>
            <a:ext cx="1710883" cy="13685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3B6F630-856C-450A-BBFC-3501D71CE7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8"/>
          <a:stretch/>
        </p:blipFill>
        <p:spPr>
          <a:xfrm>
            <a:off x="9348984" y="1931751"/>
            <a:ext cx="1711209" cy="1368608"/>
          </a:xfrm>
          <a:prstGeom prst="rect">
            <a:avLst/>
          </a:prstGeom>
        </p:spPr>
      </p:pic>
      <p:sp>
        <p:nvSpPr>
          <p:cNvPr id="20" name="Google Shape;106;p20">
            <a:extLst>
              <a:ext uri="{FF2B5EF4-FFF2-40B4-BE49-F238E27FC236}">
                <a16:creationId xmlns:a16="http://schemas.microsoft.com/office/drawing/2014/main" id="{DD60D12F-8AE3-4B1A-8B69-41C5834BF375}"/>
              </a:ext>
            </a:extLst>
          </p:cNvPr>
          <p:cNvSpPr txBox="1">
            <a:spLocks/>
          </p:cNvSpPr>
          <p:nvPr/>
        </p:nvSpPr>
        <p:spPr>
          <a:xfrm>
            <a:off x="5732840" y="4456619"/>
            <a:ext cx="4828480" cy="1032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44500" lvl="1" indent="-2857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서버로부터 응시자의 영상과 응시자의 시험 응시 정보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부정행위 유무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시선방향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머리 각도 등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를 받아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35503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6">
      <a:dk1>
        <a:srgbClr val="203864"/>
      </a:dk1>
      <a:lt1>
        <a:srgbClr val="FFFFFF"/>
      </a:lt1>
      <a:dk2>
        <a:srgbClr val="203864"/>
      </a:dk2>
      <a:lt2>
        <a:srgbClr val="E7E6E6"/>
      </a:lt2>
      <a:accent1>
        <a:srgbClr val="203864"/>
      </a:accent1>
      <a:accent2>
        <a:srgbClr val="203864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203864"/>
      </a:hlink>
      <a:folHlink>
        <a:srgbClr val="2038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414</Words>
  <Application>Microsoft Office PowerPoint</Application>
  <PresentationFormat>와이드스크린</PresentationFormat>
  <Paragraphs>67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강보경</cp:lastModifiedBy>
  <cp:revision>55</cp:revision>
  <dcterms:modified xsi:type="dcterms:W3CDTF">2021-06-06T16:50:25Z</dcterms:modified>
</cp:coreProperties>
</file>