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62" r:id="rId6"/>
    <p:sldId id="279" r:id="rId7"/>
    <p:sldId id="289" r:id="rId8"/>
    <p:sldId id="290" r:id="rId9"/>
    <p:sldId id="283" r:id="rId10"/>
    <p:sldId id="291" r:id="rId11"/>
    <p:sldId id="292" r:id="rId12"/>
    <p:sldId id="293" r:id="rId13"/>
    <p:sldId id="268" r:id="rId14"/>
    <p:sldId id="276" r:id="rId15"/>
    <p:sldId id="259" r:id="rId16"/>
    <p:sldId id="272" r:id="rId17"/>
    <p:sldId id="270" r:id="rId18"/>
    <p:sldId id="311" r:id="rId19"/>
    <p:sldId id="317" r:id="rId20"/>
    <p:sldId id="318" r:id="rId21"/>
    <p:sldId id="299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67B"/>
    <a:srgbClr val="3E4A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BDDB9-749C-4A36-A9C8-7B4A2CCFE6A4}" type="datetimeFigureOut">
              <a:rPr lang="en-US" altLang="ko-KR"/>
              <a:t>11/18/2021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F7831-DEDD-4654-B413-EF1E87D38FCF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 err="1">
                <a:ea typeface="맑은 고딕"/>
              </a:rPr>
              <a:t>언택트</a:t>
            </a:r>
            <a:r>
              <a:rPr lang="ko-KR">
                <a:ea typeface="맑은 고딕"/>
              </a:rPr>
              <a:t> 시대를 맞이한 현 시점에서, 온라인 시험 수요가 증가함과 동시에 부정행위 사례가 많이 적발되고 있음.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>
                <a:ea typeface="맑은 고딕"/>
              </a:rPr>
              <a:t>ZOOM 등의 화상 미팅 프로그램만을 이용해 응시자의 부정행위를 막는 것에는 한계가 있음.</a:t>
            </a:r>
            <a:endParaRPr lang="en-US" altLang="ko-KR">
              <a:ea typeface="맑은 고딕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ko-KR"/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ko-KR">
                <a:ea typeface="맑은 고딕"/>
              </a:rPr>
              <a:t>이에 </a:t>
            </a:r>
            <a:r>
              <a:rPr lang="ko-KR" err="1">
                <a:ea typeface="맑은 고딕"/>
              </a:rPr>
              <a:t>Anti-Cheating</a:t>
            </a:r>
            <a:r>
              <a:rPr lang="ko-KR">
                <a:ea typeface="맑은 고딕"/>
              </a:rPr>
              <a:t> 이라는 인공지능 기반 부정행위 판별 시험 프로그램을 개발함으로써 더 공정한 시험 문화를 만드는데 기여하고자 함.</a:t>
            </a:r>
            <a:br>
              <a:rPr lang="ko-KR">
                <a:cs typeface="+mn-lt"/>
              </a:rPr>
            </a:br>
            <a:br>
              <a:rPr lang="ko-KR">
                <a:cs typeface="+mn-lt"/>
              </a:rPr>
            </a:br>
            <a:r>
              <a:rPr lang="ko-KR">
                <a:ea typeface="맑은 고딕"/>
              </a:rPr>
              <a:t>딥러닝 기반 부정행위 방지 시험 프로그램 </a:t>
            </a:r>
            <a:r>
              <a:rPr lang="en-US" altLang="ko-KR">
                <a:ea typeface="맑은 고딕"/>
              </a:rPr>
              <a:t>Anti-Cheating</a:t>
            </a:r>
            <a:r>
              <a:rPr lang="ko-KR">
                <a:ea typeface="맑은 고딕"/>
              </a:rPr>
              <a:t>을 개발하여 사용자에게 제공함으로써 </a:t>
            </a:r>
            <a:r>
              <a:rPr lang="ko-KR" err="1">
                <a:ea typeface="맑은 고딕"/>
              </a:rPr>
              <a:t>비대면</a:t>
            </a:r>
            <a:r>
              <a:rPr lang="ko-KR">
                <a:ea typeface="맑은 고딕"/>
              </a:rPr>
              <a:t> 환경에서 치뤄지는 시험의 공정성을 높이고</a:t>
            </a:r>
            <a:r>
              <a:rPr lang="en-US" altLang="ko-KR">
                <a:ea typeface="맑은 고딕"/>
              </a:rPr>
              <a:t>,</a:t>
            </a:r>
            <a:r>
              <a:rPr lang="ko-KR">
                <a:ea typeface="맑은 고딕"/>
              </a:rPr>
              <a:t> 감독관이 응시자들을 실시간으로 감독하는 수고를 덜고자 한다</a:t>
            </a:r>
            <a:r>
              <a:rPr lang="en-US" altLang="ko-KR">
                <a:ea typeface="맑은 고딕"/>
              </a:rPr>
              <a:t>.</a:t>
            </a:r>
            <a:endParaRPr lang="ko-KR">
              <a:ea typeface="맑은 고딕"/>
            </a:endParaRPr>
          </a:p>
          <a:p>
            <a:endParaRPr lang="en-US" altLang="ko-KR">
              <a:latin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F7831-DEDD-4654-B413-EF1E87D38FCF}" type="slidenum">
              <a:rPr lang="en-US" altLang="ko-KR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2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F7831-DEDD-4654-B413-EF1E87D38FCF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50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EDA9C-A9FF-45CC-9680-27CBC830D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540CA9-8845-4C2F-8939-09C9BFB3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B6AC22-9260-4035-A78B-FA0492E4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44A37-92DF-4B4B-841D-CCBB1256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4016A-353B-4DF3-A874-7C035AC9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4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B510F-6669-44FE-8BAF-3FB7F07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E3B0B-4710-4732-AD17-A17AA18A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156EA-DCA3-4320-BB2C-0D4B9113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1E70A-3358-4BA0-9B50-1B178863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6B524-89A5-4135-B104-8B43F4BA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4F9652-FBFA-4821-8374-CB2EA5774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24CC3-9BA1-4177-BB6F-0CE4CAEC8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94FA8-4E9E-4560-9FE9-1F3C4CE3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F7D2C0-5352-494B-B818-127642FA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ACB2C-7DE9-49C7-A43E-659819A5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F18C4-F992-4FBC-8894-A6AD7D09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BC298-2231-4D1B-80E3-1CF735EB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6DA6F-1FE1-4F6B-BDC6-7217BA8D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529B7-24DE-4723-AFF0-696B4436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84018-2824-4533-AF87-DBC8A8E6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44F30-6F3B-49A2-8D84-B99DCD88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7609F0-57B2-4D36-AEFA-92D7F48C1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DF6C1-E05D-449E-B7DD-DFB28866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9E73-EEF2-4FEE-A244-A37CF33B9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E52B9-8F8C-4A14-9A60-0B8A91C7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57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701A-CA43-48F5-B2E0-6C1D6594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BEAFB-F61C-4A4C-916D-8C71E1597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BF0912-0B79-43A7-A4FB-30A57ACC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936C2-4D3E-4309-AC88-C97D0811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A9757-6B38-4953-9ABE-BEC733BB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E50C6-5A2F-4167-97A7-18B730C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40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5C1F5-AE07-40AD-B430-9ED426F6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A7658-143C-4073-9C81-2C6A8902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4E8A5-B825-40DC-853E-03ACEC8B1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0C547D-7B4B-4641-80CF-863768253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83F990-EC32-4EF1-9BA8-748F72B74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9C563F-B4BB-48E0-9CF3-DE79AA5E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74090A-B4C6-4E4C-B4A3-F7540DDE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6A44FE-BD11-4B7E-A3AF-0B168EF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AD69-5383-4E08-AC04-CB8BE1BC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68C32B-CFDD-4363-AB73-2323AF7A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220150-0B99-4762-B441-AA612632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856A44-0C81-442D-A1CC-842471BF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3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B86E3C-0997-4D6E-AB70-CF3F4430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596753-BF0D-4D3F-A5E7-DAA65265D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90B5C9-534D-4CB4-82DC-2B0CDBFF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F11AA-9CE5-49F3-B1E6-A045FEDA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FFFA5-EFCA-4B8F-AA6C-338205B74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E8545-1259-400C-8E97-16C720D4C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ADAB2-0E0B-4318-9306-D9D16128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1F9AD-61F1-4642-BDB4-7F351EFA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74C70-2CEA-4019-8119-6770480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06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F6F5A-8FA8-44F5-9078-96BAEDFD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A8E87-92F1-4834-81A7-6C1E97CC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DF4581-2372-4181-B875-A8756ED5E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4B8DD8-59F2-4D7A-AE3D-9F0E8C0B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D4785-6094-4175-A078-2D0A48BE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9A59F9-0F60-456C-AAB7-88D82C06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96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4ABB85-6C9C-4993-A0DF-273AEB78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43D66F-2735-4174-8285-5D0A8C6ED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ABDA5-2343-4772-8A42-46C13D248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954BB-BB9E-4C16-8797-923EE0AA2FA7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12BD6-401A-469D-BBE9-4AEB0232B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AEDB8-B44A-47BD-A457-2D93035D7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79C45-AA5A-4A0E-970C-E71CF557C6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6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cTiqiq_2ma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5D177-C815-453D-A360-783C34B7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7328"/>
            <a:ext cx="9144000" cy="1730704"/>
          </a:xfrm>
        </p:spPr>
        <p:txBody>
          <a:bodyPr>
            <a:normAutofit fontScale="90000"/>
          </a:bodyPr>
          <a:lstStyle/>
          <a:p>
            <a:r>
              <a:rPr lang="ko-KR" altLang="en-US" b="1">
                <a:solidFill>
                  <a:srgbClr val="40467B"/>
                </a:solidFill>
                <a:latin typeface="맑은 고딕"/>
                <a:ea typeface="맑은 고딕"/>
                <a:cs typeface="LilyUPC"/>
              </a:rPr>
              <a:t>딥러닝 기반 부정행위 방지</a:t>
            </a:r>
            <a:br>
              <a:rPr lang="ko-KR" altLang="en-US" b="1">
                <a:solidFill>
                  <a:srgbClr val="40467B"/>
                </a:solidFill>
                <a:ea typeface="맑은 고딕"/>
              </a:rPr>
            </a:br>
            <a:r>
              <a:rPr lang="ko-KR" altLang="en-US" b="1">
                <a:solidFill>
                  <a:srgbClr val="40467B"/>
                </a:solidFill>
                <a:latin typeface="맑은 고딕"/>
                <a:ea typeface="맑은 고딕"/>
                <a:cs typeface="LilyUPC"/>
              </a:rPr>
              <a:t>시험 프로그램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37AAB6-FF68-4598-BB12-4EB16E440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690" y="5134273"/>
            <a:ext cx="9590691" cy="814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sz="2000" b="1">
                <a:ea typeface="맑은 고딕"/>
              </a:rPr>
              <a:t>건국대학교 스마트ICT융합공학과 Anti-Cheating 팀</a:t>
            </a:r>
            <a:endParaRPr lang="ko-KR"/>
          </a:p>
          <a:p>
            <a:pPr algn="r"/>
            <a:r>
              <a:rPr lang="ko-KR" altLang="en-US" sz="2000" b="1">
                <a:ea typeface="맑은 고딕"/>
              </a:rPr>
              <a:t>강보경, 이기주, 이주현</a:t>
            </a:r>
            <a:endParaRPr lang="ko-KR" b="1"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B8C107-2D3C-4035-A6A0-224CF543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56" y="526092"/>
            <a:ext cx="5149025" cy="14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2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C7DEA55-A020-4029-B640-9D44DC2223B1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서비스 시나리오 3</a:t>
            </a:r>
            <a:br>
              <a:rPr lang="ko-KR" altLang="en-US" sz="2500">
                <a:ea typeface="맑은 고딕"/>
              </a:rPr>
            </a:br>
            <a:r>
              <a:rPr lang="ko-KR" altLang="en-US" sz="2500">
                <a:ea typeface="맑은 고딕"/>
              </a:rPr>
              <a:t>해당 프로그램을 통해 실시간으로 응시자들의 부정행위를 방지</a:t>
            </a:r>
            <a:endParaRPr lang="ko-KR" sz="2500">
              <a:ea typeface="맑은 고딕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97E540CA-C0F4-42F7-ABEF-7083A9FE9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C8BF69B-F060-4CC9-A9AE-039C24F11201}"/>
              </a:ext>
            </a:extLst>
          </p:cNvPr>
          <p:cNvCxnSpPr/>
          <p:nvPr/>
        </p:nvCxnSpPr>
        <p:spPr>
          <a:xfrm>
            <a:off x="401586" y="426166"/>
            <a:ext cx="274073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그래픽 4">
            <a:extLst>
              <a:ext uri="{FF2B5EF4-FFF2-40B4-BE49-F238E27FC236}">
                <a16:creationId xmlns:a16="http://schemas.microsoft.com/office/drawing/2014/main" id="{469358EE-4C63-4B12-AABA-CC8E8172D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5448" y="3949464"/>
            <a:ext cx="1193223" cy="1250202"/>
          </a:xfrm>
          <a:prstGeom prst="rect">
            <a:avLst/>
          </a:prstGeom>
        </p:spPr>
      </p:pic>
      <p:pic>
        <p:nvPicPr>
          <p:cNvPr id="3" name="그래픽 3">
            <a:extLst>
              <a:ext uri="{FF2B5EF4-FFF2-40B4-BE49-F238E27FC236}">
                <a16:creationId xmlns:a16="http://schemas.microsoft.com/office/drawing/2014/main" id="{78817316-FB29-4FE3-9E51-3C4DB0B87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78781" y="2629801"/>
            <a:ext cx="1309915" cy="12210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1089CE2-C221-4699-A5EE-DE24DFE957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938" y="3221785"/>
            <a:ext cx="1441499" cy="1453790"/>
          </a:xfrm>
          <a:prstGeom prst="rect">
            <a:avLst/>
          </a:prstGeom>
        </p:spPr>
      </p:pic>
      <p:sp>
        <p:nvSpPr>
          <p:cNvPr id="26" name="&quot;허용 안 됨&quot; 기호 25">
            <a:extLst>
              <a:ext uri="{FF2B5EF4-FFF2-40B4-BE49-F238E27FC236}">
                <a16:creationId xmlns:a16="http://schemas.microsoft.com/office/drawing/2014/main" id="{2CAF6F38-D855-4DB2-BA49-40C7128C4EFF}"/>
              </a:ext>
            </a:extLst>
          </p:cNvPr>
          <p:cNvSpPr/>
          <p:nvPr/>
        </p:nvSpPr>
        <p:spPr>
          <a:xfrm>
            <a:off x="1496800" y="1888489"/>
            <a:ext cx="3989295" cy="3989295"/>
          </a:xfrm>
          <a:prstGeom prst="noSmoking">
            <a:avLst>
              <a:gd name="adj" fmla="val 566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2DCB3A-21BD-42D0-B4EF-C0629B47D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935" y="2253371"/>
            <a:ext cx="2743227" cy="319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내용 개체 틀 8">
            <a:extLst>
              <a:ext uri="{FF2B5EF4-FFF2-40B4-BE49-F238E27FC236}">
                <a16:creationId xmlns:a16="http://schemas.microsoft.com/office/drawing/2014/main" id="{D64F6FF4-F75B-4809-A27F-6FFA76515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46" y="2930127"/>
            <a:ext cx="1694610" cy="1694610"/>
          </a:xfr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700F673-2DD9-46B9-9A40-EC71D9568BCC}"/>
              </a:ext>
            </a:extLst>
          </p:cNvPr>
          <p:cNvCxnSpPr>
            <a:cxnSpLocks/>
          </p:cNvCxnSpPr>
          <p:nvPr/>
        </p:nvCxnSpPr>
        <p:spPr>
          <a:xfrm>
            <a:off x="8555281" y="3772809"/>
            <a:ext cx="65442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D43537F-0CA2-4D2B-8D3C-DF342990E626}"/>
              </a:ext>
            </a:extLst>
          </p:cNvPr>
          <p:cNvSpPr/>
          <p:nvPr/>
        </p:nvSpPr>
        <p:spPr>
          <a:xfrm>
            <a:off x="9413139" y="2970468"/>
            <a:ext cx="1694610" cy="160468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Cheat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Detector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3287D49-B422-4BF3-B3FC-DBFAEDDCE182}"/>
              </a:ext>
            </a:extLst>
          </p:cNvPr>
          <p:cNvSpPr/>
          <p:nvPr/>
        </p:nvSpPr>
        <p:spPr>
          <a:xfrm>
            <a:off x="6448573" y="2746351"/>
            <a:ext cx="5002307" cy="246977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779853-537D-45BD-A9AE-C51D3E6C94CE}"/>
              </a:ext>
            </a:extLst>
          </p:cNvPr>
          <p:cNvSpPr txBox="1"/>
          <p:nvPr/>
        </p:nvSpPr>
        <p:spPr>
          <a:xfrm>
            <a:off x="7040245" y="4696173"/>
            <a:ext cx="67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AI</a:t>
            </a:r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F22188-7F80-406B-9AA6-9ACED4943FE9}"/>
              </a:ext>
            </a:extLst>
          </p:cNvPr>
          <p:cNvSpPr txBox="1"/>
          <p:nvPr/>
        </p:nvSpPr>
        <p:spPr>
          <a:xfrm>
            <a:off x="7183680" y="2329490"/>
            <a:ext cx="33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부정행위 판별 </a:t>
            </a:r>
            <a:r>
              <a:rPr lang="en-US" altLang="ko-KR" b="1"/>
              <a:t>Framework</a:t>
            </a:r>
            <a:endParaRPr lang="ko-KR" altLang="en-US" b="1"/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15AEBC66-692C-4DDC-A243-835C0B1CD1B1}"/>
              </a:ext>
            </a:extLst>
          </p:cNvPr>
          <p:cNvSpPr/>
          <p:nvPr/>
        </p:nvSpPr>
        <p:spPr>
          <a:xfrm>
            <a:off x="4915182" y="3627985"/>
            <a:ext cx="1101521" cy="515376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2416BB0-DB17-4596-895E-903F81875EFB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서비스 시나리오 3</a:t>
            </a:r>
            <a:br>
              <a:rPr lang="ko-KR" altLang="en-US" sz="2500">
                <a:ea typeface="맑은 고딕"/>
              </a:rPr>
            </a:br>
            <a:r>
              <a:rPr lang="ko-KR" altLang="en-US" sz="2500">
                <a:ea typeface="맑은 고딕"/>
              </a:rPr>
              <a:t>해당 프로그램을 통해 실시간으로 응시자들의 부정행위를 방지</a:t>
            </a:r>
            <a:endParaRPr lang="ko-KR" sz="25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888DE0-2CC8-44FD-98AF-6831C5962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008997-3395-4E50-A9F2-9056C1C3FAA7}"/>
              </a:ext>
            </a:extLst>
          </p:cNvPr>
          <p:cNvCxnSpPr/>
          <p:nvPr/>
        </p:nvCxnSpPr>
        <p:spPr>
          <a:xfrm>
            <a:off x="401586" y="426166"/>
            <a:ext cx="274073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&quot;허용 안 됨&quot; 기호 45">
            <a:extLst>
              <a:ext uri="{FF2B5EF4-FFF2-40B4-BE49-F238E27FC236}">
                <a16:creationId xmlns:a16="http://schemas.microsoft.com/office/drawing/2014/main" id="{E4BA2A60-60D9-4A95-A864-9630ED07B925}"/>
              </a:ext>
            </a:extLst>
          </p:cNvPr>
          <p:cNvSpPr/>
          <p:nvPr/>
        </p:nvSpPr>
        <p:spPr>
          <a:xfrm>
            <a:off x="1035620" y="2161828"/>
            <a:ext cx="3447693" cy="3447693"/>
          </a:xfrm>
          <a:prstGeom prst="noSmoking">
            <a:avLst>
              <a:gd name="adj" fmla="val 635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CABDD8A3-EEBE-42D7-8CB0-0E45CD21A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49" y="2627021"/>
            <a:ext cx="2161434" cy="251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3F3064-0D4D-4ED5-8575-2D6B7FFB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225"/>
            <a:ext cx="5415117" cy="1352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1800" b="1">
                <a:ea typeface="맑은 고딕"/>
              </a:rPr>
              <a:t>통신</a:t>
            </a:r>
            <a:endParaRPr lang="ko-KR" sz="3200" b="1">
              <a:ea typeface="맑은 고딕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b="1">
                <a:ea typeface="맑은 고딕"/>
              </a:rPr>
              <a:t>TCP </a:t>
            </a:r>
            <a:r>
              <a:rPr lang="ko-KR" altLang="en-US" sz="1800">
                <a:ea typeface="맑은 고딕"/>
              </a:rPr>
              <a:t>사용</a:t>
            </a:r>
            <a:endParaRPr lang="ko-KR" sz="3200">
              <a:ea typeface="맑은 고딕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>
                <a:ea typeface="맑은 고딕"/>
              </a:rPr>
              <a:t>새 클라이언트가 접속할 때마다 새 </a:t>
            </a:r>
            <a:r>
              <a:rPr lang="ko-KR" altLang="en-US" sz="1800" b="1">
                <a:ea typeface="맑은 고딕"/>
              </a:rPr>
              <a:t>Thread </a:t>
            </a:r>
            <a:r>
              <a:rPr lang="ko-KR" altLang="en-US" sz="1800">
                <a:ea typeface="맑은 고딕"/>
              </a:rPr>
              <a:t>생성</a:t>
            </a:r>
          </a:p>
          <a:p>
            <a:pPr marL="0" indent="0">
              <a:buNone/>
            </a:pPr>
            <a:endParaRPr lang="ko-KR" altLang="en-US" sz="1800" b="1">
              <a:ea typeface="맑은 고딕"/>
            </a:endParaRPr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B1971EB4-3D22-4EC1-854A-194B4ABB5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6" y="3021209"/>
            <a:ext cx="5255903" cy="3112895"/>
          </a:xfrm>
          <a:prstGeom prst="rect">
            <a:avLst/>
          </a:prstGeom>
        </p:spPr>
      </p:pic>
      <p:pic>
        <p:nvPicPr>
          <p:cNvPr id="4" name="그림 5">
            <a:extLst>
              <a:ext uri="{FF2B5EF4-FFF2-40B4-BE49-F238E27FC236}">
                <a16:creationId xmlns:a16="http://schemas.microsoft.com/office/drawing/2014/main" id="{17C198A5-BF47-4CD5-A061-963DBE7E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13" y="2912058"/>
            <a:ext cx="4340940" cy="309865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E6354BC-44DC-487A-8377-A4C9AA186396}"/>
              </a:ext>
            </a:extLst>
          </p:cNvPr>
          <p:cNvSpPr txBox="1">
            <a:spLocks/>
          </p:cNvSpPr>
          <p:nvPr/>
        </p:nvSpPr>
        <p:spPr>
          <a:xfrm>
            <a:off x="6594987" y="1278141"/>
            <a:ext cx="541511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b="1">
                <a:ea typeface="맑은 고딕"/>
              </a:rPr>
              <a:t>데이터베이스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>
                <a:ea typeface="맑은 고딕"/>
              </a:rPr>
              <a:t>모든 데이터관리는 서버에서 진행</a:t>
            </a:r>
            <a:endParaRPr lang="ko-KR" sz="3200">
              <a:ea typeface="맑은 고딕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b="1">
                <a:ea typeface="맑은 고딕"/>
              </a:rPr>
              <a:t>MYSQL</a:t>
            </a:r>
            <a:r>
              <a:rPr lang="ko-KR" altLang="en-US" sz="1800" err="1">
                <a:ea typeface="맑은 고딕"/>
              </a:rPr>
              <a:t>를</a:t>
            </a:r>
            <a:r>
              <a:rPr lang="ko-KR" altLang="en-US" sz="1800">
                <a:ea typeface="맑은 고딕"/>
              </a:rPr>
              <a:t> 데이터베이스 관리 시스템으로 채택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755EA4F-A118-42D1-97D8-A21C1E4D4693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통신 및 데이터베이스</a:t>
            </a:r>
            <a:br>
              <a:rPr lang="ko-KR" altLang="en-US" sz="2500">
                <a:ea typeface="맑은 고딕"/>
              </a:rPr>
            </a:br>
            <a:endParaRPr lang="ko-KR" altLang="en-US" sz="2500">
              <a:ea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AC690C-8D31-48C0-9C0D-F453C997E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AD11FB2-1EBC-436A-A592-AC8C6F33AEBD}"/>
              </a:ext>
            </a:extLst>
          </p:cNvPr>
          <p:cNvCxnSpPr/>
          <p:nvPr/>
        </p:nvCxnSpPr>
        <p:spPr>
          <a:xfrm>
            <a:off x="401586" y="426166"/>
            <a:ext cx="3220061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CE56A0E-E796-4008-8A17-E89F1DD9E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13" y="2545631"/>
            <a:ext cx="11056374" cy="2799645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BCC83133-6424-4B5A-A775-B61F01172DF9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부정행위 판별 Framework</a:t>
            </a:r>
            <a:br>
              <a:rPr lang="ko-KR" altLang="en-US" sz="2500">
                <a:ea typeface="맑은 고딕"/>
              </a:rPr>
            </a:br>
            <a:endParaRPr lang="ko-KR" altLang="en-US" sz="250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24CE5-932A-4180-97B0-B91746C63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334A4-5C02-49D6-B8AB-70D60FDFC295}"/>
              </a:ext>
            </a:extLst>
          </p:cNvPr>
          <p:cNvSpPr txBox="1"/>
          <p:nvPr/>
        </p:nvSpPr>
        <p:spPr>
          <a:xfrm>
            <a:off x="758756" y="1108953"/>
            <a:ext cx="993194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웹 캠 영상을 부정행위 판별 </a:t>
            </a:r>
            <a:r>
              <a:rPr lang="en-US" altLang="ko-KR"/>
              <a:t>Framework</a:t>
            </a:r>
            <a:r>
              <a:rPr lang="ko-KR" altLang="en-US"/>
              <a:t>에 넣어 부정행위를 판별함</a:t>
            </a:r>
            <a:endParaRPr lang="en-US" altLang="ko-KR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부정행위 판별 </a:t>
            </a:r>
            <a:r>
              <a:rPr lang="en-US" altLang="ko-KR"/>
              <a:t>Framework</a:t>
            </a:r>
            <a:r>
              <a:rPr lang="ko-KR" altLang="en-US"/>
              <a:t>는 </a:t>
            </a:r>
            <a:r>
              <a:rPr lang="en-US" altLang="ko-KR"/>
              <a:t>base model</a:t>
            </a:r>
            <a:r>
              <a:rPr lang="ko-KR" altLang="en-US"/>
              <a:t>인 </a:t>
            </a:r>
            <a:r>
              <a:rPr lang="en-US" altLang="ko-KR" b="1"/>
              <a:t>Ptgaze</a:t>
            </a:r>
            <a:r>
              <a:rPr lang="ko-KR" altLang="en-US"/>
              <a:t>와 </a:t>
            </a:r>
            <a:r>
              <a:rPr lang="en-US" altLang="ko-KR" b="1"/>
              <a:t>Cheat Detector</a:t>
            </a:r>
            <a:r>
              <a:rPr lang="ko-KR" altLang="en-US"/>
              <a:t>로 이루어짐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49DF717-0BEB-4DE3-963D-3A258ACE4E3E}"/>
              </a:ext>
            </a:extLst>
          </p:cNvPr>
          <p:cNvCxnSpPr/>
          <p:nvPr/>
        </p:nvCxnSpPr>
        <p:spPr>
          <a:xfrm>
            <a:off x="401586" y="426166"/>
            <a:ext cx="389602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648F31-EF74-40FD-BCC7-284A5B093493}"/>
              </a:ext>
            </a:extLst>
          </p:cNvPr>
          <p:cNvSpPr/>
          <p:nvPr/>
        </p:nvSpPr>
        <p:spPr>
          <a:xfrm>
            <a:off x="4709231" y="2832452"/>
            <a:ext cx="1651000" cy="191911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9813B4-8BB7-4451-ADF0-8B782D078C8E}"/>
              </a:ext>
            </a:extLst>
          </p:cNvPr>
          <p:cNvSpPr/>
          <p:nvPr/>
        </p:nvSpPr>
        <p:spPr>
          <a:xfrm>
            <a:off x="7362119" y="2832452"/>
            <a:ext cx="1834444" cy="1919111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9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E375ED8-7E40-4A8C-AE36-B9DE76BEE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" y="2303962"/>
            <a:ext cx="11474244" cy="3119482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04D8BB4C-7464-41DE-ABB8-324E50B5E5AE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2500" b="1">
                <a:solidFill>
                  <a:srgbClr val="40467B"/>
                </a:solidFill>
                <a:latin typeface="Malgun Gothic"/>
                <a:ea typeface="Malgun Gothic"/>
              </a:rPr>
              <a:t>부정행위 판별 </a:t>
            </a:r>
            <a:r>
              <a:rPr lang="ko-KR" sz="2500" b="1" err="1">
                <a:solidFill>
                  <a:srgbClr val="40467B"/>
                </a:solidFill>
                <a:latin typeface="Malgun Gothic"/>
                <a:ea typeface="Malgun Gothic"/>
              </a:rPr>
              <a:t>F</a:t>
            </a:r>
            <a:r>
              <a:rPr lang="en-US" altLang="ko-KR" sz="2500" b="1" err="1">
                <a:solidFill>
                  <a:srgbClr val="40467B"/>
                </a:solidFill>
                <a:latin typeface="Malgun Gothic"/>
                <a:ea typeface="+mj-lt"/>
              </a:rPr>
              <a:t>ramework</a:t>
            </a:r>
            <a:r>
              <a:rPr lang="en-US" altLang="ko-KR" sz="2500" b="1">
                <a:solidFill>
                  <a:srgbClr val="40467B"/>
                </a:solidFill>
                <a:latin typeface="Malgun Gothic"/>
                <a:ea typeface="+mj-lt"/>
              </a:rPr>
              <a:t> _ </a:t>
            </a:r>
            <a:r>
              <a:rPr lang="en-US" altLang="ko-KR" sz="2500" b="1" err="1">
                <a:solidFill>
                  <a:srgbClr val="40467B"/>
                </a:solidFill>
                <a:latin typeface="Malgun Gothic"/>
                <a:ea typeface="+mj-lt"/>
              </a:rPr>
              <a:t>Ptgaze</a:t>
            </a:r>
            <a:r>
              <a:rPr lang="en-US" altLang="ko-KR" sz="2500" b="1">
                <a:solidFill>
                  <a:srgbClr val="40467B"/>
                </a:solidFill>
                <a:latin typeface="Malgun Gothic"/>
                <a:ea typeface="+mj-lt"/>
              </a:rPr>
              <a:t> (Base Model)</a:t>
            </a:r>
            <a:br>
              <a:rPr lang="ko-KR" altLang="en-US" sz="2500">
                <a:solidFill>
                  <a:srgbClr val="40467B"/>
                </a:solidFill>
                <a:ea typeface="맑은 고딕"/>
              </a:rPr>
            </a:br>
            <a:endParaRPr lang="ko-KR" altLang="en-US" sz="2500"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61BC02-E6FD-48A9-B8CE-376F7EF45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930222A-4B4A-4B2B-8AE7-106E8A7178B5}"/>
              </a:ext>
            </a:extLst>
          </p:cNvPr>
          <p:cNvCxnSpPr/>
          <p:nvPr/>
        </p:nvCxnSpPr>
        <p:spPr>
          <a:xfrm>
            <a:off x="401586" y="426166"/>
            <a:ext cx="389602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04CD91-D96C-4A82-9A4D-85E61890FC72}"/>
              </a:ext>
            </a:extLst>
          </p:cNvPr>
          <p:cNvSpPr txBox="1"/>
          <p:nvPr/>
        </p:nvSpPr>
        <p:spPr>
          <a:xfrm>
            <a:off x="758756" y="1108953"/>
            <a:ext cx="993194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응시자의 </a:t>
            </a:r>
            <a:r>
              <a:rPr lang="en-US" altLang="ko-KR" b="1"/>
              <a:t>Head Pose</a:t>
            </a:r>
            <a:r>
              <a:rPr lang="en-US" altLang="ko-KR"/>
              <a:t>(</a:t>
            </a:r>
            <a:r>
              <a:rPr lang="ko-KR" altLang="en-US"/>
              <a:t>머리 각도</a:t>
            </a:r>
            <a:r>
              <a:rPr lang="en-US" altLang="ko-KR"/>
              <a:t>), </a:t>
            </a:r>
            <a:r>
              <a:rPr lang="en-US" altLang="ko-KR" b="1"/>
              <a:t>Eye Gaze</a:t>
            </a:r>
            <a:r>
              <a:rPr lang="en-US" altLang="ko-KR"/>
              <a:t>(</a:t>
            </a:r>
            <a:r>
              <a:rPr lang="ko-KR" altLang="en-US"/>
              <a:t>시선</a:t>
            </a:r>
            <a:r>
              <a:rPr lang="en-US" altLang="ko-KR"/>
              <a:t>)</a:t>
            </a:r>
            <a:r>
              <a:rPr lang="ko-KR" altLang="en-US"/>
              <a:t>을 추정하기 위해 </a:t>
            </a:r>
            <a:r>
              <a:rPr lang="en-US" altLang="ko-KR" b="1"/>
              <a:t>Ptgaze</a:t>
            </a:r>
            <a:r>
              <a:rPr lang="en-US" altLang="ko-KR"/>
              <a:t> </a:t>
            </a:r>
            <a:r>
              <a:rPr lang="ko-KR" altLang="en-US"/>
              <a:t>모델을 사용함</a:t>
            </a:r>
          </a:p>
        </p:txBody>
      </p:sp>
    </p:spTree>
    <p:extLst>
      <p:ext uri="{BB962C8B-B14F-4D97-AF65-F5344CB8AC3E}">
        <p14:creationId xmlns:p14="http://schemas.microsoft.com/office/powerpoint/2010/main" val="3776782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EFC22AE-73EF-41ED-B6DC-EA68502D747C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2500" b="1">
                <a:solidFill>
                  <a:srgbClr val="40467B"/>
                </a:solidFill>
                <a:latin typeface="Malgun Gothic"/>
                <a:ea typeface="Malgun Gothic"/>
              </a:rPr>
              <a:t>부정행위 판별 </a:t>
            </a:r>
            <a:r>
              <a:rPr lang="ko-KR" sz="2500" b="1" err="1">
                <a:solidFill>
                  <a:srgbClr val="40467B"/>
                </a:solidFill>
                <a:latin typeface="Malgun Gothic"/>
                <a:ea typeface="Malgun Gothic"/>
              </a:rPr>
              <a:t>F</a:t>
            </a:r>
            <a:r>
              <a:rPr lang="en-US" sz="2500" b="1" err="1">
                <a:solidFill>
                  <a:srgbClr val="40467B"/>
                </a:solidFill>
                <a:latin typeface="Malgun Gothic"/>
                <a:ea typeface="+mj-lt"/>
              </a:rPr>
              <a:t>ramework</a:t>
            </a:r>
            <a:r>
              <a:rPr lang="en-US" sz="2500" b="1">
                <a:solidFill>
                  <a:srgbClr val="40467B"/>
                </a:solidFill>
                <a:latin typeface="Malgun Gothic"/>
                <a:ea typeface="+mj-lt"/>
              </a:rPr>
              <a:t> _ Cheat Detector</a:t>
            </a:r>
            <a:br>
              <a:rPr lang="ko-KR" altLang="en-US" sz="2500">
                <a:ea typeface="맑은 고딕"/>
              </a:rPr>
            </a:br>
            <a:endParaRPr lang="ko-KR" altLang="en-US" sz="250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75C51-89A5-4C4C-AF3D-7163517CA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F9036F-9367-4A72-AAF9-35A8FFCF12CA}"/>
              </a:ext>
            </a:extLst>
          </p:cNvPr>
          <p:cNvSpPr txBox="1"/>
          <p:nvPr/>
        </p:nvSpPr>
        <p:spPr>
          <a:xfrm>
            <a:off x="758756" y="1108953"/>
            <a:ext cx="993194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/>
              <a:t>Ptgaze</a:t>
            </a:r>
            <a:r>
              <a:rPr lang="ko-KR" altLang="en-US"/>
              <a:t>로 부터 나온 </a:t>
            </a:r>
            <a:r>
              <a:rPr lang="en-US" altLang="ko-KR"/>
              <a:t>Head Pose(</a:t>
            </a:r>
            <a:r>
              <a:rPr lang="ko-KR" altLang="en-US"/>
              <a:t>머리 각도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/>
              <a:t>Eye Gaze(</a:t>
            </a:r>
            <a:r>
              <a:rPr lang="ko-KR" altLang="en-US"/>
              <a:t>시선 각도</a:t>
            </a:r>
            <a:r>
              <a:rPr lang="en-US" altLang="ko-KR"/>
              <a:t>)</a:t>
            </a:r>
            <a:r>
              <a:rPr lang="ko-KR" altLang="en-US"/>
              <a:t> 값은 </a:t>
            </a:r>
            <a:r>
              <a:rPr lang="en-US" altLang="ko-KR"/>
              <a:t>Cheat Detector</a:t>
            </a:r>
            <a:r>
              <a:rPr lang="ko-KR" altLang="en-US"/>
              <a:t>로 들어가 특정 기준에 따라 부정행위를 판별함 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22CC863-0CAA-477D-98CE-465E02910DD1}"/>
              </a:ext>
            </a:extLst>
          </p:cNvPr>
          <p:cNvCxnSpPr/>
          <p:nvPr/>
        </p:nvCxnSpPr>
        <p:spPr>
          <a:xfrm>
            <a:off x="401586" y="426166"/>
            <a:ext cx="389602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B8DA1A5-3901-4FA2-B688-192715846DF2}"/>
              </a:ext>
            </a:extLst>
          </p:cNvPr>
          <p:cNvGrpSpPr/>
          <p:nvPr/>
        </p:nvGrpSpPr>
        <p:grpSpPr>
          <a:xfrm>
            <a:off x="2601204" y="2649072"/>
            <a:ext cx="9440908" cy="3099975"/>
            <a:chOff x="2396923" y="2336249"/>
            <a:chExt cx="9440908" cy="309997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3809BE3-6D2C-47A8-B2D1-34AF681AD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0858" y="2800836"/>
              <a:ext cx="1160303" cy="1132333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F9C58AA9-6BD0-4418-935F-44AE9C3C8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8950" y="2930203"/>
              <a:ext cx="1127518" cy="110033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8B70563-4612-4833-83C1-8E60D8A7BE91}"/>
                </a:ext>
              </a:extLst>
            </p:cNvPr>
            <p:cNvSpPr txBox="1"/>
            <p:nvPr/>
          </p:nvSpPr>
          <p:spPr>
            <a:xfrm>
              <a:off x="2600024" y="3919787"/>
              <a:ext cx="116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Head Pose</a:t>
              </a:r>
              <a:endParaRPr kumimoji="1" lang="ko-Kore-KR" altLang="en-US" sz="1400" b="1"/>
            </a:p>
          </p:txBody>
        </p:sp>
        <p:sp>
          <p:nvSpPr>
            <p:cNvPr id="47" name="모서리가 둥근 직사각형 25">
              <a:extLst>
                <a:ext uri="{FF2B5EF4-FFF2-40B4-BE49-F238E27FC236}">
                  <a16:creationId xmlns:a16="http://schemas.microsoft.com/office/drawing/2014/main" id="{CF82FCFF-D471-4E72-BECE-06D69773EDB7}"/>
                </a:ext>
              </a:extLst>
            </p:cNvPr>
            <p:cNvSpPr/>
            <p:nvPr/>
          </p:nvSpPr>
          <p:spPr>
            <a:xfrm>
              <a:off x="8413099" y="2758542"/>
              <a:ext cx="1529145" cy="145206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7CBBE0-2BA1-443E-8377-14824263EADB}"/>
                </a:ext>
              </a:extLst>
            </p:cNvPr>
            <p:cNvSpPr txBox="1"/>
            <p:nvPr/>
          </p:nvSpPr>
          <p:spPr>
            <a:xfrm>
              <a:off x="8823794" y="3066372"/>
              <a:ext cx="688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Pitch</a:t>
              </a:r>
              <a:endParaRPr kumimoji="1" lang="ko-Kore-KR" altLang="en-US" sz="1400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3042AB-33DA-44EE-AEED-42DC61FC14FC}"/>
                </a:ext>
              </a:extLst>
            </p:cNvPr>
            <p:cNvSpPr txBox="1"/>
            <p:nvPr/>
          </p:nvSpPr>
          <p:spPr>
            <a:xfrm>
              <a:off x="8788917" y="3555285"/>
              <a:ext cx="688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 Yaw</a:t>
              </a:r>
              <a:endParaRPr kumimoji="1" lang="ko-Kore-KR" altLang="en-US" sz="1400" b="1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69EA720-59A4-407D-A697-5FA92017A41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257" y="3458708"/>
              <a:ext cx="4730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5FEBA77-CD34-4277-9380-D83A8B476E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71428" y="4673667"/>
              <a:ext cx="749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AC41FD-A41E-4BEE-A17A-07363C994F04}"/>
                </a:ext>
              </a:extLst>
            </p:cNvPr>
            <p:cNvSpPr txBox="1"/>
            <p:nvPr/>
          </p:nvSpPr>
          <p:spPr>
            <a:xfrm>
              <a:off x="8788917" y="5128446"/>
              <a:ext cx="7233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Cheat</a:t>
              </a:r>
              <a:endParaRPr kumimoji="1" lang="ko-Kore-KR" altLang="en-US" sz="1400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7EA89DD-22BE-46C5-BD08-B71FD990FC33}"/>
                </a:ext>
              </a:extLst>
            </p:cNvPr>
            <p:cNvSpPr txBox="1"/>
            <p:nvPr/>
          </p:nvSpPr>
          <p:spPr>
            <a:xfrm>
              <a:off x="7061425" y="3934992"/>
              <a:ext cx="11603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Eye Gaze</a:t>
              </a:r>
              <a:endParaRPr kumimoji="1" lang="ko-Kore-KR" altLang="en-US" sz="1400" b="1"/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014C6251-8F5E-445D-8DB9-4F734B2FDD6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3925" y="3439671"/>
              <a:ext cx="6095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4EB6D-5C23-4DBC-8A5E-DA2DD07EB014}"/>
                </a:ext>
              </a:extLst>
            </p:cNvPr>
            <p:cNvSpPr txBox="1"/>
            <p:nvPr/>
          </p:nvSpPr>
          <p:spPr>
            <a:xfrm>
              <a:off x="10861902" y="3297230"/>
              <a:ext cx="975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Normal</a:t>
              </a:r>
              <a:endParaRPr kumimoji="1" lang="ko-Kore-KR" altLang="en-US" sz="1400" b="1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8E9225-8B58-4E6A-AEF2-555029A1098D}"/>
                </a:ext>
              </a:extLst>
            </p:cNvPr>
            <p:cNvSpPr txBox="1"/>
            <p:nvPr/>
          </p:nvSpPr>
          <p:spPr>
            <a:xfrm>
              <a:off x="3993475" y="2409592"/>
              <a:ext cx="1599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Cheat Detector</a:t>
              </a:r>
              <a:endParaRPr kumimoji="1" lang="ko-Kore-KR" altLang="en-US" sz="1400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6BDD18-6061-455F-9EBC-C7BA2D73A485}"/>
                </a:ext>
              </a:extLst>
            </p:cNvPr>
            <p:cNvSpPr txBox="1"/>
            <p:nvPr/>
          </p:nvSpPr>
          <p:spPr>
            <a:xfrm>
              <a:off x="8355650" y="2402781"/>
              <a:ext cx="1599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Cheat Detector</a:t>
              </a:r>
              <a:endParaRPr kumimoji="1" lang="ko-Kore-KR" altLang="en-US" sz="14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982EE11-B432-4113-9406-A5221022A05E}"/>
                </a:ext>
              </a:extLst>
            </p:cNvPr>
            <p:cNvSpPr txBox="1"/>
            <p:nvPr/>
          </p:nvSpPr>
          <p:spPr>
            <a:xfrm>
              <a:off x="5794443" y="3046314"/>
              <a:ext cx="975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Normal</a:t>
              </a:r>
              <a:endParaRPr kumimoji="1" lang="ko-Kore-KR" altLang="en-US" sz="1400" b="1"/>
            </a:p>
          </p:txBody>
        </p:sp>
        <p:sp>
          <p:nvSpPr>
            <p:cNvPr id="59" name="모서리가 둥근 직사각형 80">
              <a:extLst>
                <a:ext uri="{FF2B5EF4-FFF2-40B4-BE49-F238E27FC236}">
                  <a16:creationId xmlns:a16="http://schemas.microsoft.com/office/drawing/2014/main" id="{495078EB-4742-4DDF-9AA9-42F26A48602C}"/>
                </a:ext>
              </a:extLst>
            </p:cNvPr>
            <p:cNvSpPr/>
            <p:nvPr/>
          </p:nvSpPr>
          <p:spPr>
            <a:xfrm>
              <a:off x="2396923" y="2336249"/>
              <a:ext cx="8101143" cy="234796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0" name="모서리가 둥근 직사각형 83">
              <a:extLst>
                <a:ext uri="{FF2B5EF4-FFF2-40B4-BE49-F238E27FC236}">
                  <a16:creationId xmlns:a16="http://schemas.microsoft.com/office/drawing/2014/main" id="{02BB8511-5374-43AA-B8AB-9E1359D20811}"/>
                </a:ext>
              </a:extLst>
            </p:cNvPr>
            <p:cNvSpPr/>
            <p:nvPr/>
          </p:nvSpPr>
          <p:spPr>
            <a:xfrm>
              <a:off x="3990006" y="2758542"/>
              <a:ext cx="1529145" cy="145206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b="1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57DF09-152B-4DFD-B0AC-0F8B57803DB1}"/>
                </a:ext>
              </a:extLst>
            </p:cNvPr>
            <p:cNvSpPr txBox="1"/>
            <p:nvPr/>
          </p:nvSpPr>
          <p:spPr>
            <a:xfrm>
              <a:off x="4400702" y="2930202"/>
              <a:ext cx="688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Pitch</a:t>
              </a:r>
              <a:endParaRPr kumimoji="1" lang="ko-Kore-KR" alt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EFEF7BE-602C-4280-912D-97F54504EBBB}"/>
                </a:ext>
              </a:extLst>
            </p:cNvPr>
            <p:cNvSpPr txBox="1"/>
            <p:nvPr/>
          </p:nvSpPr>
          <p:spPr>
            <a:xfrm>
              <a:off x="4353843" y="3364776"/>
              <a:ext cx="688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 Yaw</a:t>
              </a:r>
              <a:endParaRPr kumimoji="1" lang="ko-Kore-KR" altLang="en-US" sz="1400" b="1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8D7B11-3F4A-4226-BAD9-DE6E0CDBF525}"/>
                </a:ext>
              </a:extLst>
            </p:cNvPr>
            <p:cNvSpPr txBox="1"/>
            <p:nvPr/>
          </p:nvSpPr>
          <p:spPr>
            <a:xfrm>
              <a:off x="3990005" y="3794952"/>
              <a:ext cx="1529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Distance</a:t>
              </a:r>
              <a:endParaRPr kumimoji="1" lang="ko-Kore-KR" altLang="en-US" sz="1400" b="1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5A6FD2DA-2E82-482A-9260-F04B20D21C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14439" y="4673667"/>
              <a:ext cx="7493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0287A2D-B1BC-4014-B8E3-F11AC316AE74}"/>
                </a:ext>
              </a:extLst>
            </p:cNvPr>
            <p:cNvSpPr txBox="1"/>
            <p:nvPr/>
          </p:nvSpPr>
          <p:spPr>
            <a:xfrm>
              <a:off x="4731928" y="5128447"/>
              <a:ext cx="787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/>
                <a:t>Cheat</a:t>
              </a:r>
              <a:endParaRPr kumimoji="1" lang="ko-Kore-KR" altLang="en-US" sz="1400" b="1"/>
            </a:p>
          </p:txBody>
        </p:sp>
        <p:cxnSp>
          <p:nvCxnSpPr>
            <p:cNvPr id="66" name="직선 연결선[R] 40">
              <a:extLst>
                <a:ext uri="{FF2B5EF4-FFF2-40B4-BE49-F238E27FC236}">
                  <a16:creationId xmlns:a16="http://schemas.microsoft.com/office/drawing/2014/main" id="{3AA214D6-6628-41F3-8D98-74BAE9C59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4315" y="4322827"/>
              <a:ext cx="0" cy="9754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A6F9EF24-4A6D-4D60-B870-F566FBC98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7019" y="4943819"/>
              <a:ext cx="5188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0844A41-4D91-4250-A938-1D10AF4C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7019" y="5282213"/>
              <a:ext cx="51888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CE5633-9DFB-41B5-BD47-95C0582F35C5}"/>
                </a:ext>
              </a:extLst>
            </p:cNvPr>
            <p:cNvSpPr txBox="1"/>
            <p:nvPr/>
          </p:nvSpPr>
          <p:spPr>
            <a:xfrm>
              <a:off x="2752557" y="5128447"/>
              <a:ext cx="1116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1400" b="1"/>
                <a:t>Too Far</a:t>
              </a:r>
              <a:endParaRPr kumimoji="1" lang="ko-Kore-KR" altLang="en-US" sz="1400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7E4173-B666-437A-9FDD-5010CE0EFBAF}"/>
                </a:ext>
              </a:extLst>
            </p:cNvPr>
            <p:cNvSpPr txBox="1"/>
            <p:nvPr/>
          </p:nvSpPr>
          <p:spPr>
            <a:xfrm>
              <a:off x="2752557" y="4797830"/>
              <a:ext cx="111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1400" b="1"/>
                <a:t>No Face</a:t>
              </a:r>
              <a:endParaRPr kumimoji="1" lang="ko-Kore-KR" altLang="en-US" sz="1400" b="1"/>
            </a:p>
          </p:txBody>
        </p:sp>
      </p:grpSp>
      <p:pic>
        <p:nvPicPr>
          <p:cNvPr id="71" name="그림 70">
            <a:extLst>
              <a:ext uri="{FF2B5EF4-FFF2-40B4-BE49-F238E27FC236}">
                <a16:creationId xmlns:a16="http://schemas.microsoft.com/office/drawing/2014/main" id="{49AE7E6A-096C-4EBE-970B-76959EA3B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11" y="3184584"/>
            <a:ext cx="1175191" cy="117519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94FBB81-55DA-4FE0-B0CA-5AB917FFAE93}"/>
              </a:ext>
            </a:extLst>
          </p:cNvPr>
          <p:cNvSpPr txBox="1"/>
          <p:nvPr/>
        </p:nvSpPr>
        <p:spPr>
          <a:xfrm>
            <a:off x="113216" y="4441876"/>
            <a:ext cx="155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Ptgaze</a:t>
            </a:r>
            <a:endParaRPr lang="ko-KR" altLang="en-US" sz="1400" b="1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F2FB3C9-1F17-49B0-A25B-534C894BE72C}"/>
              </a:ext>
            </a:extLst>
          </p:cNvPr>
          <p:cNvCxnSpPr>
            <a:cxnSpLocks/>
          </p:cNvCxnSpPr>
          <p:nvPr/>
        </p:nvCxnSpPr>
        <p:spPr>
          <a:xfrm>
            <a:off x="1772659" y="3793507"/>
            <a:ext cx="5319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73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EFC22AE-73EF-41ED-B6DC-EA68502D747C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2500" b="1">
                <a:solidFill>
                  <a:srgbClr val="40467B"/>
                </a:solidFill>
                <a:latin typeface="Malgun Gothic"/>
                <a:ea typeface="Malgun Gothic"/>
              </a:rPr>
              <a:t>부정행위 판별 </a:t>
            </a:r>
            <a:r>
              <a:rPr lang="ko-KR" sz="2500" b="1" err="1">
                <a:solidFill>
                  <a:srgbClr val="40467B"/>
                </a:solidFill>
                <a:latin typeface="Malgun Gothic"/>
                <a:ea typeface="Malgun Gothic"/>
              </a:rPr>
              <a:t>F</a:t>
            </a:r>
            <a:r>
              <a:rPr lang="en-US" sz="2500" b="1" err="1">
                <a:solidFill>
                  <a:srgbClr val="40467B"/>
                </a:solidFill>
                <a:latin typeface="Malgun Gothic"/>
                <a:ea typeface="+mj-lt"/>
              </a:rPr>
              <a:t>ramework</a:t>
            </a:r>
            <a:r>
              <a:rPr lang="en-US" sz="2500" b="1">
                <a:solidFill>
                  <a:srgbClr val="40467B"/>
                </a:solidFill>
                <a:latin typeface="Malgun Gothic"/>
                <a:ea typeface="+mj-lt"/>
              </a:rPr>
              <a:t> _ Cheat Detector</a:t>
            </a:r>
            <a:br>
              <a:rPr lang="ko-KR" altLang="en-US" sz="2500">
                <a:ea typeface="맑은 고딕"/>
              </a:rPr>
            </a:br>
            <a:endParaRPr lang="ko-KR" altLang="en-US" sz="250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75C51-89A5-4C4C-AF3D-7163517CA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F9036F-9367-4A72-AAF9-35A8FFCF12CA}"/>
              </a:ext>
            </a:extLst>
          </p:cNvPr>
          <p:cNvSpPr txBox="1"/>
          <p:nvPr/>
        </p:nvSpPr>
        <p:spPr>
          <a:xfrm>
            <a:off x="758756" y="1108953"/>
            <a:ext cx="993194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/>
              <a:t>Ptgaze</a:t>
            </a:r>
            <a:r>
              <a:rPr lang="ko-KR" altLang="en-US"/>
              <a:t>로 부터 나온 </a:t>
            </a:r>
            <a:r>
              <a:rPr lang="en-US" altLang="ko-KR"/>
              <a:t>Head Pose(</a:t>
            </a:r>
            <a:r>
              <a:rPr lang="ko-KR" altLang="en-US"/>
              <a:t>머리 각도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/>
              <a:t>Eye Gaze(</a:t>
            </a:r>
            <a:r>
              <a:rPr lang="ko-KR" altLang="en-US"/>
              <a:t>시선 각도</a:t>
            </a:r>
            <a:r>
              <a:rPr lang="en-US" altLang="ko-KR"/>
              <a:t>)</a:t>
            </a:r>
            <a:r>
              <a:rPr lang="ko-KR" altLang="en-US"/>
              <a:t> 값은 </a:t>
            </a:r>
            <a:r>
              <a:rPr lang="en-US" altLang="ko-KR"/>
              <a:t>Cheat Detector</a:t>
            </a:r>
            <a:r>
              <a:rPr lang="ko-KR" altLang="en-US"/>
              <a:t>로 들어가 특정 기준에 따라 부정행위를 판별함 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22CC863-0CAA-477D-98CE-465E02910DD1}"/>
              </a:ext>
            </a:extLst>
          </p:cNvPr>
          <p:cNvCxnSpPr/>
          <p:nvPr/>
        </p:nvCxnSpPr>
        <p:spPr>
          <a:xfrm>
            <a:off x="401586" y="426166"/>
            <a:ext cx="389602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FC7B36-B746-4CC8-8631-4B8053EEF389}"/>
              </a:ext>
            </a:extLst>
          </p:cNvPr>
          <p:cNvGrpSpPr/>
          <p:nvPr/>
        </p:nvGrpSpPr>
        <p:grpSpPr>
          <a:xfrm>
            <a:off x="903819" y="2376848"/>
            <a:ext cx="10617444" cy="3576736"/>
            <a:chOff x="903819" y="2376848"/>
            <a:chExt cx="10617444" cy="357673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239AAB7-CA8D-4B6B-A1E1-149B7009B7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154" y="2912238"/>
              <a:ext cx="1304901" cy="130490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0480545-2676-4EC1-AA74-2780CB38D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9325" y="3061320"/>
              <a:ext cx="1268030" cy="12680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606DC1-57F0-49B2-8109-FDE78FFE4574}"/>
                </a:ext>
              </a:extLst>
            </p:cNvPr>
            <p:cNvSpPr txBox="1"/>
            <p:nvPr/>
          </p:nvSpPr>
          <p:spPr>
            <a:xfrm>
              <a:off x="1132231" y="4201717"/>
              <a:ext cx="1304901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Head Pose</a:t>
              </a:r>
              <a:endParaRPr kumimoji="1" lang="ko-Kore-KR" altLang="en-US" sz="1733" b="1"/>
            </a:p>
          </p:txBody>
        </p:sp>
        <p:sp>
          <p:nvSpPr>
            <p:cNvPr id="14" name="모서리가 둥근 직사각형 25">
              <a:extLst>
                <a:ext uri="{FF2B5EF4-FFF2-40B4-BE49-F238E27FC236}">
                  <a16:creationId xmlns:a16="http://schemas.microsoft.com/office/drawing/2014/main" id="{6D946924-C1C8-47A9-88C6-79F25C6BA5C2}"/>
                </a:ext>
              </a:extLst>
            </p:cNvPr>
            <p:cNvSpPr/>
            <p:nvPr/>
          </p:nvSpPr>
          <p:spPr>
            <a:xfrm>
              <a:off x="7669737" y="2863499"/>
              <a:ext cx="1719709" cy="16733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F678A4-01D7-4E8B-888D-5E62130D2925}"/>
                </a:ext>
              </a:extLst>
            </p:cNvPr>
            <p:cNvSpPr txBox="1"/>
            <p:nvPr/>
          </p:nvSpPr>
          <p:spPr>
            <a:xfrm>
              <a:off x="8131613" y="3218242"/>
              <a:ext cx="774227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Pitch</a:t>
              </a:r>
              <a:endParaRPr kumimoji="1" lang="ko-Kore-KR" altLang="en-US" sz="1733" b="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E7CF0A-4BBF-4746-BACD-4F4D59D32E14}"/>
                </a:ext>
              </a:extLst>
            </p:cNvPr>
            <p:cNvSpPr txBox="1"/>
            <p:nvPr/>
          </p:nvSpPr>
          <p:spPr>
            <a:xfrm>
              <a:off x="8092390" y="3781666"/>
              <a:ext cx="774227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 Yaw</a:t>
              </a:r>
              <a:endParaRPr kumimoji="1" lang="ko-Kore-KR" altLang="en-US" sz="1733" b="1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B8EB982-FF34-4ED4-B4F0-A4CFECB6131F}"/>
                </a:ext>
              </a:extLst>
            </p:cNvPr>
            <p:cNvCxnSpPr>
              <a:cxnSpLocks/>
            </p:cNvCxnSpPr>
            <p:nvPr/>
          </p:nvCxnSpPr>
          <p:spPr>
            <a:xfrm>
              <a:off x="5045049" y="3670370"/>
              <a:ext cx="5319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E2F4CD4-E874-41E5-8B2D-9AE9E1BD1B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62313" y="5070488"/>
              <a:ext cx="863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C37C68-5514-4EA7-B6EC-4B68487E8AEA}"/>
                </a:ext>
              </a:extLst>
            </p:cNvPr>
            <p:cNvSpPr txBox="1"/>
            <p:nvPr/>
          </p:nvSpPr>
          <p:spPr>
            <a:xfrm>
              <a:off x="8092390" y="5594575"/>
              <a:ext cx="813450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Cheat</a:t>
              </a:r>
              <a:endParaRPr kumimoji="1" lang="ko-Kore-KR" altLang="en-US" sz="1733" b="1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BFCAE3-D501-428B-951C-8C368815FC35}"/>
                </a:ext>
              </a:extLst>
            </p:cNvPr>
            <p:cNvSpPr txBox="1"/>
            <p:nvPr/>
          </p:nvSpPr>
          <p:spPr>
            <a:xfrm>
              <a:off x="6149616" y="4219239"/>
              <a:ext cx="1304901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Eye Gaze</a:t>
              </a:r>
              <a:endParaRPr kumimoji="1" lang="ko-Kore-KR" altLang="en-US" sz="1733" b="1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CF42551-E845-47EA-94AD-3E3DC58BB91F}"/>
                </a:ext>
              </a:extLst>
            </p:cNvPr>
            <p:cNvCxnSpPr>
              <a:cxnSpLocks/>
            </p:cNvCxnSpPr>
            <p:nvPr/>
          </p:nvCxnSpPr>
          <p:spPr>
            <a:xfrm>
              <a:off x="9717476" y="3648431"/>
              <a:ext cx="68556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726562-5C00-416A-8127-11CC19602990}"/>
                </a:ext>
              </a:extLst>
            </p:cNvPr>
            <p:cNvSpPr txBox="1"/>
            <p:nvPr/>
          </p:nvSpPr>
          <p:spPr>
            <a:xfrm>
              <a:off x="10423713" y="3484283"/>
              <a:ext cx="1097550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Normal</a:t>
              </a:r>
              <a:endParaRPr kumimoji="1" lang="ko-Kore-KR" altLang="en-US" sz="1733" b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B99D92-9DE8-4DF5-B7DD-078E2881844E}"/>
                </a:ext>
              </a:extLst>
            </p:cNvPr>
            <p:cNvSpPr txBox="1"/>
            <p:nvPr/>
          </p:nvSpPr>
          <p:spPr>
            <a:xfrm>
              <a:off x="2699335" y="2461369"/>
              <a:ext cx="1798493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Cheat Detector</a:t>
              </a:r>
              <a:endParaRPr kumimoji="1" lang="ko-Kore-KR" altLang="en-US" sz="1733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C0A002-7C9D-4E35-B375-714422728802}"/>
                </a:ext>
              </a:extLst>
            </p:cNvPr>
            <p:cNvSpPr txBox="1"/>
            <p:nvPr/>
          </p:nvSpPr>
          <p:spPr>
            <a:xfrm>
              <a:off x="7605129" y="2453519"/>
              <a:ext cx="1798493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Cheat Detector</a:t>
              </a:r>
              <a:endParaRPr kumimoji="1" lang="ko-Kore-KR" altLang="en-US" sz="1733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41F796-6569-4E34-B1ED-900E6CEADC8A}"/>
                </a:ext>
              </a:extLst>
            </p:cNvPr>
            <p:cNvSpPr txBox="1"/>
            <p:nvPr/>
          </p:nvSpPr>
          <p:spPr>
            <a:xfrm>
              <a:off x="4724741" y="3195127"/>
              <a:ext cx="1097550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Normal</a:t>
              </a:r>
              <a:endParaRPr kumimoji="1" lang="ko-Kore-KR" altLang="en-US" sz="1733" b="1"/>
            </a:p>
          </p:txBody>
        </p:sp>
        <p:sp>
          <p:nvSpPr>
            <p:cNvPr id="26" name="모서리가 둥근 직사각형 80">
              <a:extLst>
                <a:ext uri="{FF2B5EF4-FFF2-40B4-BE49-F238E27FC236}">
                  <a16:creationId xmlns:a16="http://schemas.microsoft.com/office/drawing/2014/main" id="{A6F48383-AFA7-4745-8379-A6E03F9FC839}"/>
                </a:ext>
              </a:extLst>
            </p:cNvPr>
            <p:cNvSpPr/>
            <p:nvPr/>
          </p:nvSpPr>
          <p:spPr>
            <a:xfrm>
              <a:off x="903819" y="2376848"/>
              <a:ext cx="9110716" cy="27057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7" name="모서리가 둥근 직사각형 83">
              <a:extLst>
                <a:ext uri="{FF2B5EF4-FFF2-40B4-BE49-F238E27FC236}">
                  <a16:creationId xmlns:a16="http://schemas.microsoft.com/office/drawing/2014/main" id="{22A30501-7DAB-485B-AFD3-D817709B6E35}"/>
                </a:ext>
              </a:extLst>
            </p:cNvPr>
            <p:cNvSpPr/>
            <p:nvPr/>
          </p:nvSpPr>
          <p:spPr>
            <a:xfrm>
              <a:off x="2695434" y="2863499"/>
              <a:ext cx="1719709" cy="16733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2400" b="1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8F52DA-01E5-4752-8CBF-D5B8A201C90E}"/>
                </a:ext>
              </a:extLst>
            </p:cNvPr>
            <p:cNvSpPr txBox="1"/>
            <p:nvPr/>
          </p:nvSpPr>
          <p:spPr>
            <a:xfrm>
              <a:off x="3157311" y="3061320"/>
              <a:ext cx="774227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Pitch</a:t>
              </a:r>
              <a:endParaRPr kumimoji="1" lang="ko-Kore-KR" altLang="en-US" sz="1733" b="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BB05FE-531D-4CF3-97F4-0706B62B485B}"/>
                </a:ext>
              </a:extLst>
            </p:cNvPr>
            <p:cNvSpPr txBox="1"/>
            <p:nvPr/>
          </p:nvSpPr>
          <p:spPr>
            <a:xfrm>
              <a:off x="3104612" y="3562122"/>
              <a:ext cx="774227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 Yaw</a:t>
              </a:r>
              <a:endParaRPr kumimoji="1" lang="ko-Kore-KR" altLang="en-US" sz="1733" b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8F33A2-1E77-4F3F-85B7-DE2B2C2C6DD1}"/>
                </a:ext>
              </a:extLst>
            </p:cNvPr>
            <p:cNvSpPr txBox="1"/>
            <p:nvPr/>
          </p:nvSpPr>
          <p:spPr>
            <a:xfrm>
              <a:off x="2695433" y="4057858"/>
              <a:ext cx="1719709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Distance</a:t>
              </a:r>
              <a:endParaRPr kumimoji="1" lang="ko-Kore-KR" altLang="en-US" sz="1733" b="1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D6A3399-D5F7-42A9-840B-3989D0343B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99738" y="5070488"/>
              <a:ext cx="863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ECBC14-26A2-4185-AC24-33F2B5F8C914}"/>
                </a:ext>
              </a:extLst>
            </p:cNvPr>
            <p:cNvSpPr txBox="1"/>
            <p:nvPr/>
          </p:nvSpPr>
          <p:spPr>
            <a:xfrm>
              <a:off x="3529815" y="5594575"/>
              <a:ext cx="885327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733" b="1"/>
                <a:t>Cheat</a:t>
              </a:r>
              <a:endParaRPr kumimoji="1" lang="ko-Kore-KR" altLang="en-US" sz="1733" b="1"/>
            </a:p>
          </p:txBody>
        </p:sp>
        <p:cxnSp>
          <p:nvCxnSpPr>
            <p:cNvPr id="33" name="직선 연결선[R] 40">
              <a:extLst>
                <a:ext uri="{FF2B5EF4-FFF2-40B4-BE49-F238E27FC236}">
                  <a16:creationId xmlns:a16="http://schemas.microsoft.com/office/drawing/2014/main" id="{27A2582F-29B7-48A9-8EAE-94C1F86A8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1374" y="4666180"/>
              <a:ext cx="0" cy="11241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CF00DCD-453E-4FA5-9247-5D1701859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58" y="5381812"/>
              <a:ext cx="5835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AA96E8F-46D9-47CA-8E8A-BCE26454E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0858" y="5771777"/>
              <a:ext cx="5835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983B29D-917B-476F-B0EA-2BD8BDA8235C}"/>
                </a:ext>
              </a:extLst>
            </p:cNvPr>
            <p:cNvSpPr txBox="1"/>
            <p:nvPr/>
          </p:nvSpPr>
          <p:spPr>
            <a:xfrm>
              <a:off x="1303773" y="5594575"/>
              <a:ext cx="1255135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1733" b="1"/>
                <a:t>Too Far</a:t>
              </a:r>
              <a:endParaRPr kumimoji="1" lang="ko-Kore-KR" altLang="en-US" sz="1733" b="1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B3F16B-5806-42E6-88BA-A907DC954996}"/>
                </a:ext>
              </a:extLst>
            </p:cNvPr>
            <p:cNvSpPr txBox="1"/>
            <p:nvPr/>
          </p:nvSpPr>
          <p:spPr>
            <a:xfrm>
              <a:off x="1303772" y="5213573"/>
              <a:ext cx="1255136" cy="359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ko-Kore-KR" sz="1733" b="1"/>
                <a:t>No Face</a:t>
              </a:r>
              <a:endParaRPr kumimoji="1" lang="ko-Kore-KR" altLang="en-US" sz="1733" b="1"/>
            </a:p>
          </p:txBody>
        </p:sp>
      </p:grpSp>
    </p:spTree>
    <p:extLst>
      <p:ext uri="{BB962C8B-B14F-4D97-AF65-F5344CB8AC3E}">
        <p14:creationId xmlns:p14="http://schemas.microsoft.com/office/powerpoint/2010/main" val="231346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EFC22AE-73EF-41ED-B6DC-EA68502D747C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sz="2500" b="1">
                <a:solidFill>
                  <a:srgbClr val="40467B"/>
                </a:solidFill>
                <a:latin typeface="Malgun Gothic"/>
                <a:ea typeface="Malgun Gothic"/>
              </a:rPr>
              <a:t>부정행위 판별 </a:t>
            </a:r>
            <a:r>
              <a:rPr lang="ko-KR" sz="2500" b="1" err="1">
                <a:solidFill>
                  <a:srgbClr val="40467B"/>
                </a:solidFill>
                <a:latin typeface="Malgun Gothic"/>
                <a:ea typeface="Malgun Gothic"/>
              </a:rPr>
              <a:t>F</a:t>
            </a:r>
            <a:r>
              <a:rPr lang="en-US" sz="2500" b="1" err="1">
                <a:solidFill>
                  <a:srgbClr val="40467B"/>
                </a:solidFill>
                <a:latin typeface="Malgun Gothic"/>
                <a:ea typeface="+mj-lt"/>
              </a:rPr>
              <a:t>ramework</a:t>
            </a:r>
            <a:r>
              <a:rPr lang="en-US" sz="2500" b="1">
                <a:solidFill>
                  <a:srgbClr val="40467B"/>
                </a:solidFill>
                <a:latin typeface="Malgun Gothic"/>
                <a:ea typeface="+mj-lt"/>
              </a:rPr>
              <a:t> _ Cheat Detector</a:t>
            </a:r>
            <a:br>
              <a:rPr lang="ko-KR" altLang="en-US" sz="2500">
                <a:ea typeface="맑은 고딕"/>
              </a:rPr>
            </a:br>
            <a:endParaRPr lang="ko-KR" altLang="en-US" sz="250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75C51-89A5-4C4C-AF3D-7163517CA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F9036F-9367-4A72-AAF9-35A8FFCF12CA}"/>
              </a:ext>
            </a:extLst>
          </p:cNvPr>
          <p:cNvSpPr txBox="1"/>
          <p:nvPr/>
        </p:nvSpPr>
        <p:spPr>
          <a:xfrm>
            <a:off x="758756" y="1108953"/>
            <a:ext cx="993194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/>
              <a:t>Ptgaze</a:t>
            </a:r>
            <a:r>
              <a:rPr lang="ko-KR" altLang="en-US"/>
              <a:t>로 부터 나온 </a:t>
            </a:r>
            <a:r>
              <a:rPr lang="en-US" altLang="ko-KR"/>
              <a:t>Head Pose(</a:t>
            </a:r>
            <a:r>
              <a:rPr lang="ko-KR" altLang="en-US"/>
              <a:t>머리 각도</a:t>
            </a:r>
            <a:r>
              <a:rPr lang="en-US" altLang="ko-KR"/>
              <a:t>)</a:t>
            </a:r>
            <a:r>
              <a:rPr lang="ko-KR" altLang="en-US"/>
              <a:t>와 </a:t>
            </a:r>
            <a:r>
              <a:rPr lang="en-US" altLang="ko-KR"/>
              <a:t>Eye Gaze(</a:t>
            </a:r>
            <a:r>
              <a:rPr lang="ko-KR" altLang="en-US"/>
              <a:t>시선 각도</a:t>
            </a:r>
            <a:r>
              <a:rPr lang="en-US" altLang="ko-KR"/>
              <a:t>)</a:t>
            </a:r>
            <a:r>
              <a:rPr lang="ko-KR" altLang="en-US"/>
              <a:t> 값은 </a:t>
            </a:r>
            <a:r>
              <a:rPr lang="en-US" altLang="ko-KR"/>
              <a:t>Cheat Detector</a:t>
            </a:r>
            <a:r>
              <a:rPr lang="ko-KR" altLang="en-US"/>
              <a:t>로 들어가 특정 기준에 따라 부정행위를 판별함 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22CC863-0CAA-477D-98CE-465E02910DD1}"/>
              </a:ext>
            </a:extLst>
          </p:cNvPr>
          <p:cNvCxnSpPr/>
          <p:nvPr/>
        </p:nvCxnSpPr>
        <p:spPr>
          <a:xfrm>
            <a:off x="401586" y="426166"/>
            <a:ext cx="389602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239AAB7-CA8D-4B6B-A1E1-149B7009B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54" y="2912238"/>
            <a:ext cx="1304901" cy="130490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480545-2676-4EC1-AA74-2780CB38D0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25" y="3061320"/>
            <a:ext cx="1268030" cy="1268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606DC1-57F0-49B2-8109-FDE78FFE4574}"/>
              </a:ext>
            </a:extLst>
          </p:cNvPr>
          <p:cNvSpPr txBox="1"/>
          <p:nvPr/>
        </p:nvSpPr>
        <p:spPr>
          <a:xfrm>
            <a:off x="1132231" y="4201717"/>
            <a:ext cx="1304901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Head Pose</a:t>
            </a:r>
            <a:endParaRPr kumimoji="1" lang="ko-Kore-KR" altLang="en-US" sz="1733" b="1"/>
          </a:p>
        </p:txBody>
      </p:sp>
      <p:sp>
        <p:nvSpPr>
          <p:cNvPr id="14" name="모서리가 둥근 직사각형 25">
            <a:extLst>
              <a:ext uri="{FF2B5EF4-FFF2-40B4-BE49-F238E27FC236}">
                <a16:creationId xmlns:a16="http://schemas.microsoft.com/office/drawing/2014/main" id="{6D946924-C1C8-47A9-88C6-79F25C6BA5C2}"/>
              </a:ext>
            </a:extLst>
          </p:cNvPr>
          <p:cNvSpPr/>
          <p:nvPr/>
        </p:nvSpPr>
        <p:spPr>
          <a:xfrm>
            <a:off x="7669737" y="2863499"/>
            <a:ext cx="1719709" cy="167336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b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F678A4-01D7-4E8B-888D-5E62130D2925}"/>
              </a:ext>
            </a:extLst>
          </p:cNvPr>
          <p:cNvSpPr txBox="1"/>
          <p:nvPr/>
        </p:nvSpPr>
        <p:spPr>
          <a:xfrm>
            <a:off x="8131613" y="3218242"/>
            <a:ext cx="774227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Pitch</a:t>
            </a:r>
            <a:endParaRPr kumimoji="1" lang="ko-Kore-KR" altLang="en-US" sz="1733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E7CF0A-4BBF-4746-BACD-4F4D59D32E14}"/>
              </a:ext>
            </a:extLst>
          </p:cNvPr>
          <p:cNvSpPr txBox="1"/>
          <p:nvPr/>
        </p:nvSpPr>
        <p:spPr>
          <a:xfrm>
            <a:off x="8092390" y="3781666"/>
            <a:ext cx="774227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 Yaw</a:t>
            </a:r>
            <a:endParaRPr kumimoji="1" lang="ko-Kore-KR" altLang="en-US" sz="1733" b="1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8EB982-FF34-4ED4-B4F0-A4CFECB6131F}"/>
              </a:ext>
            </a:extLst>
          </p:cNvPr>
          <p:cNvCxnSpPr>
            <a:cxnSpLocks/>
          </p:cNvCxnSpPr>
          <p:nvPr/>
        </p:nvCxnSpPr>
        <p:spPr>
          <a:xfrm>
            <a:off x="5045049" y="3670370"/>
            <a:ext cx="5319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2F4CD4-E874-41E5-8B2D-9AE9E1BD1B20}"/>
              </a:ext>
            </a:extLst>
          </p:cNvPr>
          <p:cNvCxnSpPr>
            <a:cxnSpLocks/>
          </p:cNvCxnSpPr>
          <p:nvPr/>
        </p:nvCxnSpPr>
        <p:spPr>
          <a:xfrm rot="5400000">
            <a:off x="8062313" y="5070488"/>
            <a:ext cx="86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C37C68-5514-4EA7-B6EC-4B68487E8AEA}"/>
              </a:ext>
            </a:extLst>
          </p:cNvPr>
          <p:cNvSpPr txBox="1"/>
          <p:nvPr/>
        </p:nvSpPr>
        <p:spPr>
          <a:xfrm>
            <a:off x="8092390" y="5594575"/>
            <a:ext cx="813450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Cheat</a:t>
            </a:r>
            <a:endParaRPr kumimoji="1" lang="ko-Kore-KR" altLang="en-US" sz="1733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BFCAE3-D501-428B-951C-8C368815FC35}"/>
              </a:ext>
            </a:extLst>
          </p:cNvPr>
          <p:cNvSpPr txBox="1"/>
          <p:nvPr/>
        </p:nvSpPr>
        <p:spPr>
          <a:xfrm>
            <a:off x="6149616" y="4219239"/>
            <a:ext cx="1304901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Eye Gaze</a:t>
            </a:r>
            <a:endParaRPr kumimoji="1" lang="ko-Kore-KR" altLang="en-US" sz="1733" b="1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F42551-E845-47EA-94AD-3E3DC58BB91F}"/>
              </a:ext>
            </a:extLst>
          </p:cNvPr>
          <p:cNvCxnSpPr>
            <a:cxnSpLocks/>
          </p:cNvCxnSpPr>
          <p:nvPr/>
        </p:nvCxnSpPr>
        <p:spPr>
          <a:xfrm>
            <a:off x="9717476" y="3648431"/>
            <a:ext cx="6855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726562-5C00-416A-8127-11CC19602990}"/>
              </a:ext>
            </a:extLst>
          </p:cNvPr>
          <p:cNvSpPr txBox="1"/>
          <p:nvPr/>
        </p:nvSpPr>
        <p:spPr>
          <a:xfrm>
            <a:off x="10423713" y="3484283"/>
            <a:ext cx="1097550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Normal</a:t>
            </a:r>
            <a:endParaRPr kumimoji="1" lang="ko-Kore-KR" altLang="en-US" sz="1733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B99D92-9DE8-4DF5-B7DD-078E2881844E}"/>
              </a:ext>
            </a:extLst>
          </p:cNvPr>
          <p:cNvSpPr txBox="1"/>
          <p:nvPr/>
        </p:nvSpPr>
        <p:spPr>
          <a:xfrm>
            <a:off x="2699335" y="2461369"/>
            <a:ext cx="1798493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Cheat Detector</a:t>
            </a:r>
            <a:endParaRPr kumimoji="1" lang="ko-Kore-KR" altLang="en-US" sz="1733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C0A002-7C9D-4E35-B375-714422728802}"/>
              </a:ext>
            </a:extLst>
          </p:cNvPr>
          <p:cNvSpPr txBox="1"/>
          <p:nvPr/>
        </p:nvSpPr>
        <p:spPr>
          <a:xfrm>
            <a:off x="7605129" y="2453519"/>
            <a:ext cx="1798493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Cheat Detector</a:t>
            </a:r>
            <a:endParaRPr kumimoji="1" lang="ko-Kore-KR" altLang="en-US" sz="1733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41F796-6569-4E34-B1ED-900E6CEADC8A}"/>
              </a:ext>
            </a:extLst>
          </p:cNvPr>
          <p:cNvSpPr txBox="1"/>
          <p:nvPr/>
        </p:nvSpPr>
        <p:spPr>
          <a:xfrm>
            <a:off x="4724741" y="3195127"/>
            <a:ext cx="1097550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>
                <a:solidFill>
                  <a:srgbClr val="C00000"/>
                </a:solidFill>
              </a:rPr>
              <a:t>Normal</a:t>
            </a:r>
            <a:endParaRPr kumimoji="1" lang="ko-Kore-KR" altLang="en-US" sz="1733" b="1">
              <a:solidFill>
                <a:srgbClr val="C00000"/>
              </a:solidFill>
            </a:endParaRPr>
          </a:p>
        </p:txBody>
      </p:sp>
      <p:sp>
        <p:nvSpPr>
          <p:cNvPr id="26" name="모서리가 둥근 직사각형 80">
            <a:extLst>
              <a:ext uri="{FF2B5EF4-FFF2-40B4-BE49-F238E27FC236}">
                <a16:creationId xmlns:a16="http://schemas.microsoft.com/office/drawing/2014/main" id="{A6F48383-AFA7-4745-8379-A6E03F9FC839}"/>
              </a:ext>
            </a:extLst>
          </p:cNvPr>
          <p:cNvSpPr/>
          <p:nvPr/>
        </p:nvSpPr>
        <p:spPr>
          <a:xfrm>
            <a:off x="903819" y="2376848"/>
            <a:ext cx="9110716" cy="27057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83">
            <a:extLst>
              <a:ext uri="{FF2B5EF4-FFF2-40B4-BE49-F238E27FC236}">
                <a16:creationId xmlns:a16="http://schemas.microsoft.com/office/drawing/2014/main" id="{22A30501-7DAB-485B-AFD3-D817709B6E35}"/>
              </a:ext>
            </a:extLst>
          </p:cNvPr>
          <p:cNvSpPr/>
          <p:nvPr/>
        </p:nvSpPr>
        <p:spPr>
          <a:xfrm>
            <a:off x="2695434" y="2863499"/>
            <a:ext cx="1719709" cy="167336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400" b="1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8F52DA-01E5-4752-8CBF-D5B8A201C90E}"/>
              </a:ext>
            </a:extLst>
          </p:cNvPr>
          <p:cNvSpPr txBox="1"/>
          <p:nvPr/>
        </p:nvSpPr>
        <p:spPr>
          <a:xfrm>
            <a:off x="3157311" y="3061320"/>
            <a:ext cx="774227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Pitch</a:t>
            </a:r>
            <a:endParaRPr kumimoji="1" lang="ko-Kore-KR" altLang="en-US" sz="1733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BB05FE-531D-4CF3-97F4-0706B62B485B}"/>
              </a:ext>
            </a:extLst>
          </p:cNvPr>
          <p:cNvSpPr txBox="1"/>
          <p:nvPr/>
        </p:nvSpPr>
        <p:spPr>
          <a:xfrm>
            <a:off x="3104612" y="3562122"/>
            <a:ext cx="774227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 Yaw</a:t>
            </a:r>
            <a:endParaRPr kumimoji="1" lang="ko-Kore-KR" altLang="en-US" sz="1733" b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8F33A2-1E77-4F3F-85B7-DE2B2C2C6DD1}"/>
              </a:ext>
            </a:extLst>
          </p:cNvPr>
          <p:cNvSpPr txBox="1"/>
          <p:nvPr/>
        </p:nvSpPr>
        <p:spPr>
          <a:xfrm>
            <a:off x="2695433" y="4057858"/>
            <a:ext cx="1719709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Distance</a:t>
            </a:r>
            <a:endParaRPr kumimoji="1" lang="ko-Kore-KR" altLang="en-US" sz="1733" b="1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6A3399-D5F7-42A9-840B-3989D0343BD0}"/>
              </a:ext>
            </a:extLst>
          </p:cNvPr>
          <p:cNvCxnSpPr>
            <a:cxnSpLocks/>
          </p:cNvCxnSpPr>
          <p:nvPr/>
        </p:nvCxnSpPr>
        <p:spPr>
          <a:xfrm rot="5400000">
            <a:off x="3499738" y="5070488"/>
            <a:ext cx="86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ECBC14-26A2-4185-AC24-33F2B5F8C914}"/>
              </a:ext>
            </a:extLst>
          </p:cNvPr>
          <p:cNvSpPr txBox="1"/>
          <p:nvPr/>
        </p:nvSpPr>
        <p:spPr>
          <a:xfrm>
            <a:off x="3529815" y="5594575"/>
            <a:ext cx="885327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733" b="1"/>
              <a:t>Cheat</a:t>
            </a:r>
            <a:endParaRPr kumimoji="1" lang="ko-Kore-KR" altLang="en-US" sz="1733" b="1"/>
          </a:p>
        </p:txBody>
      </p:sp>
      <p:cxnSp>
        <p:nvCxnSpPr>
          <p:cNvPr id="33" name="직선 연결선[R] 40">
            <a:extLst>
              <a:ext uri="{FF2B5EF4-FFF2-40B4-BE49-F238E27FC236}">
                <a16:creationId xmlns:a16="http://schemas.microsoft.com/office/drawing/2014/main" id="{27A2582F-29B7-48A9-8EAE-94C1F86A819D}"/>
              </a:ext>
            </a:extLst>
          </p:cNvPr>
          <p:cNvCxnSpPr>
            <a:cxnSpLocks/>
          </p:cNvCxnSpPr>
          <p:nvPr/>
        </p:nvCxnSpPr>
        <p:spPr>
          <a:xfrm flipV="1">
            <a:off x="3161374" y="4666180"/>
            <a:ext cx="0" cy="1124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F00DCD-453E-4FA5-9247-5D1701859E77}"/>
              </a:ext>
            </a:extLst>
          </p:cNvPr>
          <p:cNvCxnSpPr>
            <a:cxnSpLocks/>
          </p:cNvCxnSpPr>
          <p:nvPr/>
        </p:nvCxnSpPr>
        <p:spPr>
          <a:xfrm flipH="1">
            <a:off x="2590858" y="5381812"/>
            <a:ext cx="583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AA96E8F-46D9-47CA-8E8A-BCE26454E564}"/>
              </a:ext>
            </a:extLst>
          </p:cNvPr>
          <p:cNvCxnSpPr>
            <a:cxnSpLocks/>
          </p:cNvCxnSpPr>
          <p:nvPr/>
        </p:nvCxnSpPr>
        <p:spPr>
          <a:xfrm flipH="1">
            <a:off x="2590858" y="5771777"/>
            <a:ext cx="583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983B29D-917B-476F-B0EA-2BD8BDA8235C}"/>
              </a:ext>
            </a:extLst>
          </p:cNvPr>
          <p:cNvSpPr txBox="1"/>
          <p:nvPr/>
        </p:nvSpPr>
        <p:spPr>
          <a:xfrm>
            <a:off x="1303773" y="5594575"/>
            <a:ext cx="1255135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733" b="1"/>
              <a:t>Too Far</a:t>
            </a:r>
            <a:endParaRPr kumimoji="1" lang="ko-Kore-KR" altLang="en-US" sz="1733" b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B3F16B-5806-42E6-88BA-A907DC954996}"/>
              </a:ext>
            </a:extLst>
          </p:cNvPr>
          <p:cNvSpPr txBox="1"/>
          <p:nvPr/>
        </p:nvSpPr>
        <p:spPr>
          <a:xfrm>
            <a:off x="1303772" y="5213573"/>
            <a:ext cx="1255136" cy="35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733" b="1"/>
              <a:t>No Face</a:t>
            </a:r>
            <a:endParaRPr kumimoji="1" lang="ko-Kore-KR" altLang="en-US" sz="1733" b="1"/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320F9901-3304-45ED-949F-A6EE1894B429}"/>
              </a:ext>
            </a:extLst>
          </p:cNvPr>
          <p:cNvSpPr/>
          <p:nvPr/>
        </p:nvSpPr>
        <p:spPr>
          <a:xfrm>
            <a:off x="1504663" y="5589470"/>
            <a:ext cx="1054243" cy="386107"/>
          </a:xfrm>
          <a:prstGeom prst="frame">
            <a:avLst>
              <a:gd name="adj1" fmla="val 739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BA72642E-E996-4D99-90EA-3853F3D72FCB}"/>
              </a:ext>
            </a:extLst>
          </p:cNvPr>
          <p:cNvSpPr/>
          <p:nvPr/>
        </p:nvSpPr>
        <p:spPr>
          <a:xfrm>
            <a:off x="1504662" y="5181370"/>
            <a:ext cx="1054243" cy="386107"/>
          </a:xfrm>
          <a:prstGeom prst="frame">
            <a:avLst>
              <a:gd name="adj1" fmla="val 739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0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9" grpId="0"/>
      <p:bldP spid="20" grpId="0"/>
      <p:bldP spid="22" grpId="0"/>
      <p:bldP spid="24" grpId="0"/>
      <p:bldP spid="25" grpId="0"/>
      <p:bldP spid="38" grpId="0" animBg="1"/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EFC22AE-73EF-41ED-B6DC-EA68502D747C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500" b="1">
                <a:solidFill>
                  <a:srgbClr val="40467B"/>
                </a:solidFill>
                <a:latin typeface="Malgun Gothic"/>
                <a:ea typeface="Malgun Gothic"/>
              </a:rPr>
              <a:t>프로젝트 기대효과</a:t>
            </a:r>
            <a:br>
              <a:rPr lang="ko-KR" altLang="en-US" sz="2500">
                <a:ea typeface="맑은 고딕"/>
              </a:rPr>
            </a:br>
            <a:endParaRPr lang="ko-KR" altLang="en-US" sz="2500"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75C51-89A5-4C4C-AF3D-7163517CA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F9036F-9367-4A72-AAF9-35A8FFCF12CA}"/>
              </a:ext>
            </a:extLst>
          </p:cNvPr>
          <p:cNvSpPr txBox="1"/>
          <p:nvPr/>
        </p:nvSpPr>
        <p:spPr>
          <a:xfrm>
            <a:off x="740613" y="791453"/>
            <a:ext cx="10768528" cy="3785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2400">
              <a:ea typeface="맑은 고딕"/>
            </a:endParaRP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sz="2400">
                <a:latin typeface="Malgun Gothic"/>
                <a:ea typeface="Malgun Gothic"/>
              </a:rPr>
              <a:t>부정행위 판별에 편의성을 </a:t>
            </a:r>
            <a:r>
              <a:rPr lang="ko-KR" altLang="en-US" sz="2400" err="1">
                <a:latin typeface="Malgun Gothic"/>
                <a:ea typeface="Malgun Gothic"/>
              </a:rPr>
              <a:t>제공하므로써</a:t>
            </a:r>
            <a:r>
              <a:rPr lang="ko-KR" altLang="en-US" sz="2400">
                <a:latin typeface="Malgun Gothic"/>
                <a:ea typeface="Malgun Gothic"/>
              </a:rPr>
              <a:t> 효율적인 감독이 가능하며, 부정행위 감소의 효과를 통해 공정한 시험 문화 조성 </a:t>
            </a: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sz="2400">
                <a:latin typeface="Malgun Gothic"/>
                <a:ea typeface="Malgun Gothic"/>
              </a:rPr>
              <a:t>시험</a:t>
            </a:r>
            <a:r>
              <a:rPr lang="ko-KR" sz="2400">
                <a:latin typeface="Malgun Gothic"/>
                <a:ea typeface="Malgun Gothic"/>
              </a:rPr>
              <a:t> 뿐만 아니라 </a:t>
            </a:r>
            <a:r>
              <a:rPr lang="ko-KR" sz="2400" err="1">
                <a:latin typeface="Malgun Gothic"/>
                <a:ea typeface="Malgun Gothic"/>
              </a:rPr>
              <a:t>비대면</a:t>
            </a:r>
            <a:r>
              <a:rPr lang="ko-KR" sz="2400">
                <a:latin typeface="Malgun Gothic"/>
                <a:ea typeface="Malgun Gothic"/>
              </a:rPr>
              <a:t> </a:t>
            </a:r>
            <a:r>
              <a:rPr lang="ko-KR" altLang="en-US" sz="2400">
                <a:latin typeface="Malgun Gothic"/>
                <a:ea typeface="Malgun Gothic"/>
              </a:rPr>
              <a:t>수업에서 집중도 향상을 돕는 도구로</a:t>
            </a:r>
            <a:r>
              <a:rPr lang="ko-KR" sz="2400">
                <a:latin typeface="Malgun Gothic"/>
                <a:ea typeface="Malgun Gothic"/>
              </a:rPr>
              <a:t> </a:t>
            </a:r>
            <a:r>
              <a:rPr lang="ko-KR" altLang="en-US" sz="2400">
                <a:latin typeface="Malgun Gothic"/>
                <a:ea typeface="Malgun Gothic"/>
              </a:rPr>
              <a:t>활용가능</a:t>
            </a:r>
            <a:endParaRPr lang="en-US" altLang="ko-KR" sz="2400">
              <a:latin typeface="맑은 고딕" panose="020F0502020204030204"/>
              <a:ea typeface="맑은 고딕" panose="020F0502020204030204"/>
            </a:endParaRPr>
          </a:p>
          <a:p>
            <a:pPr marL="342900" indent="-342900" algn="just">
              <a:lnSpc>
                <a:spcPct val="13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ko-KR" altLang="en-US" sz="2400">
                <a:latin typeface="Malgun Gothic"/>
                <a:ea typeface="Malgun Gothic"/>
              </a:rPr>
              <a:t>현재는</a:t>
            </a:r>
            <a:r>
              <a:rPr lang="ko-KR" sz="2400">
                <a:latin typeface="Malgun Gothic"/>
                <a:ea typeface="Malgun Gothic"/>
              </a:rPr>
              <a:t> 머리의 각도와 시선만을 이용하였으나, 추가로</a:t>
            </a:r>
            <a:r>
              <a:rPr lang="en-US" altLang="ko-KR" sz="2400">
                <a:latin typeface="Malgun Gothic"/>
                <a:ea typeface="+mn-lt"/>
              </a:rPr>
              <a:t> Pose Estimation</a:t>
            </a:r>
            <a:r>
              <a:rPr lang="ko-KR" sz="2400">
                <a:latin typeface="Malgun Gothic"/>
                <a:ea typeface="Malgun Gothic"/>
              </a:rPr>
              <a:t>을 이용하여 응시자의 자세까지 탐지하면 더 정확하게 부정행위 여부를 파악할 수 </a:t>
            </a:r>
            <a:r>
              <a:rPr lang="ko-KR" altLang="en-US" sz="2400">
                <a:latin typeface="Malgun Gothic"/>
                <a:ea typeface="Malgun Gothic"/>
              </a:rPr>
              <a:t>있음</a:t>
            </a:r>
            <a:endParaRPr lang="en-US" altLang="ko-KR" sz="2400">
              <a:ea typeface="+mn-lt"/>
              <a:cs typeface="+mn-lt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B3E6925-0056-47F5-92C2-9B4BA2245463}"/>
              </a:ext>
            </a:extLst>
          </p:cNvPr>
          <p:cNvCxnSpPr/>
          <p:nvPr/>
        </p:nvCxnSpPr>
        <p:spPr>
          <a:xfrm>
            <a:off x="392294" y="426166"/>
            <a:ext cx="2780907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EB9FFA-8FB3-4A61-AE45-29EEDD7D3501}"/>
              </a:ext>
            </a:extLst>
          </p:cNvPr>
          <p:cNvGrpSpPr/>
          <p:nvPr/>
        </p:nvGrpSpPr>
        <p:grpSpPr>
          <a:xfrm>
            <a:off x="6413568" y="4739695"/>
            <a:ext cx="2469439" cy="1189134"/>
            <a:chOff x="7830107" y="4739695"/>
            <a:chExt cx="2469439" cy="1189134"/>
          </a:xfrm>
        </p:grpSpPr>
        <p:pic>
          <p:nvPicPr>
            <p:cNvPr id="4" name="그림 3" descr="장난감이(가) 표시된 사진&#10;&#10;자동 생성된 설명">
              <a:extLst>
                <a:ext uri="{FF2B5EF4-FFF2-40B4-BE49-F238E27FC236}">
                  <a16:creationId xmlns:a16="http://schemas.microsoft.com/office/drawing/2014/main" id="{ECF05630-B515-41BE-A29E-87905A15C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184" b="51704"/>
            <a:stretch/>
          </p:blipFill>
          <p:spPr>
            <a:xfrm>
              <a:off x="7902878" y="4739695"/>
              <a:ext cx="2396668" cy="77422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8EFB00-D719-40B0-8C8C-C7FA669529A0}"/>
                </a:ext>
              </a:extLst>
            </p:cNvPr>
            <p:cNvSpPr txBox="1"/>
            <p:nvPr/>
          </p:nvSpPr>
          <p:spPr>
            <a:xfrm>
              <a:off x="7830107" y="5559497"/>
              <a:ext cx="2373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i="1"/>
                <a:t>Pose Estimation</a:t>
              </a:r>
              <a:endParaRPr lang="ko-KR" altLang="en-US" i="1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36081A-B778-470A-815A-A8E4C69BEA7C}"/>
              </a:ext>
            </a:extLst>
          </p:cNvPr>
          <p:cNvSpPr txBox="1"/>
          <p:nvPr/>
        </p:nvSpPr>
        <p:spPr>
          <a:xfrm>
            <a:off x="5535246" y="4783016"/>
            <a:ext cx="7014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5400" b="1">
                <a:ea typeface="맑은 고딕"/>
              </a:rPr>
              <a:t>+</a:t>
            </a:r>
            <a:endParaRPr lang="ko-KR" sz="5400" b="1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71537C-0BA2-4ACE-862A-5AF914D819A3}"/>
              </a:ext>
            </a:extLst>
          </p:cNvPr>
          <p:cNvGrpSpPr/>
          <p:nvPr/>
        </p:nvGrpSpPr>
        <p:grpSpPr>
          <a:xfrm>
            <a:off x="3456722" y="4470830"/>
            <a:ext cx="1701001" cy="1747068"/>
            <a:chOff x="944922" y="2352358"/>
            <a:chExt cx="4456558" cy="432423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5E920AA-C3EE-4178-BF9D-D1F419BA5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922" y="2352358"/>
              <a:ext cx="4456558" cy="4324235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CFD3066-7784-4CF3-B2AF-BD77067CA716}"/>
                </a:ext>
              </a:extLst>
            </p:cNvPr>
            <p:cNvCxnSpPr>
              <a:cxnSpLocks/>
            </p:cNvCxnSpPr>
            <p:nvPr/>
          </p:nvCxnSpPr>
          <p:spPr>
            <a:xfrm>
              <a:off x="2334638" y="3771506"/>
              <a:ext cx="238833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4B4F60E-80A2-4B11-AF34-E37A7C58690B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84" y="3771506"/>
              <a:ext cx="238833" cy="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42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44214-9FF3-406B-8914-CBE62C8DD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>
                <a:ea typeface="+mn-lt"/>
                <a:cs typeface="+mn-lt"/>
                <a:hlinkClick r:id="rId2"/>
              </a:rPr>
              <a:t>https://youtu.be/cTiqiq_2mag</a:t>
            </a:r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C3AE89D-4B40-4382-9C49-00D04A1275A1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>
                <a:solidFill>
                  <a:srgbClr val="40467B"/>
                </a:solidFill>
                <a:latin typeface="Malgun Gothic"/>
                <a:ea typeface="Malgun Gothic"/>
              </a:rPr>
              <a:t>Anti-Cheating</a:t>
            </a:r>
            <a:r>
              <a:rPr lang="ko-KR" altLang="en-US" sz="2500" b="1">
                <a:solidFill>
                  <a:srgbClr val="40467B"/>
                </a:solidFill>
                <a:latin typeface="Malgun Gothic"/>
                <a:ea typeface="Malgun Gothic"/>
              </a:rPr>
              <a:t> 시연동영상</a:t>
            </a:r>
            <a:br>
              <a:rPr lang="ko-KR" altLang="en-US" sz="2500">
                <a:solidFill>
                  <a:srgbClr val="40467B"/>
                </a:solidFill>
                <a:ea typeface="맑은 고딕"/>
              </a:rPr>
            </a:br>
            <a:endParaRPr lang="ko-KR" altLang="en-US" sz="2500">
              <a:solidFill>
                <a:srgbClr val="40467B"/>
              </a:solidFill>
              <a:ea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C2A434-FAAB-4E33-A843-591A213F6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8F43C2D-6541-4386-9471-0395B4BCFFA0}"/>
              </a:ext>
            </a:extLst>
          </p:cNvPr>
          <p:cNvCxnSpPr/>
          <p:nvPr/>
        </p:nvCxnSpPr>
        <p:spPr>
          <a:xfrm>
            <a:off x="401586" y="426166"/>
            <a:ext cx="4018932" cy="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그림 2" descr="텍스트, 사람, 벽, 여자이(가) 표시된 사진&#10;&#10;자동 생성된 설명">
            <a:extLst>
              <a:ext uri="{FF2B5EF4-FFF2-40B4-BE49-F238E27FC236}">
                <a16:creationId xmlns:a16="http://schemas.microsoft.com/office/drawing/2014/main" id="{4A2FD4E7-B201-4812-B156-AC8465C373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089" r="524" b="2597"/>
          <a:stretch/>
        </p:blipFill>
        <p:spPr>
          <a:xfrm>
            <a:off x="800447" y="2961208"/>
            <a:ext cx="3232047" cy="2597875"/>
          </a:xfrm>
          <a:prstGeom prst="rect">
            <a:avLst/>
          </a:prstGeom>
        </p:spPr>
      </p:pic>
      <p:pic>
        <p:nvPicPr>
          <p:cNvPr id="3" name="그림 5" descr="사람, 실내이(가) 표시된 사진&#10;&#10;자동 생성된 설명">
            <a:extLst>
              <a:ext uri="{FF2B5EF4-FFF2-40B4-BE49-F238E27FC236}">
                <a16:creationId xmlns:a16="http://schemas.microsoft.com/office/drawing/2014/main" id="{C75DDAF6-A330-4A13-AF46-BBCFE49123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573" r="15734" b="-1923"/>
          <a:stretch/>
        </p:blipFill>
        <p:spPr>
          <a:xfrm>
            <a:off x="8039500" y="2967095"/>
            <a:ext cx="3200674" cy="2600214"/>
          </a:xfrm>
          <a:prstGeom prst="rect">
            <a:avLst/>
          </a:prstGeom>
        </p:spPr>
      </p:pic>
      <p:pic>
        <p:nvPicPr>
          <p:cNvPr id="6" name="그림 6" descr="사람, 벽, 실내이(가) 표시된 사진&#10;&#10;자동 생성된 설명">
            <a:extLst>
              <a:ext uri="{FF2B5EF4-FFF2-40B4-BE49-F238E27FC236}">
                <a16:creationId xmlns:a16="http://schemas.microsoft.com/office/drawing/2014/main" id="{44C380B7-9D98-4483-BED9-29B9630E316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390" r="18084" b="-1290"/>
          <a:stretch/>
        </p:blipFill>
        <p:spPr>
          <a:xfrm>
            <a:off x="4539081" y="2964445"/>
            <a:ext cx="3120253" cy="2605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2D98AC-DCE1-4F2C-9D20-06C297582C62}"/>
              </a:ext>
            </a:extLst>
          </p:cNvPr>
          <p:cNvSpPr txBox="1"/>
          <p:nvPr/>
        </p:nvSpPr>
        <p:spPr>
          <a:xfrm>
            <a:off x="838200" y="5630452"/>
            <a:ext cx="312025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/>
              <a:t>강보경</a:t>
            </a:r>
            <a:endParaRPr lang="en-US" altLang="ko-KR" b="1"/>
          </a:p>
          <a:p>
            <a:pPr algn="ctr">
              <a:lnSpc>
                <a:spcPct val="150000"/>
              </a:lnSpc>
            </a:pPr>
            <a:r>
              <a:rPr lang="ko-KR" altLang="en-US" b="1"/>
              <a:t>부정행위 판별 </a:t>
            </a:r>
            <a:r>
              <a:rPr lang="en-US" altLang="ko-KR" b="1"/>
              <a:t>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2748E-116E-4B99-A60E-1A3D2BAE91D8}"/>
              </a:ext>
            </a:extLst>
          </p:cNvPr>
          <p:cNvSpPr txBox="1"/>
          <p:nvPr/>
        </p:nvSpPr>
        <p:spPr>
          <a:xfrm>
            <a:off x="4422422" y="5630452"/>
            <a:ext cx="3120252" cy="12852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>
                <a:ea typeface="맑은 고딕"/>
              </a:rPr>
              <a:t>이기주</a:t>
            </a:r>
            <a:endParaRPr lang="ko-KR"/>
          </a:p>
          <a:p>
            <a:pPr algn="ctr">
              <a:lnSpc>
                <a:spcPct val="150000"/>
              </a:lnSpc>
            </a:pPr>
            <a:r>
              <a:rPr lang="en-US" altLang="ko-KR" b="1">
                <a:latin typeface="Malgun Gothic"/>
                <a:ea typeface="+mn-lt"/>
              </a:rPr>
              <a:t>DB </a:t>
            </a:r>
            <a:r>
              <a:rPr lang="ko-KR" altLang="en-US" b="1">
                <a:latin typeface="Malgun Gothic"/>
                <a:ea typeface="+mn-lt"/>
              </a:rPr>
              <a:t>및</a:t>
            </a:r>
            <a:r>
              <a:rPr lang="en-US" altLang="ko-KR" b="1">
                <a:latin typeface="Malgun Gothic"/>
                <a:ea typeface="+mn-lt"/>
              </a:rPr>
              <a:t> UX/UI</a:t>
            </a:r>
            <a:endParaRPr lang="ko-KR">
              <a:ea typeface="+mn-lt"/>
              <a:cs typeface="+mn-lt"/>
            </a:endParaRPr>
          </a:p>
          <a:p>
            <a:pPr algn="ctr">
              <a:lnSpc>
                <a:spcPct val="150000"/>
              </a:lnSpc>
            </a:pPr>
            <a:endParaRPr lang="ko-KR" altLang="en-US" b="1"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66A79-02D8-4E47-A076-89FE3204B656}"/>
              </a:ext>
            </a:extLst>
          </p:cNvPr>
          <p:cNvSpPr txBox="1"/>
          <p:nvPr/>
        </p:nvSpPr>
        <p:spPr>
          <a:xfrm>
            <a:off x="8300605" y="200544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>
              <a:ea typeface="맑은 고딕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0C11F-35E1-4B3A-BF7E-4589B9B6BC2F}"/>
              </a:ext>
            </a:extLst>
          </p:cNvPr>
          <p:cNvSpPr txBox="1"/>
          <p:nvPr/>
        </p:nvSpPr>
        <p:spPr>
          <a:xfrm>
            <a:off x="8105422" y="5630452"/>
            <a:ext cx="3120252" cy="8697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b="1">
                <a:latin typeface="Malgun Gothic"/>
                <a:ea typeface="Malgun Gothic"/>
              </a:rPr>
              <a:t>이주현</a:t>
            </a:r>
            <a:endParaRPr lang="en-US" altLang="ko-KR" b="1">
              <a:latin typeface="Malgun Gothic"/>
              <a:ea typeface="Malgun Gothic"/>
            </a:endParaRPr>
          </a:p>
          <a:p>
            <a:pPr algn="ctr">
              <a:lnSpc>
                <a:spcPct val="150000"/>
              </a:lnSpc>
            </a:pPr>
            <a:r>
              <a:rPr lang="ko-KR" b="1">
                <a:latin typeface="Malgun Gothic"/>
                <a:ea typeface="Malgun Gothic"/>
              </a:rPr>
              <a:t>서버 및 클라이언트</a:t>
            </a:r>
            <a:endParaRPr lang="ko-K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28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EAE5E4D-9B7E-4E25-8FD0-A2F980505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56" y="1110591"/>
            <a:ext cx="6613514" cy="1647939"/>
          </a:xfrm>
          <a:prstGeom prst="rect">
            <a:avLst/>
          </a:prstGeom>
        </p:spPr>
      </p:pic>
      <p:pic>
        <p:nvPicPr>
          <p:cNvPr id="9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EE65B99-FB8F-47AB-8082-6B2B96542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66" y="3654648"/>
            <a:ext cx="6632027" cy="1650771"/>
          </a:xfrm>
          <a:prstGeom prst="rect">
            <a:avLst/>
          </a:prstGeom>
        </p:spPr>
      </p:pic>
      <p:pic>
        <p:nvPicPr>
          <p:cNvPr id="3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954D4C8-A58D-427A-9601-E68380734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41" t="4615" r="2922" b="4895"/>
          <a:stretch/>
        </p:blipFill>
        <p:spPr>
          <a:xfrm>
            <a:off x="5349511" y="2423662"/>
            <a:ext cx="6596224" cy="16307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34BFD0-4B5B-4672-B0ED-A5B46ACF5B27}"/>
              </a:ext>
            </a:extLst>
          </p:cNvPr>
          <p:cNvSpPr txBox="1"/>
          <p:nvPr/>
        </p:nvSpPr>
        <p:spPr>
          <a:xfrm>
            <a:off x="2241333" y="3160986"/>
            <a:ext cx="8379371" cy="120032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600" b="1">
                <a:solidFill>
                  <a:srgbClr val="C00000"/>
                </a:solidFill>
                <a:ea typeface="맑은 고딕"/>
              </a:rPr>
              <a:t>인공지능</a:t>
            </a:r>
            <a:r>
              <a:rPr lang="ko-KR" altLang="en-US" sz="3600" b="1">
                <a:ea typeface="맑은 고딕"/>
              </a:rPr>
              <a:t>을 이용하여 </a:t>
            </a:r>
            <a:endParaRPr lang="ko-KR">
              <a:ea typeface="맑은 고딕"/>
            </a:endParaRPr>
          </a:p>
          <a:p>
            <a:r>
              <a:rPr lang="ko-KR" altLang="en-US" sz="3600" b="1">
                <a:solidFill>
                  <a:srgbClr val="C00000"/>
                </a:solidFill>
                <a:ea typeface="맑은 고딕"/>
              </a:rPr>
              <a:t>공정한 시험 문화</a:t>
            </a:r>
            <a:r>
              <a:rPr lang="ko-KR" altLang="en-US" sz="3600" b="1">
                <a:ea typeface="맑은 고딕"/>
              </a:rPr>
              <a:t>형성에 앞장서고자 함</a:t>
            </a:r>
          </a:p>
        </p:txBody>
      </p:sp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E2CFE95-4012-43AB-AE91-5426D770A5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3" t="6452" r="1151" b="-2731"/>
          <a:stretch/>
        </p:blipFill>
        <p:spPr>
          <a:xfrm>
            <a:off x="5407572" y="4997391"/>
            <a:ext cx="6545927" cy="1702938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F5950820-2FA2-4F85-97CE-E68DF2B8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254512"/>
            <a:ext cx="10515600" cy="13521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개발동기 및 배경</a:t>
            </a:r>
            <a:br>
              <a:rPr lang="ko-KR" altLang="en-US" sz="2500">
                <a:ea typeface="맑은 고딕"/>
              </a:rPr>
            </a:br>
            <a:endParaRPr lang="ko-KR" altLang="en-US" sz="2500">
              <a:ea typeface="맑은 고딕"/>
            </a:endParaRPr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54ED0F8-93BE-4F34-868C-9C7A9F23D0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D0C517-EC31-469E-99E9-2488EFF2C581}"/>
              </a:ext>
            </a:extLst>
          </p:cNvPr>
          <p:cNvCxnSpPr/>
          <p:nvPr/>
        </p:nvCxnSpPr>
        <p:spPr>
          <a:xfrm>
            <a:off x="392294" y="426166"/>
            <a:ext cx="2554885" cy="21582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9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C70D9FEA-AB40-41AE-8C82-7C4FDE63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254512"/>
            <a:ext cx="10515600" cy="13521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서비스 시나리오 1</a:t>
            </a:r>
            <a:br>
              <a:rPr lang="ko-KR" altLang="en-US" sz="2500">
                <a:ea typeface="맑은 고딕"/>
              </a:rPr>
            </a:br>
            <a:r>
              <a:rPr lang="ko-KR" altLang="en-US" sz="2500">
                <a:ea typeface="맑은 고딕"/>
              </a:rPr>
              <a:t>감독관이 시험을 출제하고 응시자들이 시험을 응시할 수 있음.</a:t>
            </a:r>
            <a:endParaRPr lang="ko-KR" sz="2500">
              <a:ea typeface="맑은 고딕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F2E4D9-C8A1-40BF-9393-645252C7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446E6E-E3B0-415E-BCEB-F0516972B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325" y="4681019"/>
            <a:ext cx="1462665" cy="146266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266C5A-C5BD-4F8E-8F99-E314A914E347}"/>
              </a:ext>
            </a:extLst>
          </p:cNvPr>
          <p:cNvGrpSpPr/>
          <p:nvPr/>
        </p:nvGrpSpPr>
        <p:grpSpPr>
          <a:xfrm>
            <a:off x="4986019" y="1606648"/>
            <a:ext cx="2219962" cy="1553418"/>
            <a:chOff x="5078719" y="1515398"/>
            <a:chExt cx="2219962" cy="155341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311EA8B-447C-47BA-9626-EA03FAB99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719" y="1787573"/>
              <a:ext cx="2219962" cy="12812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E18A0E-6CCB-426D-BE1C-B9A2EBFB7B8C}"/>
                </a:ext>
              </a:extLst>
            </p:cNvPr>
            <p:cNvSpPr txBox="1"/>
            <p:nvPr/>
          </p:nvSpPr>
          <p:spPr>
            <a:xfrm>
              <a:off x="5731500" y="151539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Server</a:t>
              </a:r>
              <a:endParaRPr lang="ko-KR" altLang="en-US" b="1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00D19C5-FEC3-4937-A289-6AC0091B2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28" y="4075887"/>
            <a:ext cx="2067797" cy="2067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2DC1A5-51C4-4B44-A2C9-87A69AD2B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75" y="4075887"/>
            <a:ext cx="2067797" cy="2067797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8EC9DDF-26FD-49D8-937B-073049AC2794}"/>
              </a:ext>
            </a:extLst>
          </p:cNvPr>
          <p:cNvCxnSpPr/>
          <p:nvPr/>
        </p:nvCxnSpPr>
        <p:spPr>
          <a:xfrm>
            <a:off x="392294" y="426166"/>
            <a:ext cx="2740739" cy="21582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74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C70D9FEA-AB40-41AE-8C82-7C4FDE63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254512"/>
            <a:ext cx="10515600" cy="13521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서비스 시나리오 1</a:t>
            </a:r>
            <a:br>
              <a:rPr lang="ko-KR" altLang="en-US" sz="2500">
                <a:ea typeface="맑은 고딕"/>
              </a:rPr>
            </a:br>
            <a:r>
              <a:rPr lang="ko-KR" altLang="en-US" sz="2500">
                <a:ea typeface="맑은 고딕"/>
              </a:rPr>
              <a:t>감독관이 시험을 출제하고 응시자들이 시험을 응시할 수 있음.</a:t>
            </a:r>
            <a:endParaRPr lang="ko-KR" sz="2500">
              <a:ea typeface="맑은 고딕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F2E4D9-C8A1-40BF-9393-645252C7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446E6E-E3B0-415E-BCEB-F0516972B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708" y="1697401"/>
            <a:ext cx="1462665" cy="146266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266C5A-C5BD-4F8E-8F99-E314A914E347}"/>
              </a:ext>
            </a:extLst>
          </p:cNvPr>
          <p:cNvGrpSpPr/>
          <p:nvPr/>
        </p:nvGrpSpPr>
        <p:grpSpPr>
          <a:xfrm>
            <a:off x="4986019" y="1606648"/>
            <a:ext cx="2219962" cy="1553418"/>
            <a:chOff x="5078719" y="1515398"/>
            <a:chExt cx="2219962" cy="155341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311EA8B-447C-47BA-9626-EA03FAB99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719" y="1787573"/>
              <a:ext cx="2219962" cy="12812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E18A0E-6CCB-426D-BE1C-B9A2EBFB7B8C}"/>
                </a:ext>
              </a:extLst>
            </p:cNvPr>
            <p:cNvSpPr txBox="1"/>
            <p:nvPr/>
          </p:nvSpPr>
          <p:spPr>
            <a:xfrm>
              <a:off x="5731500" y="151539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Server</a:t>
              </a:r>
              <a:endParaRPr lang="ko-KR" altLang="en-US" b="1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00D19C5-FEC3-4937-A289-6AC0091B2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28" y="4075887"/>
            <a:ext cx="2067797" cy="2067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2DC1A5-51C4-4B44-A2C9-87A69AD2B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75" y="4075887"/>
            <a:ext cx="2067797" cy="2067797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8EC9DDF-26FD-49D8-937B-073049AC2794}"/>
              </a:ext>
            </a:extLst>
          </p:cNvPr>
          <p:cNvCxnSpPr/>
          <p:nvPr/>
        </p:nvCxnSpPr>
        <p:spPr>
          <a:xfrm>
            <a:off x="401586" y="426166"/>
            <a:ext cx="274073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9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C70D9FEA-AB40-41AE-8C82-7C4FDE63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254512"/>
            <a:ext cx="10515600" cy="135213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서비스 시나리오 1</a:t>
            </a:r>
            <a:br>
              <a:rPr lang="ko-KR" altLang="en-US" sz="2500">
                <a:ea typeface="맑은 고딕"/>
              </a:rPr>
            </a:br>
            <a:r>
              <a:rPr lang="ko-KR" altLang="en-US" sz="2500">
                <a:ea typeface="맑은 고딕"/>
              </a:rPr>
              <a:t>감독관이 시험을 출제하고 응시자들이 시험을 응시할 수 있음.</a:t>
            </a:r>
            <a:endParaRPr lang="ko-KR" sz="2500">
              <a:ea typeface="맑은 고딕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F2E4D9-C8A1-40BF-9393-645252C79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446E6E-E3B0-415E-BCEB-F0516972B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147" y="4681019"/>
            <a:ext cx="1462665" cy="1462665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F266C5A-C5BD-4F8E-8F99-E314A914E347}"/>
              </a:ext>
            </a:extLst>
          </p:cNvPr>
          <p:cNvGrpSpPr/>
          <p:nvPr/>
        </p:nvGrpSpPr>
        <p:grpSpPr>
          <a:xfrm>
            <a:off x="4986019" y="1606648"/>
            <a:ext cx="2219962" cy="1553418"/>
            <a:chOff x="5078719" y="1515398"/>
            <a:chExt cx="2219962" cy="155341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311EA8B-447C-47BA-9626-EA03FAB99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719" y="1787573"/>
              <a:ext cx="2219962" cy="128124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E18A0E-6CCB-426D-BE1C-B9A2EBFB7B8C}"/>
                </a:ext>
              </a:extLst>
            </p:cNvPr>
            <p:cNvSpPr txBox="1"/>
            <p:nvPr/>
          </p:nvSpPr>
          <p:spPr>
            <a:xfrm>
              <a:off x="5731500" y="151539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/>
                <a:t>Server</a:t>
              </a:r>
              <a:endParaRPr lang="ko-KR" altLang="en-US" b="1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00D19C5-FEC3-4937-A289-6AC0091B2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28" y="4075887"/>
            <a:ext cx="2067797" cy="20677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2DC1A5-51C4-4B44-A2C9-87A69AD2B2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675" y="4075887"/>
            <a:ext cx="2067797" cy="2067797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8EC9DDF-26FD-49D8-937B-073049AC2794}"/>
              </a:ext>
            </a:extLst>
          </p:cNvPr>
          <p:cNvCxnSpPr/>
          <p:nvPr/>
        </p:nvCxnSpPr>
        <p:spPr>
          <a:xfrm>
            <a:off x="401586" y="426166"/>
            <a:ext cx="274073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06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00D19C5-FEC3-4937-A289-6AC0091B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79" y="4336135"/>
            <a:ext cx="1814951" cy="18149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2DC1A5-51C4-4B44-A2C9-87A69AD2B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570" y="4336135"/>
            <a:ext cx="1814951" cy="181495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36A0F96-6FE4-44DA-B1F0-67BA746E3D10}"/>
              </a:ext>
            </a:extLst>
          </p:cNvPr>
          <p:cNvGrpSpPr/>
          <p:nvPr/>
        </p:nvGrpSpPr>
        <p:grpSpPr>
          <a:xfrm>
            <a:off x="7468585" y="4798950"/>
            <a:ext cx="2067797" cy="1352136"/>
            <a:chOff x="1400783" y="1955260"/>
            <a:chExt cx="2067797" cy="13521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FF830C9-CFBF-4C9A-B8C1-20A38FDB3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75"/>
            <a:stretch/>
          </p:blipFill>
          <p:spPr>
            <a:xfrm flipH="1">
              <a:off x="1676381" y="2169633"/>
              <a:ext cx="1514509" cy="113776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8BD490-D3A6-4308-8194-260C5D31D5E9}"/>
                </a:ext>
              </a:extLst>
            </p:cNvPr>
            <p:cNvSpPr/>
            <p:nvPr/>
          </p:nvSpPr>
          <p:spPr>
            <a:xfrm>
              <a:off x="1400783" y="1955260"/>
              <a:ext cx="2067797" cy="13521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F804E31-E3A0-4F36-ACF5-6B062744A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7F3CB5-6FF3-4481-B3AC-554715308866}"/>
              </a:ext>
            </a:extLst>
          </p:cNvPr>
          <p:cNvCxnSpPr/>
          <p:nvPr/>
        </p:nvCxnSpPr>
        <p:spPr>
          <a:xfrm>
            <a:off x="401586" y="426166"/>
            <a:ext cx="274073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3010EA1E-4855-473C-86B2-0B9B18885091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서비스 시나리오 2</a:t>
            </a:r>
            <a:br>
              <a:rPr lang="ko-KR" altLang="en-US" sz="2500" b="1">
                <a:ea typeface="맑은 고딕"/>
              </a:rPr>
            </a:br>
            <a:r>
              <a:rPr lang="ko-KR" altLang="en-US" sz="2500">
                <a:ea typeface="맑은 고딕"/>
              </a:rPr>
              <a:t>딥러닝 모델을 통해 감독관은 응시자들을 더 쉽게 감독할 수 있음</a:t>
            </a:r>
            <a:endParaRPr lang="ko-KR"/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38F2F523-D74C-46A6-9917-E52D7D2859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40" y="1600182"/>
            <a:ext cx="3344520" cy="18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7646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00D19C5-FEC3-4937-A289-6AC0091B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79" y="4336135"/>
            <a:ext cx="1814951" cy="18149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2DC1A5-51C4-4B44-A2C9-87A69AD2B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570" y="4336135"/>
            <a:ext cx="1814951" cy="181495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36A0F96-6FE4-44DA-B1F0-67BA746E3D10}"/>
              </a:ext>
            </a:extLst>
          </p:cNvPr>
          <p:cNvGrpSpPr/>
          <p:nvPr/>
        </p:nvGrpSpPr>
        <p:grpSpPr>
          <a:xfrm>
            <a:off x="8075559" y="2043215"/>
            <a:ext cx="1437011" cy="942752"/>
            <a:chOff x="1400783" y="1955260"/>
            <a:chExt cx="2067797" cy="13521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FF830C9-CFBF-4C9A-B8C1-20A38FDB3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75"/>
            <a:stretch/>
          </p:blipFill>
          <p:spPr>
            <a:xfrm flipH="1">
              <a:off x="1676381" y="2169633"/>
              <a:ext cx="1514509" cy="113776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8BD490-D3A6-4308-8194-260C5D31D5E9}"/>
                </a:ext>
              </a:extLst>
            </p:cNvPr>
            <p:cNvSpPr/>
            <p:nvPr/>
          </p:nvSpPr>
          <p:spPr>
            <a:xfrm>
              <a:off x="1400783" y="1955260"/>
              <a:ext cx="2067797" cy="13521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F804E31-E3A0-4F36-ACF5-6B062744A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7F3CB5-6FF3-4481-B3AC-554715308866}"/>
              </a:ext>
            </a:extLst>
          </p:cNvPr>
          <p:cNvCxnSpPr/>
          <p:nvPr/>
        </p:nvCxnSpPr>
        <p:spPr>
          <a:xfrm>
            <a:off x="401586" y="426166"/>
            <a:ext cx="274073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3010EA1E-4855-473C-86B2-0B9B18885091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서비스 시나리오 2</a:t>
            </a:r>
            <a:br>
              <a:rPr lang="ko-KR" altLang="en-US" sz="2500" b="1">
                <a:ea typeface="맑은 고딕"/>
              </a:rPr>
            </a:br>
            <a:r>
              <a:rPr lang="ko-KR" altLang="en-US" sz="2500">
                <a:ea typeface="맑은 고딕"/>
              </a:rPr>
              <a:t>딥러닝 모델을 통해 감독관은 응시자들을 더 쉽게 감독할 수 있음</a:t>
            </a:r>
            <a:endParaRPr lang="ko-KR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76585E3-B611-4BB7-81CB-649F11BFA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40" y="1600182"/>
            <a:ext cx="3344520" cy="18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55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00D19C5-FEC3-4937-A289-6AC0091B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79" y="4336135"/>
            <a:ext cx="1814951" cy="18149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2DC1A5-51C4-4B44-A2C9-87A69AD2B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570" y="4336135"/>
            <a:ext cx="1814951" cy="181495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36A0F96-6FE4-44DA-B1F0-67BA746E3D10}"/>
              </a:ext>
            </a:extLst>
          </p:cNvPr>
          <p:cNvGrpSpPr/>
          <p:nvPr/>
        </p:nvGrpSpPr>
        <p:grpSpPr>
          <a:xfrm>
            <a:off x="2721164" y="2151247"/>
            <a:ext cx="1437011" cy="942752"/>
            <a:chOff x="1400783" y="1955260"/>
            <a:chExt cx="2067797" cy="13521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FF830C9-CFBF-4C9A-B8C1-20A38FDB3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75"/>
            <a:stretch/>
          </p:blipFill>
          <p:spPr>
            <a:xfrm flipH="1">
              <a:off x="1676381" y="2169633"/>
              <a:ext cx="1514509" cy="1137763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8BD490-D3A6-4308-8194-260C5D31D5E9}"/>
                </a:ext>
              </a:extLst>
            </p:cNvPr>
            <p:cNvSpPr/>
            <p:nvPr/>
          </p:nvSpPr>
          <p:spPr>
            <a:xfrm>
              <a:off x="1400783" y="1955260"/>
              <a:ext cx="2067797" cy="13521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AF804E31-E3A0-4F36-ACF5-6B062744A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7F3CB5-6FF3-4481-B3AC-554715308866}"/>
              </a:ext>
            </a:extLst>
          </p:cNvPr>
          <p:cNvCxnSpPr/>
          <p:nvPr/>
        </p:nvCxnSpPr>
        <p:spPr>
          <a:xfrm>
            <a:off x="401586" y="426166"/>
            <a:ext cx="274073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3010EA1E-4855-473C-86B2-0B9B18885091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서비스 시나리오 2</a:t>
            </a:r>
            <a:br>
              <a:rPr lang="ko-KR" altLang="en-US" sz="2500" b="1">
                <a:ea typeface="맑은 고딕"/>
              </a:rPr>
            </a:br>
            <a:r>
              <a:rPr lang="ko-KR" altLang="en-US" sz="2500">
                <a:ea typeface="맑은 고딕"/>
              </a:rPr>
              <a:t>딥러닝 모델을 통해 감독관은 응시자들을 더 쉽게 감독할 수 있음</a:t>
            </a:r>
            <a:endParaRPr 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6D254-0D7F-463C-A3FE-3C920C481A3E}"/>
              </a:ext>
            </a:extLst>
          </p:cNvPr>
          <p:cNvSpPr txBox="1"/>
          <p:nvPr/>
        </p:nvSpPr>
        <p:spPr>
          <a:xfrm>
            <a:off x="3032398" y="2151247"/>
            <a:ext cx="8560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b="1">
                <a:solidFill>
                  <a:srgbClr val="FF0000"/>
                </a:solidFill>
              </a:rPr>
              <a:t>Cheat</a:t>
            </a:r>
            <a:endParaRPr lang="ko-KR" altLang="en-US" sz="500" b="1">
              <a:solidFill>
                <a:srgbClr val="FF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FE09E26-605D-41DD-8179-DAEAF49658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40" y="1600182"/>
            <a:ext cx="3344520" cy="18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25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C00D19C5-FEC3-4937-A289-6AC0091B2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79" y="4336135"/>
            <a:ext cx="1814951" cy="18149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2DC1A5-51C4-4B44-A2C9-87A69AD2B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570" y="4336135"/>
            <a:ext cx="1814951" cy="181495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F804E31-E3A0-4F36-ACF5-6B062744A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00" y="259419"/>
            <a:ext cx="1641197" cy="461679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47F3CB5-6FF3-4481-B3AC-554715308866}"/>
              </a:ext>
            </a:extLst>
          </p:cNvPr>
          <p:cNvCxnSpPr/>
          <p:nvPr/>
        </p:nvCxnSpPr>
        <p:spPr>
          <a:xfrm>
            <a:off x="401586" y="426166"/>
            <a:ext cx="2740739" cy="12290"/>
          </a:xfrm>
          <a:prstGeom prst="straightConnector1">
            <a:avLst/>
          </a:prstGeom>
          <a:ln>
            <a:solidFill>
              <a:srgbClr val="40467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제목 1">
            <a:extLst>
              <a:ext uri="{FF2B5EF4-FFF2-40B4-BE49-F238E27FC236}">
                <a16:creationId xmlns:a16="http://schemas.microsoft.com/office/drawing/2014/main" id="{3010EA1E-4855-473C-86B2-0B9B18885091}"/>
              </a:ext>
            </a:extLst>
          </p:cNvPr>
          <p:cNvSpPr txBox="1">
            <a:spLocks/>
          </p:cNvSpPr>
          <p:nvPr/>
        </p:nvSpPr>
        <p:spPr>
          <a:xfrm>
            <a:off x="395748" y="254512"/>
            <a:ext cx="10515600" cy="1352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2500" b="1">
                <a:solidFill>
                  <a:srgbClr val="40467B"/>
                </a:solidFill>
                <a:ea typeface="맑은 고딕"/>
              </a:rPr>
              <a:t>서비스 시나리오 2</a:t>
            </a:r>
            <a:br>
              <a:rPr lang="ko-KR" altLang="en-US" sz="2500" b="1">
                <a:ea typeface="맑은 고딕"/>
              </a:rPr>
            </a:br>
            <a:r>
              <a:rPr lang="ko-KR" altLang="en-US" sz="2500">
                <a:ea typeface="맑은 고딕"/>
              </a:rPr>
              <a:t>딥러닝 모델을 통해 감독관은 응시자들을 더 쉽게 감독할 수 있음</a:t>
            </a:r>
            <a:endParaRPr 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6D254-0D7F-463C-A3FE-3C920C481A3E}"/>
              </a:ext>
            </a:extLst>
          </p:cNvPr>
          <p:cNvSpPr txBox="1"/>
          <p:nvPr/>
        </p:nvSpPr>
        <p:spPr>
          <a:xfrm>
            <a:off x="3326695" y="4824590"/>
            <a:ext cx="8560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>
                <a:solidFill>
                  <a:srgbClr val="FF0000"/>
                </a:solidFill>
              </a:rPr>
              <a:t>Cheat</a:t>
            </a:r>
            <a:endParaRPr lang="ko-KR" altLang="en-US" sz="500" b="1">
              <a:solidFill>
                <a:srgbClr val="FF0000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FE1FCB-4710-4DEF-9859-DA9C0E6ED267}"/>
              </a:ext>
            </a:extLst>
          </p:cNvPr>
          <p:cNvGrpSpPr/>
          <p:nvPr/>
        </p:nvGrpSpPr>
        <p:grpSpPr>
          <a:xfrm>
            <a:off x="2721861" y="4798950"/>
            <a:ext cx="2067797" cy="1352136"/>
            <a:chOff x="1400783" y="1955260"/>
            <a:chExt cx="2067797" cy="1352136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0D811CB-9BB5-4362-964F-15DF6E5428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875"/>
            <a:stretch/>
          </p:blipFill>
          <p:spPr>
            <a:xfrm flipH="1">
              <a:off x="1676381" y="2169633"/>
              <a:ext cx="1514509" cy="113776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18ECEC-85D5-438A-B6C5-5A40A4BFD771}"/>
                </a:ext>
              </a:extLst>
            </p:cNvPr>
            <p:cNvSpPr/>
            <p:nvPr/>
          </p:nvSpPr>
          <p:spPr>
            <a:xfrm>
              <a:off x="1400783" y="1955260"/>
              <a:ext cx="2067797" cy="13521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EF95E6AA-99BC-49BB-9A48-AC52C99BD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40" y="1600182"/>
            <a:ext cx="3344520" cy="18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45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87EB0A116D75649A2B34E1AC0392B8B" ma:contentTypeVersion="2" ma:contentTypeDescription="새 문서를 만듭니다." ma:contentTypeScope="" ma:versionID="0669e994f10f05dc75927ed6fbb10b21">
  <xsd:schema xmlns:xsd="http://www.w3.org/2001/XMLSchema" xmlns:xs="http://www.w3.org/2001/XMLSchema" xmlns:p="http://schemas.microsoft.com/office/2006/metadata/properties" xmlns:ns3="1cfdc2cd-c26b-4b11-9f1f-cb372cc76e90" targetNamespace="http://schemas.microsoft.com/office/2006/metadata/properties" ma:root="true" ma:fieldsID="c549601d7a49c67cedf85ceac62050d4" ns3:_="">
    <xsd:import namespace="1cfdc2cd-c26b-4b11-9f1f-cb372cc76e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dc2cd-c26b-4b11-9f1f-cb372cc76e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3A711E-73DA-48B1-A14F-3835DC75EB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9726C-0AC9-4DD2-A2C5-201DAC5B1F13}">
  <ds:schemaRefs>
    <ds:schemaRef ds:uri="1cfdc2cd-c26b-4b11-9f1f-cb372cc76e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9739879-FC0C-4E38-B01C-5B95C3C80DA5}">
  <ds:schemaRefs>
    <ds:schemaRef ds:uri="1cfdc2cd-c26b-4b11-9f1f-cb372cc76e9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와이드스크린</PresentationFormat>
  <Paragraphs>109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맑은 고딕</vt:lpstr>
      <vt:lpstr>Arial</vt:lpstr>
      <vt:lpstr>Calibri</vt:lpstr>
      <vt:lpstr>Wingdings</vt:lpstr>
      <vt:lpstr>Office 테마</vt:lpstr>
      <vt:lpstr>딥러닝 기반 부정행위 방지 시험 프로그램 개발</vt:lpstr>
      <vt:lpstr>개발동기 및 배경 </vt:lpstr>
      <vt:lpstr>서비스 시나리오 1 감독관이 시험을 출제하고 응시자들이 시험을 응시할 수 있음.</vt:lpstr>
      <vt:lpstr>서비스 시나리오 1 감독관이 시험을 출제하고 응시자들이 시험을 응시할 수 있음.</vt:lpstr>
      <vt:lpstr>서비스 시나리오 1 감독관이 시험을 출제하고 응시자들이 시험을 응시할 수 있음.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어때</dc:title>
  <dc:creator>강보경</dc:creator>
  <cp:lastModifiedBy>강보경</cp:lastModifiedBy>
  <cp:revision>2</cp:revision>
  <dcterms:created xsi:type="dcterms:W3CDTF">2021-11-17T07:04:45Z</dcterms:created>
  <dcterms:modified xsi:type="dcterms:W3CDTF">2021-11-17T16:29:46Z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0x010100287EB0A116D75649A2B34E1AC0392B8B</vt:lpwstr>
  </property>
</Properties>
</file>