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4" r:id="rId2"/>
    <p:sldId id="277" r:id="rId3"/>
    <p:sldId id="266" r:id="rId4"/>
    <p:sldId id="273" r:id="rId5"/>
    <p:sldId id="267" r:id="rId6"/>
    <p:sldId id="268" r:id="rId7"/>
    <p:sldId id="274" r:id="rId8"/>
    <p:sldId id="269" r:id="rId9"/>
    <p:sldId id="278" r:id="rId10"/>
    <p:sldId id="270" r:id="rId11"/>
    <p:sldId id="275" r:id="rId12"/>
    <p:sldId id="271" r:id="rId13"/>
    <p:sldId id="265" r:id="rId14"/>
  </p:sldIdLst>
  <p:sldSz cx="18288000" cy="10287000"/>
  <p:notesSz cx="6858000" cy="9144000"/>
  <p:embeddedFontLst>
    <p:embeddedFont>
      <p:font typeface="강원교육모두 Bold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D6C1"/>
    <a:srgbClr val="45BCA7"/>
    <a:srgbClr val="D3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6932-FB57-4C78-8CF9-C5645B2C014F}" type="datetimeFigureOut">
              <a:rPr lang="ko-KR" altLang="en-US" smtClean="0"/>
              <a:t>2024-11-27 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6A8DD-9DED-4C98-A2EF-E1AA175E2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8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63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14A0-C3FD-AAA3-D554-75643C95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D9CE9-37EE-9986-08A4-1EE82B8FD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AC6754-9A69-F88B-37E9-607E0AECA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8734E-694A-C000-AC75-B4E2DA6E7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94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7862A-59DB-E32C-79FB-F314A2D5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225C72-930A-B7B0-E0A9-7CE477A5E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3DB91-DE7A-BC85-8BAF-1B80B794E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75CE8-993E-DC2A-BD52-DEE2259C1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3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44597-4CB7-58C4-A52F-111BA56C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3FEEC-13D3-D719-72A5-0C985AAF8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9B27EA-C6F3-0C1A-ECC3-DC6FBF6F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A0425-5ECB-3B0C-79D6-8BACD0A16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7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8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89B0-88D4-ABD4-3D45-0C0DE5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1BE07C-1097-01E1-8E37-C46B51900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9CD5E1-CB4D-4910-8BE1-CCDC66F15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52C3C-6ED1-2973-263A-35388949C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6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D9365-905D-8861-2AE5-3112DA6F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05AAE4-9978-CBBB-5007-DAF517776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9EFD00-26D4-0DB2-6FEA-33EE68785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51831D-3867-3C0D-DB9D-5A81AA0F7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8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A71E-49D1-5AB8-DFE6-F86743DA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3A8FEF-9C96-089C-288C-92BD1755A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13313A-F3E7-8950-E73A-DD280AA2D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835DF-A74F-2773-B95B-E1C1ABA3F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2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434EE-1A61-4923-1039-605D8A9F3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1E19D7-2F3E-065B-43FE-AAE25E241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497E85-5C29-F2C7-41D4-003A8F606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4FD57-FB5A-220C-B870-7DB9AF5AF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2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4F180-4D22-3917-721C-B2484DC0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30EFE7-8221-9B53-38D3-AC2A4BDFB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3C75A7-0444-F77D-04B3-D8FE8EF45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94A28-A807-F4F2-06F2-86141FF3D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9AE85-A2F8-5B27-7498-9FC20EF0E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49E0F4-2DD2-E85F-979F-96AB8E516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93111C-6EBA-6394-BDF9-B08E3EE3C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6BE76-D542-AE62-C1F4-C4B4BD649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8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F8F74-2638-C77E-1DEA-81010853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ADD501-71FD-F416-0C30-ED134ABF5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6AF012-8584-BB2E-8710-522B6888A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BF004-D183-EE00-DA68-0DCF31B98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5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5748-FB6D-8ABD-706C-0FA464C9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12D4F7-71D5-CF10-9B6E-FF9DD59F1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C03E30-545D-AA83-17B4-A82043AAB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AA083-182B-26B8-62B7-3944578CF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A8DD-9DED-4C98-A2EF-E1AA175E22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2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7585F-D452-3013-8BEE-3078498E0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A223946-1606-F29F-397A-1CD4C2C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56E4368-CD8E-0C63-3ABC-1B7E065D28FF}"/>
              </a:ext>
            </a:extLst>
          </p:cNvPr>
          <p:cNvSpPr txBox="1"/>
          <p:nvPr/>
        </p:nvSpPr>
        <p:spPr>
          <a:xfrm>
            <a:off x="8007349" y="6399908"/>
            <a:ext cx="2286002" cy="12463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2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서울 </a:t>
            </a:r>
            <a:r>
              <a:rPr lang="en-US" altLang="ko-KR" sz="32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16</a:t>
            </a:r>
            <a:r>
              <a:rPr lang="ko-KR" altLang="en-US" sz="32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반 </a:t>
            </a:r>
            <a:r>
              <a:rPr lang="en-US" altLang="ko-KR" sz="32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8</a:t>
            </a:r>
            <a:r>
              <a:rPr lang="ko-KR" altLang="en-US" sz="32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조</a:t>
            </a:r>
            <a:endParaRPr lang="en-US" altLang="ko-KR" sz="3200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2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팀장</a:t>
            </a:r>
            <a:r>
              <a:rPr lang="en-US" altLang="ko-KR" sz="2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이주현</a:t>
            </a:r>
            <a:endParaRPr lang="en-US" altLang="ko-KR" sz="2400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팀원</a:t>
            </a:r>
            <a:r>
              <a:rPr lang="en-US" alt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전종우</a:t>
            </a:r>
            <a:endParaRPr lang="ko-KR" sz="24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A038072-03C9-8299-779E-7135F4CA9532}"/>
              </a:ext>
            </a:extLst>
          </p:cNvPr>
          <p:cNvSpPr txBox="1"/>
          <p:nvPr/>
        </p:nvSpPr>
        <p:spPr>
          <a:xfrm>
            <a:off x="6743698" y="2465528"/>
            <a:ext cx="4800600" cy="100330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FINAL</a:t>
            </a:r>
            <a:r>
              <a:rPr lang="ko-KR" altLang="en-US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관통 프로젝트</a:t>
            </a:r>
            <a:endParaRPr lang="ko-KR" sz="40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28DF1CC-AEE6-BE3E-EA65-1310DF83D0E3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026" name="Picture 2" descr="삼성 청년 SW 아카데미">
            <a:extLst>
              <a:ext uri="{FF2B5EF4-FFF2-40B4-BE49-F238E27FC236}">
                <a16:creationId xmlns:a16="http://schemas.microsoft.com/office/drawing/2014/main" id="{D75EB866-640E-76A4-7056-772998FC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96900"/>
            <a:ext cx="123571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D23C9E6E-C1D7-E922-4D8C-210126E92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67" y="3468829"/>
            <a:ext cx="6074263" cy="26543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F2D407-3587-7BF3-85B2-5065E54D04E9}"/>
              </a:ext>
            </a:extLst>
          </p:cNvPr>
          <p:cNvCxnSpPr>
            <a:cxnSpLocks/>
          </p:cNvCxnSpPr>
          <p:nvPr/>
        </p:nvCxnSpPr>
        <p:spPr>
          <a:xfrm>
            <a:off x="5565773" y="6286500"/>
            <a:ext cx="7156450" cy="0"/>
          </a:xfrm>
          <a:prstGeom prst="line">
            <a:avLst/>
          </a:prstGeom>
          <a:ln w="508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CA4F5C7-96D9-2F64-8734-4B23187F69AE}"/>
              </a:ext>
            </a:extLst>
          </p:cNvPr>
          <p:cNvSpPr/>
          <p:nvPr/>
        </p:nvSpPr>
        <p:spPr>
          <a:xfrm>
            <a:off x="8569656" y="2593644"/>
            <a:ext cx="108000" cy="108000"/>
          </a:xfrm>
          <a:prstGeom prst="ellipse">
            <a:avLst/>
          </a:prstGeom>
          <a:solidFill>
            <a:srgbClr val="45BC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6AAC16-6C32-CD0E-398D-D9BDD11C21FC}"/>
              </a:ext>
            </a:extLst>
          </p:cNvPr>
          <p:cNvSpPr/>
          <p:nvPr/>
        </p:nvSpPr>
        <p:spPr>
          <a:xfrm>
            <a:off x="9009840" y="2593644"/>
            <a:ext cx="108000" cy="108000"/>
          </a:xfrm>
          <a:prstGeom prst="ellipse">
            <a:avLst/>
          </a:prstGeom>
          <a:solidFill>
            <a:srgbClr val="45BC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1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78288-A4DA-91BB-8527-93DFFEE2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0D5313-D4F4-5131-FF85-56C7573D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F167618-362C-0620-D31D-54EC74564501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05. 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기대효과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A365AE6D-B077-FB05-EE35-CD18F3632A01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3D1454B-3E63-1F0F-6137-81D1B449AE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51CC3F-FC10-0484-E9E7-E6880C9F9150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DDCB6997-0891-EE06-EF65-55ADBECD22B5}"/>
              </a:ext>
            </a:extLst>
          </p:cNvPr>
          <p:cNvSpPr txBox="1"/>
          <p:nvPr/>
        </p:nvSpPr>
        <p:spPr>
          <a:xfrm>
            <a:off x="3105150" y="2544266"/>
            <a:ext cx="12077700" cy="205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 경험 향상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지도 기반의 여행 일정 관리로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 개인화된 여행 경험을 제공합니다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2800" b="1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사용자는 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AI </a:t>
            </a:r>
            <a:r>
              <a:rPr lang="ko-KR" altLang="en-US" sz="28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챗봇을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통해 관심 콘텐츠와 희망 지역을 기반으로 여행지를 추천 받아 효율적으로 여행 계획을 세울 수 있습니다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451FA51-1FCD-CFB0-B3C2-981B848AB9DF}"/>
              </a:ext>
            </a:extLst>
          </p:cNvPr>
          <p:cNvSpPr txBox="1"/>
          <p:nvPr/>
        </p:nvSpPr>
        <p:spPr>
          <a:xfrm>
            <a:off x="3105150" y="5295900"/>
            <a:ext cx="12077700" cy="2743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 관광 활성화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콘텐츠와 관광지를 연결함으로써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국내외 관광객의 관심을 끌어 관광 산업 활성화를 도모합니다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2800" b="1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한류 콘텐츠의 글로벌 팬들에게 새로운 관광 콘텐츠를 제공합니다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5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EB09D-5754-D66D-1444-094EC254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1C0DB60-155C-01D1-7936-F40A109F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CAF6E9F8-FB53-EBBB-E545-1CFF36F6BD60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05. 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기대효과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5876E68-5337-C570-F4E8-14D5F10B03B1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D81B09C7-146A-2407-2665-8CA5270FE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0D674E-A9E1-9822-A93D-276C767231C1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199A652D-CC97-0BB5-32AE-F997041B1A37}"/>
              </a:ext>
            </a:extLst>
          </p:cNvPr>
          <p:cNvSpPr txBox="1"/>
          <p:nvPr/>
        </p:nvSpPr>
        <p:spPr>
          <a:xfrm>
            <a:off x="3111500" y="2267329"/>
            <a:ext cx="12077700" cy="27431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커뮤니티 성장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사용자가 게시판을 통해 실제 콘텐츠와 비슷한 구도에서 찍은 다양한 사진들을 공유하며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 팬과 여행자 간의 활발한 소통이 가능합니다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2800" b="1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여행지 추천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사진 공유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리뷰 등의 활동들이 플랫폼의 활성화로 이어질 것입니다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54AF9A9-0588-B32E-9FE4-F31FDDF2177C}"/>
              </a:ext>
            </a:extLst>
          </p:cNvPr>
          <p:cNvSpPr txBox="1"/>
          <p:nvPr/>
        </p:nvSpPr>
        <p:spPr>
          <a:xfrm>
            <a:off x="3105150" y="5295900"/>
            <a:ext cx="12077700" cy="2743200"/>
          </a:xfrm>
          <a:prstGeom prst="rect">
            <a:avLst/>
          </a:prstGeom>
        </p:spPr>
        <p:txBody>
          <a:bodyPr wrap="none"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데이터 활용 가능성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 활동 데이터를 분석하여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 관광 트랜드와 인기 여행지를 파악하고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</a:t>
            </a:r>
            <a:b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</a:b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맞춤형 추천 서비스를 제공할 수 있습니다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관련 데이터는 관광 산업 및 콘텐츠 제작사와의 협업 기회를 확대할 수 있는 기반이 됩니다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1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9963E-8C04-EC22-E2C4-DB72CE1E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0D0CBC4-92F9-9801-5F6E-91A2BD98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C07F493-4D51-A968-1630-182B886E1CED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06. 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개발후기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53C1E3DF-FF52-D0CB-B07B-77EB4765F385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212CF39C-1571-4ABC-FC75-C8D2A7842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DD992F-E3EB-F5A8-4095-D00BEAD3FB0B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70880BD2-9405-490D-7608-93B1A0563A8E}"/>
              </a:ext>
            </a:extLst>
          </p:cNvPr>
          <p:cNvSpPr txBox="1"/>
          <p:nvPr/>
        </p:nvSpPr>
        <p:spPr>
          <a:xfrm>
            <a:off x="4216400" y="1693359"/>
            <a:ext cx="12077700" cy="345649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50000"/>
              </a:lnSpc>
            </a:pPr>
            <a:r>
              <a:rPr lang="ko-KR" altLang="en-US" sz="32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팀장</a:t>
            </a:r>
            <a:r>
              <a:rPr lang="en-US" altLang="ko-KR" sz="32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: </a:t>
            </a:r>
            <a:r>
              <a:rPr lang="ko-KR" altLang="en-US" sz="32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이주현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적용하고 싶은 기술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(OAuth, Spring Security, </a:t>
            </a:r>
            <a:r>
              <a:rPr lang="ko-KR" altLang="en-US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소셜로그인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AOP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등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)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은 많았는데 기능 구현에 급급했다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JWT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도 사용해보고 싶었으나 프로젝트의 규모도 작고 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JWT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를도입했을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때의 이득이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크지않다고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느껴 세션을 이용하였다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시스템을 설계하면서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어떤 기술을 사용할지 합리적으로 선택하기 위해서는 기술에 동작 과정에 대한 이해가 필요하다는 생각이 들었다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세션과 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JWT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에 대한 공부가 필요하다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 (+ OAuth, Spring Security)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SOLID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원칙과 거리가 먼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….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수정에 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open,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확장에 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closed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인 시스템이 완성되었다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그림 5" descr="사람, 인간의 얼굴, 턱, 목이(가) 표시된 사진&#10;&#10;자동 생성된 설명">
            <a:extLst>
              <a:ext uri="{FF2B5EF4-FFF2-40B4-BE49-F238E27FC236}">
                <a16:creationId xmlns:a16="http://schemas.microsoft.com/office/drawing/2014/main" id="{D7CFC30F-468A-D5ED-3090-A053EFB7B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95844"/>
            <a:ext cx="1892957" cy="25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54534B-C01F-3711-83AD-551423820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356" y="5291109"/>
            <a:ext cx="1962044" cy="25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09E73E98-6CD6-3708-0841-CE5ED6D38A20}"/>
              </a:ext>
            </a:extLst>
          </p:cNvPr>
          <p:cNvSpPr txBox="1"/>
          <p:nvPr/>
        </p:nvSpPr>
        <p:spPr>
          <a:xfrm>
            <a:off x="1752600" y="5295900"/>
            <a:ext cx="12077700" cy="41422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50000"/>
              </a:lnSpc>
            </a:pPr>
            <a:r>
              <a:rPr lang="ko-KR" altLang="en-US" sz="32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팀원</a:t>
            </a:r>
            <a:r>
              <a:rPr lang="en-US" altLang="ko-KR" sz="32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: </a:t>
            </a:r>
            <a:r>
              <a:rPr lang="ko-KR" altLang="en-US" sz="32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전종우</a:t>
            </a:r>
            <a:endParaRPr lang="ko-KR" altLang="en-US" sz="3200" dirty="0">
              <a:solidFill>
                <a:srgbClr val="45BCA7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우선 처음으로 본격적인 웹 프로젝트를 진행하면서 전반적인 웹 개발의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동작 흐름을 경험할 수 있었다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매번 코드를 작성하면서 더 좋은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일반적인 설계나 방법을 찾으려고 많은 시간을 소비했는데</a:t>
            </a:r>
            <a:b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</a:b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절대적으로 효율적인 정답 코드는 없지 않을까 하는 생각이 들었다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b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</a:b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차라리 이 시간에 마음을 조금 비우고 기능 개발을 더 했으면 좋았을 것 같다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가독성과 유지보수를 위해 컴포넌트 분리의 중요성을 다시금 </a:t>
            </a:r>
            <a:r>
              <a:rPr lang="ko-KR" altLang="en-US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깨달았지만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여전히 컴포넌트 간의 의존성을 어떻게 처리할 것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(props/emit, provide/inject, ref/expose)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인지에 대한 어려움을 느꼈다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협업을 하면서 </a:t>
            </a:r>
            <a:r>
              <a:rPr lang="ko-KR" altLang="en-US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브랜치나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커밋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로그 등을 세분화하고 체계적으로 관리하지 않고 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git add .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를 남발하는 등 나는 순간의 편의를 위해 팀원을 배려하지 않는 이기적인 사람이라는 것을 </a:t>
            </a:r>
            <a:r>
              <a:rPr lang="ko-KR" altLang="en-US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깨달았다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주현아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부족한 팀원과 함께하느라 고생 많았어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…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우리의 모토였던 성장은 달성한 것 같다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그지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?</a:t>
            </a:r>
            <a:endParaRPr lang="en-US" altLang="ko-KR" sz="24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5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58E53-9D87-C13B-D18E-2795BFE6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E2A3B1-42A1-5CD3-DE68-ACD379CD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5E26D95-43A3-D513-92B2-5E129CCD248D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1B3EEF29-2876-A084-7202-BADCD3396C4F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E3A9E873-71E8-15CA-660B-6698EAEDE4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8411AEB7-4F6E-4D70-CC91-D08051DBF57D}"/>
              </a:ext>
            </a:extLst>
          </p:cNvPr>
          <p:cNvSpPr txBox="1"/>
          <p:nvPr/>
        </p:nvSpPr>
        <p:spPr>
          <a:xfrm>
            <a:off x="5924550" y="3619500"/>
            <a:ext cx="6438900" cy="27115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39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Q&amp;A</a:t>
            </a:r>
            <a:r>
              <a:rPr lang="en-US" altLang="ko-KR" sz="115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en-US" altLang="ko-KR" sz="115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19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3C66B-F56D-3AFF-623D-8A62B730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82547D-9BA9-A8A5-D2B2-DB6D4622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338141-90A0-B01C-C78B-05EF0147BC07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36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목차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C8DA245-D190-23C4-62CF-6341DAE868D3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9D016D79-F3A2-1C51-6BBE-60BF2B330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E02CB4-A62C-A7E2-8016-F7BDAB73778F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>
            <a:extLst>
              <a:ext uri="{FF2B5EF4-FFF2-40B4-BE49-F238E27FC236}">
                <a16:creationId xmlns:a16="http://schemas.microsoft.com/office/drawing/2014/main" id="{F0B93364-E7EA-CDDA-E51E-B86586AB33D8}"/>
              </a:ext>
            </a:extLst>
          </p:cNvPr>
          <p:cNvSpPr txBox="1"/>
          <p:nvPr/>
        </p:nvSpPr>
        <p:spPr>
          <a:xfrm>
            <a:off x="5930900" y="2203364"/>
            <a:ext cx="6438900" cy="58488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6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01.</a:t>
            </a: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기획 배경 및 목표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99600"/>
              </a:lnSpc>
            </a:pPr>
            <a:r>
              <a:rPr lang="en-US" altLang="ko-KR" sz="6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02.</a:t>
            </a: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추진 계획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99600"/>
              </a:lnSpc>
            </a:pPr>
            <a:r>
              <a:rPr lang="en-US" altLang="ko-KR" sz="6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03.</a:t>
            </a: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시장분석 및 유사 서비스 비교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99600"/>
              </a:lnSpc>
            </a:pPr>
            <a:r>
              <a:rPr lang="en-US" altLang="ko-KR" sz="6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04.</a:t>
            </a: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개발 결과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99600"/>
              </a:lnSpc>
            </a:pPr>
            <a:r>
              <a:rPr lang="en-US" altLang="ko-KR" sz="6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05.</a:t>
            </a: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기대효과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99600"/>
              </a:lnSpc>
            </a:pPr>
            <a:r>
              <a:rPr lang="en-US" altLang="ko-KR" sz="64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06.</a:t>
            </a:r>
            <a:r>
              <a:rPr lang="en-US" altLang="ko-KR" sz="40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개발후기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8BE38-7DBD-2305-155F-832048FE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D17BC94-D180-901F-7580-2AE60F5A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1334B41-E88D-310B-9CA7-73B1B146D7EB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01. 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기획 배경 및 목표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078F5C48-04C7-A919-1714-8D4C6460A59C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F66F77EB-868B-028E-3DED-4CA1CB0E9D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03264D-16C8-D3E7-EE51-464C3951CC0C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B78CCFDA-B02D-F5B9-F573-CF55F713D3E4}"/>
              </a:ext>
            </a:extLst>
          </p:cNvPr>
          <p:cNvSpPr txBox="1"/>
          <p:nvPr/>
        </p:nvSpPr>
        <p:spPr>
          <a:xfrm>
            <a:off x="4333875" y="1957890"/>
            <a:ext cx="9620250" cy="29717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최근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영화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드라마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예능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등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미디어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의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인기가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증가함에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따라</a:t>
            </a:r>
            <a:endParaRPr lang="en-US" altLang="ko-KR" sz="2800" dirty="0">
              <a:solidFill>
                <a:srgbClr val="0D0D0D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lvl="0" algn="ctr">
              <a:lnSpc>
                <a:spcPct val="99600"/>
              </a:lnSpc>
            </a:pPr>
            <a:r>
              <a:rPr lang="ko-KR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해당</a:t>
            </a:r>
            <a:r>
              <a:rPr lang="ko-KR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콘텐츠에</a:t>
            </a:r>
            <a:r>
              <a:rPr lang="ko-KR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등장한</a:t>
            </a:r>
            <a:r>
              <a:rPr lang="ko-KR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촬영지에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대한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관심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이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높아지고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있습니다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 lvl="0" algn="ctr">
              <a:lnSpc>
                <a:spcPct val="99600"/>
              </a:lnSpc>
            </a:pPr>
            <a:endParaRPr lang="en-US" altLang="ko-KR" sz="2800" i="0" u="none" strike="noStrike" dirty="0">
              <a:solidFill>
                <a:srgbClr val="0D0D0D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99600"/>
              </a:lnSpc>
            </a:pP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특히</a:t>
            </a:r>
            <a:r>
              <a:rPr lang="en-US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자신이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좋아하는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장면이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촬영된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장소를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직접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방문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하며</a:t>
            </a:r>
            <a:endParaRPr lang="en-US" altLang="ko-KR" sz="2800" kern="100" dirty="0">
              <a:solidFill>
                <a:srgbClr val="0D0D0D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algn="ctr">
              <a:lnSpc>
                <a:spcPct val="99600"/>
              </a:lnSpc>
            </a:pP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콘텐츠를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추억하고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새로운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경험을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공유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하기를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원합니다</a:t>
            </a:r>
            <a:r>
              <a:rPr lang="en-US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99600"/>
              </a:lnSpc>
            </a:pPr>
            <a:endParaRPr lang="en-US" altLang="ko-KR" sz="2800" kern="100" dirty="0">
              <a:solidFill>
                <a:srgbClr val="0D0D0D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algn="ctr">
              <a:lnSpc>
                <a:spcPct val="99600"/>
              </a:lnSpc>
            </a:pP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하지만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이러한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촬영지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정보를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체계적으로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제공하는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플랫폼이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부족</a:t>
            </a:r>
            <a:r>
              <a:rPr lang="ko-KR" altLang="en-US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합니다</a:t>
            </a:r>
            <a:r>
              <a:rPr lang="en-US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050" name="Picture 2" descr="이태원 클라쓰 촬영장소 단밤위치 육교 남산 꿀밤포차 : 네이버 블로그">
            <a:extLst>
              <a:ext uri="{FF2B5EF4-FFF2-40B4-BE49-F238E27FC236}">
                <a16:creationId xmlns:a16="http://schemas.microsoft.com/office/drawing/2014/main" id="{C5EE8114-65BB-4E77-D422-BA47E502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8" y="5666913"/>
            <a:ext cx="5663423" cy="27963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도깨비' 촬영지 강릉 주문진 부둣가, 관광지로 인기…메밀꽃·목도리 등 대여 - 스포츠경향">
            <a:extLst>
              <a:ext uri="{FF2B5EF4-FFF2-40B4-BE49-F238E27FC236}">
                <a16:creationId xmlns:a16="http://schemas.microsoft.com/office/drawing/2014/main" id="{83622FF8-F6BB-C212-C0B1-95EE7B90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44" y="5684807"/>
            <a:ext cx="4184995" cy="27830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여전히 사람들 몰린다는 '미스터 션샤인' 속 여행지의 근황">
            <a:extLst>
              <a:ext uri="{FF2B5EF4-FFF2-40B4-BE49-F238E27FC236}">
                <a16:creationId xmlns:a16="http://schemas.microsoft.com/office/drawing/2014/main" id="{621A5EE5-0E35-83F0-E83E-40F03D3E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560" y="5700485"/>
            <a:ext cx="4642196" cy="27963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71B9C-4CD7-5290-1F6B-DFC67C663970}"/>
              </a:ext>
            </a:extLst>
          </p:cNvPr>
          <p:cNvSpPr txBox="1"/>
          <p:nvPr/>
        </p:nvSpPr>
        <p:spPr>
          <a:xfrm>
            <a:off x="1668392" y="8509245"/>
            <a:ext cx="3921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9600"/>
              </a:lnSpc>
            </a:pP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▲ 드라마 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도깨비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&gt;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 촬영지 강릉 영진해변</a:t>
            </a:r>
            <a:endParaRPr lang="ko-KR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41976-0F42-3C94-075B-3E4A96406B36}"/>
              </a:ext>
            </a:extLst>
          </p:cNvPr>
          <p:cNvSpPr txBox="1"/>
          <p:nvPr/>
        </p:nvSpPr>
        <p:spPr>
          <a:xfrm>
            <a:off x="6480002" y="8507968"/>
            <a:ext cx="4642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9600"/>
              </a:lnSpc>
            </a:pP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▲  드라마 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kern="1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이태원클라쓰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&gt;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 촬영지 서울 </a:t>
            </a:r>
            <a:r>
              <a:rPr lang="ko-KR" altLang="en-US" sz="1800" kern="1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녹사평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육교</a:t>
            </a:r>
            <a:endParaRPr lang="ko-KR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C46B7-4550-93EC-B105-7EA3DDFEF5C6}"/>
              </a:ext>
            </a:extLst>
          </p:cNvPr>
          <p:cNvSpPr txBox="1"/>
          <p:nvPr/>
        </p:nvSpPr>
        <p:spPr>
          <a:xfrm>
            <a:off x="11988249" y="8507968"/>
            <a:ext cx="4350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9600"/>
              </a:lnSpc>
            </a:pP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▲  드라마 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미스터 </a:t>
            </a:r>
            <a:r>
              <a:rPr lang="ko-KR" altLang="en-US" sz="1800" kern="1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션샤인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&gt;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 촬영지 안동 </a:t>
            </a:r>
            <a:r>
              <a:rPr lang="ko-KR" altLang="en-US" sz="1800" kern="1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만휴정</a:t>
            </a:r>
            <a:endParaRPr lang="ko-KR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1DE0B-970D-99C5-6E63-317B809D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739AB0-AE32-D781-0E54-361F2DDD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A1CBDEB-B0A9-40E3-50C5-E03B3E03E234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01. 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기획 배경 및 목표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1658AA5-0781-87DE-D921-56E3AA0AB585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9ED4CCC2-A942-3080-4750-CF8766323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2A8DF-59C1-3163-57E6-6140A798E1EF}"/>
              </a:ext>
            </a:extLst>
          </p:cNvPr>
          <p:cNvSpPr txBox="1"/>
          <p:nvPr/>
        </p:nvSpPr>
        <p:spPr>
          <a:xfrm>
            <a:off x="3600450" y="6541354"/>
            <a:ext cx="11087100" cy="2183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미디어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촬영지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정보를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지도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기반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으로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제공하여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편리한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검색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기능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지원</a:t>
            </a:r>
            <a:endParaRPr lang="en-US" altLang="ko-KR" sz="2800" kern="100" dirty="0">
              <a:solidFill>
                <a:srgbClr val="0D0D0D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개인화된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일정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관리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기능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을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제공하여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편의성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극대화</a:t>
            </a:r>
            <a:endParaRPr lang="ko-KR" altLang="ko-KR" sz="2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커뮤니티를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통해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여행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경험과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기반의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소통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공간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마련</a:t>
            </a:r>
            <a:endParaRPr lang="ko-KR" altLang="ko-KR" sz="2800" kern="100" dirty="0">
              <a:solidFill>
                <a:srgbClr val="45BCA7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사용자가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관심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있는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콘텐츠와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지역을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기반으로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여행지를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추천하는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AI </a:t>
            </a:r>
            <a:r>
              <a:rPr lang="ko-KR" altLang="ko-KR" sz="2800" kern="100" dirty="0" err="1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챗봇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기능</a:t>
            </a:r>
            <a:r>
              <a:rPr lang="ko-KR" altLang="ko-KR" sz="2800" kern="1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제공</a:t>
            </a:r>
            <a:endParaRPr lang="ko-KR" altLang="ko-KR" sz="2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7D6B2F-D894-DB49-FF86-DAA3E7943A11}"/>
              </a:ext>
            </a:extLst>
          </p:cNvPr>
          <p:cNvSpPr/>
          <p:nvPr/>
        </p:nvSpPr>
        <p:spPr>
          <a:xfrm>
            <a:off x="4152879" y="2095500"/>
            <a:ext cx="1800000" cy="1800000"/>
          </a:xfrm>
          <a:prstGeom prst="ellipse">
            <a:avLst/>
          </a:prstGeom>
          <a:solidFill>
            <a:srgbClr val="45BCA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촬영지 검색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956115-C259-93B5-513F-6CDEAD2F1023}"/>
              </a:ext>
            </a:extLst>
          </p:cNvPr>
          <p:cNvSpPr/>
          <p:nvPr/>
        </p:nvSpPr>
        <p:spPr>
          <a:xfrm>
            <a:off x="3607377" y="4155629"/>
            <a:ext cx="1800000" cy="1800000"/>
          </a:xfrm>
          <a:prstGeom prst="ellipse">
            <a:avLst/>
          </a:prstGeom>
          <a:solidFill>
            <a:srgbClr val="45BCA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일정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285EDF0-95EC-F222-BCD4-C716C395132D}"/>
              </a:ext>
            </a:extLst>
          </p:cNvPr>
          <p:cNvSpPr/>
          <p:nvPr/>
        </p:nvSpPr>
        <p:spPr>
          <a:xfrm>
            <a:off x="5922156" y="3678106"/>
            <a:ext cx="1800000" cy="1800000"/>
          </a:xfrm>
          <a:prstGeom prst="ellipse">
            <a:avLst/>
          </a:prstGeom>
          <a:solidFill>
            <a:srgbClr val="45BCA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사진</a:t>
            </a:r>
            <a:endParaRPr lang="en-US" altLang="ko-KR" sz="32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FBCDE85-475B-A9A3-77FD-E701E4E3FD0B}"/>
              </a:ext>
            </a:extLst>
          </p:cNvPr>
          <p:cNvSpPr/>
          <p:nvPr/>
        </p:nvSpPr>
        <p:spPr>
          <a:xfrm>
            <a:off x="11360705" y="2534684"/>
            <a:ext cx="3240000" cy="3240000"/>
          </a:xfrm>
          <a:prstGeom prst="ellipse">
            <a:avLst/>
          </a:prstGeom>
          <a:solidFill>
            <a:srgbClr val="45BCA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콘텐츠 속</a:t>
            </a:r>
            <a:endParaRPr lang="en-US" altLang="ko-KR" sz="2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추억을 공유하는</a:t>
            </a:r>
            <a:endParaRPr lang="en-US" altLang="ko-KR" sz="2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커뮤니티 형성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ECED3850-C64A-393A-4D5A-3012EBD3336C}"/>
              </a:ext>
            </a:extLst>
          </p:cNvPr>
          <p:cNvSpPr/>
          <p:nvPr/>
        </p:nvSpPr>
        <p:spPr>
          <a:xfrm>
            <a:off x="9768953" y="4057732"/>
            <a:ext cx="662878" cy="667701"/>
          </a:xfrm>
          <a:prstGeom prst="chevron">
            <a:avLst/>
          </a:prstGeom>
          <a:solidFill>
            <a:srgbClr val="45BC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DB3B77A2-D986-0F08-449A-57171B88483D}"/>
              </a:ext>
            </a:extLst>
          </p:cNvPr>
          <p:cNvSpPr/>
          <p:nvPr/>
        </p:nvSpPr>
        <p:spPr>
          <a:xfrm>
            <a:off x="9184922" y="4057732"/>
            <a:ext cx="662878" cy="667701"/>
          </a:xfrm>
          <a:prstGeom prst="chevron">
            <a:avLst/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563F3043-4A16-E40C-4EB3-675167B08EAB}"/>
              </a:ext>
            </a:extLst>
          </p:cNvPr>
          <p:cNvSpPr/>
          <p:nvPr/>
        </p:nvSpPr>
        <p:spPr>
          <a:xfrm>
            <a:off x="8590449" y="4057732"/>
            <a:ext cx="662878" cy="667701"/>
          </a:xfrm>
          <a:prstGeom prst="chevron">
            <a:avLst/>
          </a:prstGeom>
          <a:solidFill>
            <a:srgbClr val="D3F4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376098-D7F1-7F10-A8A7-D0D98CB9B6AE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4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5A3F1-670E-AF1F-1166-691A9762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0C7D9F-B6AA-49FD-3767-78820322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F03197F-3AE4-454B-464F-163F35903F76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02.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추진 계획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FCF5C25-3169-F246-139F-6C5530E08BAA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26FF02F6-310E-387B-001E-D0A9460097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0FE731-A890-BD7F-9607-568024126ED1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FE9A7A02-4E98-44BB-E8CA-D512435DA365}"/>
              </a:ext>
            </a:extLst>
          </p:cNvPr>
          <p:cNvSpPr txBox="1"/>
          <p:nvPr/>
        </p:nvSpPr>
        <p:spPr>
          <a:xfrm>
            <a:off x="3177580" y="2552700"/>
            <a:ext cx="11945540" cy="213201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50000"/>
              </a:lnSpc>
            </a:pP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개발 계획</a:t>
            </a:r>
            <a:endParaRPr lang="en-US" altLang="ko-KR" sz="3600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저희 조는 각 기능을 구현하는데 있어 대략적인 시간 계산이 어려울 것으로 판단하여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일정을 정해 해당 기간안에 기능을 구현하기보다는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8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필수적으로 구현할 내용을 정해놓고 해당 기능부터 구현해 나가는 방식으로 개발을 진행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하였습니다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0">
              <a:lnSpc>
                <a:spcPct val="99600"/>
              </a:lnSpc>
            </a:pPr>
            <a:endParaRPr lang="en-US" altLang="ko-KR" sz="2800" dirty="0"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C525A-4888-F20E-469E-09CD3C68CEA5}"/>
              </a:ext>
            </a:extLst>
          </p:cNvPr>
          <p:cNvSpPr txBox="1"/>
          <p:nvPr/>
        </p:nvSpPr>
        <p:spPr>
          <a:xfrm>
            <a:off x="3171229" y="5819553"/>
            <a:ext cx="119455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9600"/>
              </a:lnSpc>
            </a:pP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업무 분배</a:t>
            </a:r>
            <a:endParaRPr lang="en-US" altLang="ko-KR" sz="3600" dirty="0"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저희 조는 프론트와 백의 역할을 명확히 나누기 보다는 각 조원별로</a:t>
            </a:r>
            <a:b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</a:b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프론트와 </a:t>
            </a:r>
            <a:r>
              <a:rPr lang="ko-KR" altLang="en-US" sz="28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백에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비중을 좀 더 두되 </a:t>
            </a:r>
            <a:r>
              <a:rPr lang="ko-KR" altLang="en-US" sz="28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웹 개발 전반을 경험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하기 위해 약 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7:3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의 비중을 두고 개인별 업무를 나누었습니다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A4516-D27D-5586-2090-1CB381E8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4C780A-8F3B-B71A-6D21-E2DB676F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C69C42-CFAE-A301-70ED-2E14F6D08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849" y="5999190"/>
            <a:ext cx="4747250" cy="3407679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281AD8A-9166-7827-A52A-372536912A0A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03.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시장분석 및 유사 서비스 비교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41D5A831-AD58-3C52-4486-4CF85682D3D5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4593886-896D-8C08-EA92-14A6B1017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90A0E4-C172-DC6B-05D7-BCB42F369D0C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755CF5-0F9C-2427-C5C5-7D2C00361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4970133"/>
            <a:ext cx="7639050" cy="1546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A7FB7A-5913-D2E8-BF83-5BA8EA918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405" y="6536484"/>
            <a:ext cx="8305800" cy="2333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F19B4F-D792-C4E5-4E9D-D65BD18DA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7" y="5100042"/>
            <a:ext cx="5600692" cy="934905"/>
          </a:xfrm>
          <a:prstGeom prst="rect">
            <a:avLst/>
          </a:prstGeom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2B1C5554-05AD-E05E-A4A7-ECE70A9A0A68}"/>
              </a:ext>
            </a:extLst>
          </p:cNvPr>
          <p:cNvSpPr txBox="1"/>
          <p:nvPr/>
        </p:nvSpPr>
        <p:spPr>
          <a:xfrm>
            <a:off x="4033837" y="1485901"/>
            <a:ext cx="10220325" cy="29717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OTT </a:t>
            </a: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플랫폼의 확산과 글로벌 콘텐츠 소비 증가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로 인해</a:t>
            </a:r>
            <a:endParaRPr lang="en-US" altLang="ko-KR" sz="2800" dirty="0">
              <a:solidFill>
                <a:srgbClr val="0D0D0D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특정 </a:t>
            </a: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드라마나 영화의 촬영지가 관광지로 주목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받는 경우가 많아졌습니다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0" algn="ctr">
              <a:lnSpc>
                <a:spcPct val="99600"/>
              </a:lnSpc>
            </a:pPr>
            <a:endParaRPr lang="en-US" altLang="ko-KR" sz="2800" dirty="0">
              <a:solidFill>
                <a:srgbClr val="0D0D0D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예를 들어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한국의 드라마 </a:t>
            </a:r>
            <a:r>
              <a:rPr lang="en-US" altLang="ko-KR" sz="2800" dirty="0">
                <a:solidFill>
                  <a:srgbClr val="0D0D0D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&lt;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사랑의 불시착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&gt;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은 스위스 관광 붐을 일으켰으며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</a:t>
            </a:r>
          </a:p>
          <a:p>
            <a:pPr lvl="0" algn="ctr">
              <a:lnSpc>
                <a:spcPct val="99600"/>
              </a:lnSpc>
            </a:pP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영화 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&lt;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기생충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&gt;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은 서울의 촬영지를 방문하는 관광객을 유치했습니다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  <a:p>
            <a:pPr lvl="0" algn="ctr">
              <a:lnSpc>
                <a:spcPct val="99600"/>
              </a:lnSpc>
            </a:pPr>
            <a:endParaRPr lang="en-US" altLang="ko-KR" sz="2800" dirty="0">
              <a:solidFill>
                <a:srgbClr val="0D0D0D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이러한 </a:t>
            </a: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 관광은 국내외에서 큰 성장 잠재력</a:t>
            </a:r>
            <a:r>
              <a:rPr lang="ko-KR" altLang="en-US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을 보입니다</a:t>
            </a:r>
            <a:r>
              <a:rPr lang="en-US" altLang="ko-KR" sz="2800" dirty="0">
                <a:solidFill>
                  <a:srgbClr val="0D0D0D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23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A5B024-BA3F-82A6-949B-EC847D06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F3A6872-66C9-522F-986E-A6932859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9210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59B9484-37A7-C1FA-2B61-0515B6660D56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03.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시장분석 및 유사 서비스 비교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B1AF00BA-DDD2-E819-37EC-23EEE519C785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1BA839EC-3C63-8ACF-A392-2C746FBC0B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D47A0B-C697-0A76-F077-BB119418DD02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">
            <a:extLst>
              <a:ext uri="{FF2B5EF4-FFF2-40B4-BE49-F238E27FC236}">
                <a16:creationId xmlns:a16="http://schemas.microsoft.com/office/drawing/2014/main" id="{29EDFE47-D3D1-56C3-E871-174DB50C5644}"/>
              </a:ext>
            </a:extLst>
          </p:cNvPr>
          <p:cNvSpPr txBox="1"/>
          <p:nvPr/>
        </p:nvSpPr>
        <p:spPr>
          <a:xfrm>
            <a:off x="4578350" y="2584393"/>
            <a:ext cx="9144000" cy="205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현재 일부 서비스는 </a:t>
            </a: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여행지 리뷰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와 </a:t>
            </a: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사진 공유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에 초점을 맞추고 있으나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콘텐츠 촬영지와 연계된 정보 제공은 부족</a:t>
            </a:r>
            <a:endParaRPr lang="en-US" altLang="ko-KR" sz="2800" dirty="0"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996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여행 일정 관리와 커뮤니티 기능을 통합적으로 제공하는 서비스는 거의 없는 상황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C9716B3-9D92-5243-EB77-BC05DC5C5101}"/>
              </a:ext>
            </a:extLst>
          </p:cNvPr>
          <p:cNvSpPr txBox="1"/>
          <p:nvPr/>
        </p:nvSpPr>
        <p:spPr>
          <a:xfrm>
            <a:off x="1339095" y="6444218"/>
            <a:ext cx="6781794" cy="17770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현재 한국 콘텐츠와 관광지만 서비스의 범위에 포함되므로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해외 사용자 유입의 한계 존재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공공 데이터 품질에 따라 서비스의 신뢰도가 결정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초기 사용자층 확보 및 게시글 활성화의 어려움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128B0-C709-FF7E-D1D3-343E7A2B7A84}"/>
              </a:ext>
            </a:extLst>
          </p:cNvPr>
          <p:cNvSpPr txBox="1"/>
          <p:nvPr/>
        </p:nvSpPr>
        <p:spPr>
          <a:xfrm>
            <a:off x="3948942" y="5600700"/>
            <a:ext cx="1562100" cy="6205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한계점</a:t>
            </a:r>
            <a:endParaRPr lang="en-US" altLang="ko-KR" sz="3600" dirty="0">
              <a:solidFill>
                <a:srgbClr val="45BCA7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2FD53-91CA-899E-90DB-43C4F7DB3475}"/>
              </a:ext>
            </a:extLst>
          </p:cNvPr>
          <p:cNvSpPr txBox="1"/>
          <p:nvPr/>
        </p:nvSpPr>
        <p:spPr>
          <a:xfrm>
            <a:off x="12192000" y="5600700"/>
            <a:ext cx="1904999" cy="6205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개선방향</a:t>
            </a:r>
            <a:endParaRPr lang="en-US" altLang="ko-KR" sz="3600" dirty="0">
              <a:solidFill>
                <a:srgbClr val="45BCA7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291F8CA4-C0C7-FE87-D00B-59FBAF49E1A3}"/>
              </a:ext>
            </a:extLst>
          </p:cNvPr>
          <p:cNvSpPr txBox="1"/>
          <p:nvPr/>
        </p:nvSpPr>
        <p:spPr>
          <a:xfrm>
            <a:off x="9482139" y="6444218"/>
            <a:ext cx="7324719" cy="215808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공공데이터의 업데이트 주기 모니터링</a:t>
            </a: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자체적인 데이터 추가 확보</a:t>
            </a:r>
          </a:p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사용자 피드백을 통한 잘못된 정보 수정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초기 사용자 유입을 위해 이벤트나 리워드 시스템 도입</a:t>
            </a:r>
          </a:p>
          <a:p>
            <a:pPr marL="457200" lvl="0" indent="-4572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AI </a:t>
            </a:r>
            <a:r>
              <a:rPr lang="ko-KR" altLang="en-US" sz="28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모델 개선 </a:t>
            </a:r>
            <a:endParaRPr lang="en-US" altLang="ko-KR" sz="28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61CAD-4FC4-C44D-55B7-D6912AE99E56}"/>
              </a:ext>
            </a:extLst>
          </p:cNvPr>
          <p:cNvSpPr txBox="1"/>
          <p:nvPr/>
        </p:nvSpPr>
        <p:spPr>
          <a:xfrm>
            <a:off x="8369300" y="1966607"/>
            <a:ext cx="1562100" cy="6205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600" dirty="0">
                <a:solidFill>
                  <a:srgbClr val="45BCA7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Segoe UI" panose="020B0502040204020203" pitchFamily="34" charset="0"/>
              </a:rPr>
              <a:t>차별성</a:t>
            </a:r>
            <a:endParaRPr lang="en-US" altLang="ko-KR" sz="3600" dirty="0">
              <a:solidFill>
                <a:srgbClr val="45BCA7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1619F-805F-F244-D147-05C44C7D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7D72CE-3711-7FC3-D847-07B1D531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C8F5786F-5D3E-72E1-DE7D-66E11049F594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04.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개발 결과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A2CEE4F9-A710-B743-06B5-835D9A00390C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57F6402E-FF24-5245-8A21-AB5D9ACD8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BD799F-10A1-1561-6D00-AFD8EBD23461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">
            <a:extLst>
              <a:ext uri="{FF2B5EF4-FFF2-40B4-BE49-F238E27FC236}">
                <a16:creationId xmlns:a16="http://schemas.microsoft.com/office/drawing/2014/main" id="{8BC3CCAB-DFC3-D3FC-8022-AE2B82026915}"/>
              </a:ext>
            </a:extLst>
          </p:cNvPr>
          <p:cNvSpPr txBox="1"/>
          <p:nvPr/>
        </p:nvSpPr>
        <p:spPr>
          <a:xfrm>
            <a:off x="2802985" y="1825453"/>
            <a:ext cx="2978499" cy="63232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48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Front-end</a:t>
            </a:r>
            <a:endParaRPr lang="ko-KR" sz="48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836C42-0F42-DD95-543D-34C62BC4DC51}"/>
              </a:ext>
            </a:extLst>
          </p:cNvPr>
          <p:cNvGrpSpPr/>
          <p:nvPr/>
        </p:nvGrpSpPr>
        <p:grpSpPr>
          <a:xfrm>
            <a:off x="1326156" y="3370418"/>
            <a:ext cx="1800000" cy="2312605"/>
            <a:chOff x="2749948" y="3469101"/>
            <a:chExt cx="1800000" cy="231260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1D72FCD-19BC-30C7-664A-9259DBFFF46D}"/>
                </a:ext>
              </a:extLst>
            </p:cNvPr>
            <p:cNvGrpSpPr/>
            <p:nvPr/>
          </p:nvGrpSpPr>
          <p:grpSpPr>
            <a:xfrm>
              <a:off x="2749948" y="3469101"/>
              <a:ext cx="1800000" cy="1800000"/>
              <a:chOff x="1936793" y="3623397"/>
              <a:chExt cx="1080000" cy="108000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61972EBB-1E81-25C1-1CD6-576814DB6FA0}"/>
                  </a:ext>
                </a:extLst>
              </p:cNvPr>
              <p:cNvSpPr/>
              <p:nvPr/>
            </p:nvSpPr>
            <p:spPr>
              <a:xfrm>
                <a:off x="1936793" y="362339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EC0A05BE-4DAF-B8EC-39DC-6713391A18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874944"/>
                <a:ext cx="707869" cy="707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909D9E15-E06B-73FB-CABD-D1FDF816A9A6}"/>
                </a:ext>
              </a:extLst>
            </p:cNvPr>
            <p:cNvSpPr txBox="1"/>
            <p:nvPr/>
          </p:nvSpPr>
          <p:spPr>
            <a:xfrm>
              <a:off x="3169918" y="5238080"/>
              <a:ext cx="907184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i="0" u="none" strike="noStrike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Vue3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771E287-0423-B44E-6E77-1EDF7502CE42}"/>
              </a:ext>
            </a:extLst>
          </p:cNvPr>
          <p:cNvGrpSpPr/>
          <p:nvPr/>
        </p:nvGrpSpPr>
        <p:grpSpPr>
          <a:xfrm>
            <a:off x="3960299" y="4680638"/>
            <a:ext cx="1800000" cy="2350861"/>
            <a:chOff x="5276016" y="3891725"/>
            <a:chExt cx="1800000" cy="235086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C1B5A0B-1FD4-1C63-D7B4-3226BDF8759B}"/>
                </a:ext>
              </a:extLst>
            </p:cNvPr>
            <p:cNvGrpSpPr/>
            <p:nvPr/>
          </p:nvGrpSpPr>
          <p:grpSpPr>
            <a:xfrm>
              <a:off x="5276016" y="3891725"/>
              <a:ext cx="1800000" cy="1800000"/>
              <a:chOff x="1786778" y="4603500"/>
              <a:chExt cx="1080000" cy="1080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9FBF312-89FE-11B1-F784-8B96F14FBB5A}"/>
                  </a:ext>
                </a:extLst>
              </p:cNvPr>
              <p:cNvSpPr/>
              <p:nvPr/>
            </p:nvSpPr>
            <p:spPr>
              <a:xfrm>
                <a:off x="1786778" y="4603500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820E8E2B-883A-ACFF-CC8E-799E81DF3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6793" y="4760249"/>
                <a:ext cx="716268" cy="716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6C1C9F1C-576C-4D27-9BE2-CD84B741ADDA}"/>
                </a:ext>
              </a:extLst>
            </p:cNvPr>
            <p:cNvSpPr txBox="1"/>
            <p:nvPr/>
          </p:nvSpPr>
          <p:spPr>
            <a:xfrm>
              <a:off x="5623879" y="5698960"/>
              <a:ext cx="1104273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VS Code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F784AA3-4D29-1F6C-E4BD-F2050D93C3D0}"/>
              </a:ext>
            </a:extLst>
          </p:cNvPr>
          <p:cNvGrpSpPr/>
          <p:nvPr/>
        </p:nvGrpSpPr>
        <p:grpSpPr>
          <a:xfrm>
            <a:off x="1634180" y="6620198"/>
            <a:ext cx="2648732" cy="2343626"/>
            <a:chOff x="1981685" y="6347388"/>
            <a:chExt cx="2648732" cy="234362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E193510-4E41-344A-6C8A-09091ABEC4CB}"/>
                </a:ext>
              </a:extLst>
            </p:cNvPr>
            <p:cNvGrpSpPr/>
            <p:nvPr/>
          </p:nvGrpSpPr>
          <p:grpSpPr>
            <a:xfrm>
              <a:off x="2406052" y="6347388"/>
              <a:ext cx="1800000" cy="1800000"/>
              <a:chOff x="4277105" y="6243415"/>
              <a:chExt cx="1800000" cy="1800000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6DF11A8-4AA1-D9A8-16CF-77066A6CA7C0}"/>
                  </a:ext>
                </a:extLst>
              </p:cNvPr>
              <p:cNvSpPr/>
              <p:nvPr/>
            </p:nvSpPr>
            <p:spPr>
              <a:xfrm>
                <a:off x="4277105" y="6243415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88" name="Picture 16" descr="HTML5 CSS3 JS icon set. Web development logo icon set of html, css and  javascript, programming symbol. Stock 벡터 | Adobe Stock">
                <a:extLst>
                  <a:ext uri="{FF2B5EF4-FFF2-40B4-BE49-F238E27FC236}">
                    <a16:creationId xmlns:a16="http://schemas.microsoft.com/office/drawing/2014/main" id="{409DC822-13C7-9573-F3D0-52AE1C981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2951" y="6945874"/>
                <a:ext cx="1528307" cy="4690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9F21DEF9-28F7-8059-5C11-1431A4016823}"/>
                </a:ext>
              </a:extLst>
            </p:cNvPr>
            <p:cNvSpPr txBox="1"/>
            <p:nvPr/>
          </p:nvSpPr>
          <p:spPr>
            <a:xfrm>
              <a:off x="1981685" y="8147388"/>
              <a:ext cx="2648732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i="0" u="none" strike="noStrike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HTML</a:t>
              </a:r>
              <a:r>
                <a:rPr lang="en-US" altLang="ko-KR" sz="2400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/CSS/JavaScript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3075" name="그룹 3074">
            <a:extLst>
              <a:ext uri="{FF2B5EF4-FFF2-40B4-BE49-F238E27FC236}">
                <a16:creationId xmlns:a16="http://schemas.microsoft.com/office/drawing/2014/main" id="{D4A47D57-AA84-45B6-665D-50AB919B4E91}"/>
              </a:ext>
            </a:extLst>
          </p:cNvPr>
          <p:cNvGrpSpPr/>
          <p:nvPr/>
        </p:nvGrpSpPr>
        <p:grpSpPr>
          <a:xfrm>
            <a:off x="12989015" y="3236114"/>
            <a:ext cx="1800000" cy="2255246"/>
            <a:chOff x="10977709" y="3008577"/>
            <a:chExt cx="1800000" cy="225524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F02998C-B85A-04A4-DF92-116BE2C65DAB}"/>
                </a:ext>
              </a:extLst>
            </p:cNvPr>
            <p:cNvGrpSpPr/>
            <p:nvPr/>
          </p:nvGrpSpPr>
          <p:grpSpPr>
            <a:xfrm>
              <a:off x="10977709" y="3008577"/>
              <a:ext cx="1800000" cy="1800000"/>
              <a:chOff x="9144000" y="4221515"/>
              <a:chExt cx="1800000" cy="18000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042B0FD-8E38-7146-7ECB-B83E2531457B}"/>
                  </a:ext>
                </a:extLst>
              </p:cNvPr>
              <p:cNvSpPr/>
              <p:nvPr/>
            </p:nvSpPr>
            <p:spPr>
              <a:xfrm>
                <a:off x="9144000" y="4221515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92" name="Picture 20" descr="Free 자바 Logo Icon - 무료 다운로드 (로고 Logo Icons) | IconScout">
                <a:extLst>
                  <a:ext uri="{FF2B5EF4-FFF2-40B4-BE49-F238E27FC236}">
                    <a16:creationId xmlns:a16="http://schemas.microsoft.com/office/drawing/2014/main" id="{79FB1941-4902-FB99-CBF8-140F28E76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2918" y="4397750"/>
                <a:ext cx="1342164" cy="1342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6C544697-8D64-D4B0-9EE0-8AA5152D388C}"/>
                </a:ext>
              </a:extLst>
            </p:cNvPr>
            <p:cNvSpPr txBox="1"/>
            <p:nvPr/>
          </p:nvSpPr>
          <p:spPr>
            <a:xfrm>
              <a:off x="11484302" y="4720197"/>
              <a:ext cx="786814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Java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3073" name="그룹 3072">
            <a:extLst>
              <a:ext uri="{FF2B5EF4-FFF2-40B4-BE49-F238E27FC236}">
                <a16:creationId xmlns:a16="http://schemas.microsoft.com/office/drawing/2014/main" id="{374E8134-3304-809A-00E3-3084C0DDCA1A}"/>
              </a:ext>
            </a:extLst>
          </p:cNvPr>
          <p:cNvGrpSpPr/>
          <p:nvPr/>
        </p:nvGrpSpPr>
        <p:grpSpPr>
          <a:xfrm>
            <a:off x="15511654" y="3982555"/>
            <a:ext cx="1800000" cy="2313684"/>
            <a:chOff x="14280242" y="3252973"/>
            <a:chExt cx="1800000" cy="231368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DF83695-3FAC-9160-EB38-2208169CD21D}"/>
                </a:ext>
              </a:extLst>
            </p:cNvPr>
            <p:cNvGrpSpPr/>
            <p:nvPr/>
          </p:nvGrpSpPr>
          <p:grpSpPr>
            <a:xfrm>
              <a:off x="14280242" y="3252973"/>
              <a:ext cx="1800000" cy="1800000"/>
              <a:chOff x="7913499" y="3624552"/>
              <a:chExt cx="1800000" cy="1800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A5B524D-B3B9-9953-CFA8-A250C374C311}"/>
                  </a:ext>
                </a:extLst>
              </p:cNvPr>
              <p:cNvSpPr/>
              <p:nvPr/>
            </p:nvSpPr>
            <p:spPr>
              <a:xfrm>
                <a:off x="7913499" y="3624552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94" name="Picture 22" descr="Mybatis icon - Download in SVG, PNG, ICO, ICNS">
                <a:extLst>
                  <a:ext uri="{FF2B5EF4-FFF2-40B4-BE49-F238E27FC236}">
                    <a16:creationId xmlns:a16="http://schemas.microsoft.com/office/drawing/2014/main" id="{8AFBB04A-F9F1-1D3E-D069-2C4760FA3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620" y="3808052"/>
                <a:ext cx="1432999" cy="1432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55E74E85-7040-A19A-5CD1-3E4E5AA30630}"/>
                </a:ext>
              </a:extLst>
            </p:cNvPr>
            <p:cNvSpPr txBox="1"/>
            <p:nvPr/>
          </p:nvSpPr>
          <p:spPr>
            <a:xfrm>
              <a:off x="14637251" y="5023031"/>
              <a:ext cx="1161332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i="0" u="none" strike="noStrike" dirty="0" err="1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MyBatis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sp>
        <p:nvSpPr>
          <p:cNvPr id="47" name="TextBox 9">
            <a:extLst>
              <a:ext uri="{FF2B5EF4-FFF2-40B4-BE49-F238E27FC236}">
                <a16:creationId xmlns:a16="http://schemas.microsoft.com/office/drawing/2014/main" id="{76B5B4C6-4DA3-7837-188A-BF4FEF934867}"/>
              </a:ext>
            </a:extLst>
          </p:cNvPr>
          <p:cNvSpPr txBox="1"/>
          <p:nvPr/>
        </p:nvSpPr>
        <p:spPr>
          <a:xfrm>
            <a:off x="12506516" y="1824021"/>
            <a:ext cx="2978499" cy="63232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48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Back</a:t>
            </a:r>
            <a:r>
              <a:rPr lang="en-US" altLang="ko-KR" sz="48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-end</a:t>
            </a:r>
            <a:endParaRPr lang="ko-KR" sz="48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grpSp>
        <p:nvGrpSpPr>
          <p:cNvPr id="3072" name="그룹 3071">
            <a:extLst>
              <a:ext uri="{FF2B5EF4-FFF2-40B4-BE49-F238E27FC236}">
                <a16:creationId xmlns:a16="http://schemas.microsoft.com/office/drawing/2014/main" id="{56110F2F-01AF-229D-3DCC-4F1330EFF9A1}"/>
              </a:ext>
            </a:extLst>
          </p:cNvPr>
          <p:cNvGrpSpPr/>
          <p:nvPr/>
        </p:nvGrpSpPr>
        <p:grpSpPr>
          <a:xfrm>
            <a:off x="10163885" y="3463738"/>
            <a:ext cx="1800000" cy="2255311"/>
            <a:chOff x="12625312" y="4992077"/>
            <a:chExt cx="1800000" cy="225531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1475F23-D685-86C8-C795-9388DA8D5CA3}"/>
                </a:ext>
              </a:extLst>
            </p:cNvPr>
            <p:cNvGrpSpPr/>
            <p:nvPr/>
          </p:nvGrpSpPr>
          <p:grpSpPr>
            <a:xfrm>
              <a:off x="12625312" y="4992077"/>
              <a:ext cx="1800000" cy="1800000"/>
              <a:chOff x="13533324" y="4328982"/>
              <a:chExt cx="1800000" cy="1800000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301F0F6-1F0D-76C4-D24F-9C3625582D2D}"/>
                  </a:ext>
                </a:extLst>
              </p:cNvPr>
              <p:cNvSpPr/>
              <p:nvPr/>
            </p:nvSpPr>
            <p:spPr>
              <a:xfrm>
                <a:off x="13533324" y="4328982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96" name="Picture 24" descr="Mysql 로고 - 소셜 미디어 및 로고 아이콘">
                <a:extLst>
                  <a:ext uri="{FF2B5EF4-FFF2-40B4-BE49-F238E27FC236}">
                    <a16:creationId xmlns:a16="http://schemas.microsoft.com/office/drawing/2014/main" id="{2314E4B9-A63C-43F2-4479-BFB338542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43947" y="4784293"/>
                <a:ext cx="1778753" cy="889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A3CA2A0A-989D-E39F-F0BA-1640EBF7F9D7}"/>
                </a:ext>
              </a:extLst>
            </p:cNvPr>
            <p:cNvSpPr txBox="1"/>
            <p:nvPr/>
          </p:nvSpPr>
          <p:spPr>
            <a:xfrm>
              <a:off x="12958293" y="6703762"/>
              <a:ext cx="1161332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MySQL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60BEBEC-83C1-AC69-2007-4A80959A8F85}"/>
              </a:ext>
            </a:extLst>
          </p:cNvPr>
          <p:cNvGrpSpPr/>
          <p:nvPr/>
        </p:nvGrpSpPr>
        <p:grpSpPr>
          <a:xfrm>
            <a:off x="11069637" y="6506186"/>
            <a:ext cx="1800000" cy="2246642"/>
            <a:chOff x="10752909" y="6809989"/>
            <a:chExt cx="1800000" cy="22466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7984761-0462-10CF-1F66-7477241E6CA9}"/>
                </a:ext>
              </a:extLst>
            </p:cNvPr>
            <p:cNvGrpSpPr/>
            <p:nvPr/>
          </p:nvGrpSpPr>
          <p:grpSpPr>
            <a:xfrm>
              <a:off x="10752909" y="6809989"/>
              <a:ext cx="1800000" cy="1800000"/>
              <a:chOff x="12243946" y="6190521"/>
              <a:chExt cx="1800000" cy="180000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157C631-CC3E-B258-F79D-A353D82A05F5}"/>
                  </a:ext>
                </a:extLst>
              </p:cNvPr>
              <p:cNvSpPr/>
              <p:nvPr/>
            </p:nvSpPr>
            <p:spPr>
              <a:xfrm>
                <a:off x="12243946" y="6190521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80" name="Picture 8" descr="Spring boot 아이콘, 로고, 기호 – PNG, SVG 무료 다운로드">
                <a:extLst>
                  <a:ext uri="{FF2B5EF4-FFF2-40B4-BE49-F238E27FC236}">
                    <a16:creationId xmlns:a16="http://schemas.microsoft.com/office/drawing/2014/main" id="{0328CFC5-368E-76FC-70B9-5B6CE81B38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0270" y="6324701"/>
                <a:ext cx="1535849" cy="1535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AD982F94-3202-5329-18BE-42251712B75E}"/>
                </a:ext>
              </a:extLst>
            </p:cNvPr>
            <p:cNvSpPr txBox="1"/>
            <p:nvPr/>
          </p:nvSpPr>
          <p:spPr>
            <a:xfrm>
              <a:off x="10795383" y="8513005"/>
              <a:ext cx="1703548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Spring Boot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6E7DF9F-70AA-3571-6990-1D35B778DDB8}"/>
              </a:ext>
            </a:extLst>
          </p:cNvPr>
          <p:cNvGrpSpPr/>
          <p:nvPr/>
        </p:nvGrpSpPr>
        <p:grpSpPr>
          <a:xfrm>
            <a:off x="14151920" y="6983634"/>
            <a:ext cx="1800000" cy="2288926"/>
            <a:chOff x="14901832" y="6731009"/>
            <a:chExt cx="1800000" cy="228892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A646F53-6EE1-39E0-48AC-82108D204735}"/>
                </a:ext>
              </a:extLst>
            </p:cNvPr>
            <p:cNvGrpSpPr/>
            <p:nvPr/>
          </p:nvGrpSpPr>
          <p:grpSpPr>
            <a:xfrm>
              <a:off x="14901832" y="6731009"/>
              <a:ext cx="1800000" cy="1800000"/>
              <a:chOff x="13224424" y="2264862"/>
              <a:chExt cx="1800000" cy="1800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EFC2712F-9787-09E8-39D0-AAA1849CBD89}"/>
                  </a:ext>
                </a:extLst>
              </p:cNvPr>
              <p:cNvSpPr/>
              <p:nvPr/>
            </p:nvSpPr>
            <p:spPr>
              <a:xfrm>
                <a:off x="13224424" y="2264862"/>
                <a:ext cx="1800000" cy="180000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rgbClr val="D3F4EB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bg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pic>
            <p:nvPicPr>
              <p:cNvPr id="3086" name="Picture 14" descr="Spring Tools 4 (@springtools4) / X">
                <a:extLst>
                  <a:ext uri="{FF2B5EF4-FFF2-40B4-BE49-F238E27FC236}">
                    <a16:creationId xmlns:a16="http://schemas.microsoft.com/office/drawing/2014/main" id="{DDD33095-A3EC-E02E-7428-508A1FB19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66664" y="2507102"/>
                <a:ext cx="1315520" cy="131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Box 9">
              <a:extLst>
                <a:ext uri="{FF2B5EF4-FFF2-40B4-BE49-F238E27FC236}">
                  <a16:creationId xmlns:a16="http://schemas.microsoft.com/office/drawing/2014/main" id="{B3716D44-D29E-D266-EC57-6B0B1F3C8969}"/>
                </a:ext>
              </a:extLst>
            </p:cNvPr>
            <p:cNvSpPr txBox="1"/>
            <p:nvPr/>
          </p:nvSpPr>
          <p:spPr>
            <a:xfrm>
              <a:off x="15575263" y="8476309"/>
              <a:ext cx="642914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i="0" u="none" strike="noStrike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STS4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5AF462B-0559-821A-1639-0C417892DAB0}"/>
              </a:ext>
            </a:extLst>
          </p:cNvPr>
          <p:cNvCxnSpPr>
            <a:cxnSpLocks/>
          </p:cNvCxnSpPr>
          <p:nvPr/>
        </p:nvCxnSpPr>
        <p:spPr>
          <a:xfrm>
            <a:off x="9167884" y="1581068"/>
            <a:ext cx="0" cy="800100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4C6A97-B84A-3FC4-D552-0EE62F87E4C9}"/>
              </a:ext>
            </a:extLst>
          </p:cNvPr>
          <p:cNvGrpSpPr/>
          <p:nvPr/>
        </p:nvGrpSpPr>
        <p:grpSpPr>
          <a:xfrm>
            <a:off x="5843148" y="2931584"/>
            <a:ext cx="1800000" cy="2312399"/>
            <a:chOff x="5592606" y="6577332"/>
            <a:chExt cx="1800000" cy="231239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79ED9BD-9B06-9107-E196-A8AC748ADAB5}"/>
                </a:ext>
              </a:extLst>
            </p:cNvPr>
            <p:cNvSpPr/>
            <p:nvPr/>
          </p:nvSpPr>
          <p:spPr>
            <a:xfrm>
              <a:off x="5592606" y="6577332"/>
              <a:ext cx="1800000" cy="1800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D3F4EB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pic>
          <p:nvPicPr>
            <p:cNvPr id="3100" name="Picture 28" descr="Pinia - Wikipedia">
              <a:extLst>
                <a:ext uri="{FF2B5EF4-FFF2-40B4-BE49-F238E27FC236}">
                  <a16:creationId xmlns:a16="http://schemas.microsoft.com/office/drawing/2014/main" id="{3ABDAA0B-9144-3441-FE84-4CD9F400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939" y="6767129"/>
              <a:ext cx="949569" cy="1420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9">
              <a:extLst>
                <a:ext uri="{FF2B5EF4-FFF2-40B4-BE49-F238E27FC236}">
                  <a16:creationId xmlns:a16="http://schemas.microsoft.com/office/drawing/2014/main" id="{4AE743F8-51D7-6385-57D2-3AFDFE17C5F5}"/>
                </a:ext>
              </a:extLst>
            </p:cNvPr>
            <p:cNvSpPr txBox="1"/>
            <p:nvPr/>
          </p:nvSpPr>
          <p:spPr>
            <a:xfrm>
              <a:off x="6051939" y="8346105"/>
              <a:ext cx="907184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dirty="0" err="1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Pinia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46DCAB-CF3D-67F2-21A7-2F212CF0BA7A}"/>
              </a:ext>
            </a:extLst>
          </p:cNvPr>
          <p:cNvGrpSpPr/>
          <p:nvPr/>
        </p:nvGrpSpPr>
        <p:grpSpPr>
          <a:xfrm>
            <a:off x="6238361" y="6778157"/>
            <a:ext cx="1857400" cy="2297104"/>
            <a:chOff x="5276016" y="3891725"/>
            <a:chExt cx="1857400" cy="22971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9604D95-3581-7DF1-F996-03D919C2462A}"/>
                </a:ext>
              </a:extLst>
            </p:cNvPr>
            <p:cNvSpPr/>
            <p:nvPr/>
          </p:nvSpPr>
          <p:spPr>
            <a:xfrm>
              <a:off x="5276016" y="389172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D3F4EB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D3F41273-C41E-91AB-9DE9-91F061073AAA}"/>
                </a:ext>
              </a:extLst>
            </p:cNvPr>
            <p:cNvSpPr txBox="1"/>
            <p:nvPr/>
          </p:nvSpPr>
          <p:spPr>
            <a:xfrm>
              <a:off x="5351326" y="5645203"/>
              <a:ext cx="1782090" cy="5436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400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t</a:t>
              </a:r>
              <a:r>
                <a:rPr lang="en-US" altLang="ko-KR" sz="2400" i="0" u="none" strike="noStrike" dirty="0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ailwind </a:t>
              </a:r>
              <a:r>
                <a:rPr lang="en-US" altLang="ko-KR" sz="2400" i="0" u="none" strike="noStrike" dirty="0" err="1">
                  <a:solidFill>
                    <a:srgbClr val="45BCA7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css</a:t>
              </a:r>
              <a:endParaRPr lang="ko-KR" sz="2400" i="0" u="none" strike="noStrike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F8FAB6-F4E0-CC65-6877-33E1FEF4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5" y="7228217"/>
            <a:ext cx="1469192" cy="8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2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D6C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C179E-DACA-ACB6-9042-27FB83184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4147EC2-E8D6-7972-BF66-0D0E6F76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17716500" cy="97155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13C992C-3750-3B43-A933-CCC83D93EFC5}"/>
              </a:ext>
            </a:extLst>
          </p:cNvPr>
          <p:cNvSpPr txBox="1"/>
          <p:nvPr/>
        </p:nvSpPr>
        <p:spPr>
          <a:xfrm>
            <a:off x="2438400" y="558800"/>
            <a:ext cx="12954000" cy="5436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04.</a:t>
            </a:r>
            <a:r>
              <a:rPr lang="ko-KR" altLang="en-US" sz="3600" dirty="0">
                <a:solidFill>
                  <a:srgbClr val="45BCA7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개발 결과</a:t>
            </a:r>
            <a:endParaRPr lang="ko-KR" sz="3600" i="0" u="none" strike="noStrike" dirty="0">
              <a:solidFill>
                <a:srgbClr val="45BCA7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1B71BBF-DEA4-6A09-2F26-2A1B370E1ADF}"/>
              </a:ext>
            </a:extLst>
          </p:cNvPr>
          <p:cNvSpPr/>
          <p:nvPr/>
        </p:nvSpPr>
        <p:spPr>
          <a:xfrm rot="16200000" flipV="1">
            <a:off x="15722600" y="190500"/>
            <a:ext cx="1143000" cy="736600"/>
          </a:xfrm>
          <a:prstGeom prst="chevron">
            <a:avLst>
              <a:gd name="adj" fmla="val 40596"/>
            </a:avLst>
          </a:prstGeom>
          <a:solidFill>
            <a:srgbClr val="72D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D440AF7A-4F92-B294-B5B0-E57DF54D8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8" y="717139"/>
            <a:ext cx="1244065" cy="543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699F3A-DC2D-C874-3776-9B1665B58CCD}"/>
              </a:ext>
            </a:extLst>
          </p:cNvPr>
          <p:cNvCxnSpPr>
            <a:cxnSpLocks/>
          </p:cNvCxnSpPr>
          <p:nvPr/>
        </p:nvCxnSpPr>
        <p:spPr>
          <a:xfrm>
            <a:off x="2209800" y="1257300"/>
            <a:ext cx="13182600" cy="0"/>
          </a:xfrm>
          <a:prstGeom prst="line">
            <a:avLst/>
          </a:prstGeom>
          <a:ln w="25400">
            <a:solidFill>
              <a:srgbClr val="72D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5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806</Words>
  <Application>Microsoft Office PowerPoint</Application>
  <PresentationFormat>사용자 지정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강원교육모두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전종우(2017180038)</cp:lastModifiedBy>
  <cp:revision>47</cp:revision>
  <dcterms:created xsi:type="dcterms:W3CDTF">2006-08-16T00:00:00Z</dcterms:created>
  <dcterms:modified xsi:type="dcterms:W3CDTF">2024-11-26T17:45:57Z</dcterms:modified>
</cp:coreProperties>
</file>