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8" r:id="rId3"/>
    <p:sldId id="265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BE"/>
    <a:srgbClr val="26478A"/>
    <a:srgbClr val="2C53A0"/>
    <a:srgbClr val="1A3260"/>
    <a:srgbClr val="2344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6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5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3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8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1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1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037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vertG/scig/blob/main/notebook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4E83-C117-41AD-8FF5-55E63CF3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704" y="1850942"/>
            <a:ext cx="8730589" cy="984538"/>
          </a:xfrm>
        </p:spPr>
        <p:txBody>
          <a:bodyPr>
            <a:noAutofit/>
          </a:bodyPr>
          <a:lstStyle/>
          <a:p>
            <a:r>
              <a:rPr lang="es-MX" sz="2800" b="1" dirty="0"/>
              <a:t>Usando modelos de </a:t>
            </a:r>
            <a:r>
              <a:rPr lang="es-MX" sz="2800" b="1" dirty="0" err="1"/>
              <a:t>deep</a:t>
            </a:r>
            <a:r>
              <a:rPr lang="es-MX" sz="2800" b="1" dirty="0"/>
              <a:t> </a:t>
            </a:r>
            <a:r>
              <a:rPr lang="es-MX" sz="2800" b="1" dirty="0" err="1"/>
              <a:t>learning</a:t>
            </a:r>
            <a:r>
              <a:rPr lang="es-MX" sz="2800" b="1" dirty="0"/>
              <a:t> para clasificación de imágenes satelitales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22C177-553E-418E-813D-B1A592C2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5651464"/>
            <a:ext cx="10993546" cy="590321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Ing. Colvert Gomez Rubio	cgomez@centrogeo.edu.mx</a:t>
            </a:r>
          </a:p>
          <a:p>
            <a:r>
              <a:rPr lang="es-MX" dirty="0"/>
              <a:t>Dr. Rodrigo López Farías	rlopez@centrogeo.edu.mx</a:t>
            </a:r>
          </a:p>
        </p:txBody>
      </p:sp>
      <p:pic>
        <p:nvPicPr>
          <p:cNvPr id="1036" name="Picture 12" descr="Machine Learning of the Next Decade: The Promises and the Pitfalls -  DATAVERSITY">
            <a:extLst>
              <a:ext uri="{FF2B5EF4-FFF2-40B4-BE49-F238E27FC236}">
                <a16:creationId xmlns:a16="http://schemas.microsoft.com/office/drawing/2014/main" id="{2FCE0A6D-EE8F-4C21-8807-26106E86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30" y="3318282"/>
            <a:ext cx="1313139" cy="161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entroGeo">
            <a:extLst>
              <a:ext uri="{FF2B5EF4-FFF2-40B4-BE49-F238E27FC236}">
                <a16:creationId xmlns:a16="http://schemas.microsoft.com/office/drawing/2014/main" id="{97374BC8-2913-4794-B757-8AEF5F8F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78" y="829926"/>
            <a:ext cx="1992971" cy="6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taforma Geocientífica">
            <a:extLst>
              <a:ext uri="{FF2B5EF4-FFF2-40B4-BE49-F238E27FC236}">
                <a16:creationId xmlns:a16="http://schemas.microsoft.com/office/drawing/2014/main" id="{FF601E7C-41DF-44E7-9455-33EF23FC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08" y="829926"/>
            <a:ext cx="1928064" cy="59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1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199FC-25CD-4172-8129-B7FF24C2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Deep </a:t>
            </a:r>
            <a:r>
              <a:rPr lang="es-MX" dirty="0" err="1"/>
              <a:t>learning</a:t>
            </a:r>
            <a:r>
              <a:rPr lang="es-MX" dirty="0"/>
              <a:t> Y Redes neuronales convolucionales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F4A0E3D-CA55-447B-A2C4-76FCED4749F2}"/>
              </a:ext>
            </a:extLst>
          </p:cNvPr>
          <p:cNvSpPr/>
          <p:nvPr/>
        </p:nvSpPr>
        <p:spPr>
          <a:xfrm>
            <a:off x="352336" y="1996579"/>
            <a:ext cx="4756560" cy="474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accent3"/>
                </a:solidFill>
              </a:rPr>
              <a:t>INTELIGENCIA ARTIFICIAL</a:t>
            </a:r>
          </a:p>
          <a:p>
            <a:pPr algn="ctr"/>
            <a:r>
              <a:rPr lang="es-MX" sz="1100" dirty="0"/>
              <a:t>Rama de la informática, que busca la creación de máquinas que puedan imitar comportamientos inteligentes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3D261E8-C0E9-48A5-9404-A41058A0B32A}"/>
              </a:ext>
            </a:extLst>
          </p:cNvPr>
          <p:cNvSpPr/>
          <p:nvPr/>
        </p:nvSpPr>
        <p:spPr>
          <a:xfrm>
            <a:off x="958439" y="3229761"/>
            <a:ext cx="3544353" cy="3514987"/>
          </a:xfrm>
          <a:prstGeom prst="ellipse">
            <a:avLst/>
          </a:prstGeom>
          <a:solidFill>
            <a:srgbClr val="2647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3"/>
                </a:solidFill>
              </a:rPr>
              <a:t>APRENDIZAJE AUTOMATICO</a:t>
            </a:r>
          </a:p>
          <a:p>
            <a:pPr algn="ctr"/>
            <a:r>
              <a:rPr lang="es-MX" sz="1100" dirty="0"/>
              <a:t>Rama de la IA que busca como dotar a las maquinas de capacidad de aprendizaje</a:t>
            </a:r>
          </a:p>
          <a:p>
            <a:pPr algn="ctr"/>
            <a:r>
              <a:rPr lang="es-MX" sz="1100" dirty="0"/>
              <a:t> </a:t>
            </a:r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  <a:p>
            <a:pPr algn="ctr"/>
            <a:endParaRPr lang="es-MX" sz="11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4286159-C715-4B2C-9BF9-AF6B438B9F74}"/>
              </a:ext>
            </a:extLst>
          </p:cNvPr>
          <p:cNvSpPr/>
          <p:nvPr/>
        </p:nvSpPr>
        <p:spPr>
          <a:xfrm>
            <a:off x="1554581" y="4362275"/>
            <a:ext cx="2352067" cy="2382473"/>
          </a:xfrm>
          <a:prstGeom prst="ellipse">
            <a:avLst/>
          </a:prstGeom>
          <a:solidFill>
            <a:srgbClr val="3462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accent3"/>
                </a:solidFill>
              </a:rPr>
              <a:t>APRENDIZAJE PROFUNDO</a:t>
            </a:r>
          </a:p>
          <a:p>
            <a:pPr algn="ctr"/>
            <a:endParaRPr lang="es-MX" sz="1400" dirty="0">
              <a:solidFill>
                <a:schemeClr val="accent3"/>
              </a:solidFill>
            </a:endParaRPr>
          </a:p>
          <a:p>
            <a:pPr algn="ctr"/>
            <a:endParaRPr lang="es-MX" sz="1400" dirty="0">
              <a:solidFill>
                <a:schemeClr val="accent3"/>
              </a:solidFill>
            </a:endParaRPr>
          </a:p>
          <a:p>
            <a:pPr algn="ctr"/>
            <a:endParaRPr lang="es-MX" sz="1400" dirty="0">
              <a:solidFill>
                <a:schemeClr val="accent3"/>
              </a:solidFill>
            </a:endParaRPr>
          </a:p>
          <a:p>
            <a:pPr algn="ctr"/>
            <a:endParaRPr lang="es-MX" sz="1400" dirty="0">
              <a:solidFill>
                <a:schemeClr val="accent3"/>
              </a:solidFill>
            </a:endParaRPr>
          </a:p>
          <a:p>
            <a:pPr algn="ctr"/>
            <a:endParaRPr lang="es-MX" sz="1400" dirty="0">
              <a:solidFill>
                <a:schemeClr val="accent3"/>
              </a:solidFill>
            </a:endParaRPr>
          </a:p>
          <a:p>
            <a:pPr algn="ctr"/>
            <a:endParaRPr lang="es-MX" sz="1400" dirty="0">
              <a:solidFill>
                <a:schemeClr val="accent3"/>
              </a:solidFill>
            </a:endParaRPr>
          </a:p>
          <a:p>
            <a:pPr algn="ctr"/>
            <a:endParaRPr lang="es-MX" sz="1400" dirty="0"/>
          </a:p>
          <a:p>
            <a:pPr algn="ctr"/>
            <a:endParaRPr lang="es-MX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ABCC80-A024-45B1-BF2C-EF79B279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90" y="5142044"/>
            <a:ext cx="1980447" cy="1013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DB5AC87-FCAA-4D47-A323-BA6A7736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12" y="3700513"/>
            <a:ext cx="2690068" cy="11226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5F04FA5-7F55-433A-8B9C-36E3AA73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838" y="2110734"/>
            <a:ext cx="4198672" cy="1439545"/>
          </a:xfrm>
          <a:prstGeom prst="rect">
            <a:avLst/>
          </a:prstGeom>
        </p:spPr>
      </p:pic>
      <p:pic>
        <p:nvPicPr>
          <p:cNvPr id="2050" name="Picture 2" descr="2: Ejemplo de un núcleo de convolución. | Download Scientific Diagram">
            <a:extLst>
              <a:ext uri="{FF2B5EF4-FFF2-40B4-BE49-F238E27FC236}">
                <a16:creationId xmlns:a16="http://schemas.microsoft.com/office/drawing/2014/main" id="{CD94DBDA-3399-4529-A7C3-A547B47E8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90" y="2202351"/>
            <a:ext cx="1972354" cy="12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4DE4B32-4848-406C-BC81-0038E1CA9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999" y="4916925"/>
            <a:ext cx="5410185" cy="18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0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1B0EB-82D5-4E71-8F5E-0ECC1BA2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Transferencia de aprendizaje</a:t>
            </a:r>
          </a:p>
        </p:txBody>
      </p:sp>
      <p:pic>
        <p:nvPicPr>
          <p:cNvPr id="3076" name="Picture 4" descr="Transfer Learning –Deep Learning for Everyone - DataScienceCentral.com">
            <a:extLst>
              <a:ext uri="{FF2B5EF4-FFF2-40B4-BE49-F238E27FC236}">
                <a16:creationId xmlns:a16="http://schemas.microsoft.com/office/drawing/2014/main" id="{76FD7822-762E-4064-B49D-5924F24D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307" y="2032700"/>
            <a:ext cx="2872718" cy="161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A55F077-C76D-4BB9-B571-DE48A379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0" y="2330042"/>
            <a:ext cx="6895488" cy="42439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3B97BC1-6F1F-4F7D-8E70-2B7EB9B1DAF1}"/>
              </a:ext>
            </a:extLst>
          </p:cNvPr>
          <p:cNvSpPr txBox="1"/>
          <p:nvPr/>
        </p:nvSpPr>
        <p:spPr>
          <a:xfrm>
            <a:off x="8019875" y="4266082"/>
            <a:ext cx="374987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VGG16</a:t>
            </a:r>
          </a:p>
          <a:p>
            <a:pPr algn="ctr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ILSVRC 2014, 92.7% en </a:t>
            </a:r>
            <a:r>
              <a:rPr lang="es-ES" sz="1600" dirty="0" err="1"/>
              <a:t>ImageNet</a:t>
            </a:r>
            <a:r>
              <a:rPr lang="es-ES" sz="1600" dirty="0"/>
              <a:t>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138 millones de 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Todas las capas ocultas utilizan </a:t>
            </a:r>
            <a:r>
              <a:rPr lang="es-MX" sz="1600" dirty="0" err="1"/>
              <a:t>ReLU</a:t>
            </a: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Max </a:t>
            </a:r>
            <a:r>
              <a:rPr lang="es-MX" sz="1600" dirty="0" err="1"/>
              <a:t>Pooling</a:t>
            </a:r>
            <a:r>
              <a:rPr lang="es-MX" sz="1600" dirty="0"/>
              <a:t> de 2x2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16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AA243-DDD4-461F-B12D-5B0D8FE38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y conjunto de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5DFBE5-583D-42D4-AC61-2158D15D1698}"/>
              </a:ext>
            </a:extLst>
          </p:cNvPr>
          <p:cNvSpPr txBox="1"/>
          <p:nvPr/>
        </p:nvSpPr>
        <p:spPr>
          <a:xfrm>
            <a:off x="5018968" y="6063565"/>
            <a:ext cx="7044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Yi Yang and Shawn </a:t>
            </a:r>
            <a:r>
              <a:rPr lang="en-US" sz="1200" dirty="0" err="1"/>
              <a:t>Newsam</a:t>
            </a:r>
            <a:r>
              <a:rPr lang="en-US" sz="1200" dirty="0"/>
              <a:t>, "Bag-Of-Visual-Words and Spatial Extensions for Land-Use Classification," ACM SIGSPATIAL International Conference on Advances in Geographic Information Systems (ACM GIS), 2010.</a:t>
            </a:r>
            <a:endParaRPr lang="es-MX" sz="120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1143E55-EE00-4745-89CA-B0B463653C99}"/>
              </a:ext>
            </a:extLst>
          </p:cNvPr>
          <p:cNvGrpSpPr/>
          <p:nvPr/>
        </p:nvGrpSpPr>
        <p:grpSpPr>
          <a:xfrm>
            <a:off x="2013314" y="2276314"/>
            <a:ext cx="7759861" cy="3319172"/>
            <a:chOff x="1879090" y="2288467"/>
            <a:chExt cx="7759861" cy="331917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FB7B04F-EC8B-469F-B7D3-1576C9264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9090" y="2288467"/>
              <a:ext cx="7759861" cy="1647433"/>
            </a:xfrm>
            <a:prstGeom prst="rect">
              <a:avLst/>
            </a:prstGeom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FB7393F4-1A3E-4D5C-A7B3-1B8D9CCC5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090" y="3935900"/>
              <a:ext cx="7759861" cy="1671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22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61A686-0D98-437A-93A0-DEE6FBB9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experimento y resultados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F45760F-58E9-4F13-B958-22A035E7995D}"/>
              </a:ext>
            </a:extLst>
          </p:cNvPr>
          <p:cNvSpPr txBox="1"/>
          <p:nvPr/>
        </p:nvSpPr>
        <p:spPr>
          <a:xfrm>
            <a:off x="3181524" y="4194387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Notebook:</a:t>
            </a:r>
          </a:p>
          <a:p>
            <a:endParaRPr lang="es-MX" dirty="0"/>
          </a:p>
          <a:p>
            <a:r>
              <a:rPr lang="es-MX" dirty="0">
                <a:hlinkClick r:id="rId2"/>
              </a:rPr>
              <a:t>https://github.com/colvertG/scig/blob/main/notebook.ipynb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2074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3378</TotalTime>
  <Words>166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 2</vt:lpstr>
      <vt:lpstr>Dividendo</vt:lpstr>
      <vt:lpstr>Usando modelos de deep learning para clasificación de imágenes satelitales</vt:lpstr>
      <vt:lpstr>Deep learning Y Redes neuronales convolucionales</vt:lpstr>
      <vt:lpstr>Transferencia de aprendizaje</vt:lpstr>
      <vt:lpstr>Problema y conjunto de datos</vt:lpstr>
      <vt:lpstr>Diseño del experimento y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 modelo de clasificación de imágenes satelitales utilizando una red neuronal pre-entrenada.</dc:title>
  <dc:creator>kenia Gomez Rubio</dc:creator>
  <cp:lastModifiedBy>colvert gomez</cp:lastModifiedBy>
  <cp:revision>23</cp:revision>
  <dcterms:created xsi:type="dcterms:W3CDTF">2022-08-22T11:35:33Z</dcterms:created>
  <dcterms:modified xsi:type="dcterms:W3CDTF">2022-10-06T14:08:59Z</dcterms:modified>
</cp:coreProperties>
</file>