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33" d="100"/>
          <a:sy n="33" d="100"/>
        </p:scale>
        <p:origin x="2496"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E2E58B-0CB8-470A-9C82-3B3DDF141681}" type="datetimeFigureOut">
              <a:rPr lang="en-GB" smtClean="0"/>
              <a:t>28/05/2023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21FD77-53CF-4AC6-8CF7-D327913EF71F}" type="slidenum">
              <a:rPr lang="en-GB" smtClean="0"/>
              <a:t>‹#›</a:t>
            </a:fld>
            <a:endParaRPr lang="en-GB"/>
          </a:p>
        </p:txBody>
      </p:sp>
    </p:spTree>
    <p:extLst>
      <p:ext uri="{BB962C8B-B14F-4D97-AF65-F5344CB8AC3E}">
        <p14:creationId xmlns:p14="http://schemas.microsoft.com/office/powerpoint/2010/main" val="2588776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E2E58B-0CB8-470A-9C82-3B3DDF141681}" type="datetimeFigureOut">
              <a:rPr lang="en-GB" smtClean="0"/>
              <a:t>28/05/2023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21FD77-53CF-4AC6-8CF7-D327913EF71F}" type="slidenum">
              <a:rPr lang="en-GB" smtClean="0"/>
              <a:t>‹#›</a:t>
            </a:fld>
            <a:endParaRPr lang="en-GB"/>
          </a:p>
        </p:txBody>
      </p:sp>
    </p:spTree>
    <p:extLst>
      <p:ext uri="{BB962C8B-B14F-4D97-AF65-F5344CB8AC3E}">
        <p14:creationId xmlns:p14="http://schemas.microsoft.com/office/powerpoint/2010/main" val="2792061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E2E58B-0CB8-470A-9C82-3B3DDF141681}" type="datetimeFigureOut">
              <a:rPr lang="en-GB" smtClean="0"/>
              <a:t>28/05/2023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21FD77-53CF-4AC6-8CF7-D327913EF71F}" type="slidenum">
              <a:rPr lang="en-GB" smtClean="0"/>
              <a:t>‹#›</a:t>
            </a:fld>
            <a:endParaRPr lang="en-GB"/>
          </a:p>
        </p:txBody>
      </p:sp>
    </p:spTree>
    <p:extLst>
      <p:ext uri="{BB962C8B-B14F-4D97-AF65-F5344CB8AC3E}">
        <p14:creationId xmlns:p14="http://schemas.microsoft.com/office/powerpoint/2010/main" val="3761709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E2E58B-0CB8-470A-9C82-3B3DDF141681}" type="datetimeFigureOut">
              <a:rPr lang="en-GB" smtClean="0"/>
              <a:t>28/05/2023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21FD77-53CF-4AC6-8CF7-D327913EF71F}" type="slidenum">
              <a:rPr lang="en-GB" smtClean="0"/>
              <a:t>‹#›</a:t>
            </a:fld>
            <a:endParaRPr lang="en-GB"/>
          </a:p>
        </p:txBody>
      </p:sp>
    </p:spTree>
    <p:extLst>
      <p:ext uri="{BB962C8B-B14F-4D97-AF65-F5344CB8AC3E}">
        <p14:creationId xmlns:p14="http://schemas.microsoft.com/office/powerpoint/2010/main" val="2556886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E2E58B-0CB8-470A-9C82-3B3DDF141681}" type="datetimeFigureOut">
              <a:rPr lang="en-GB" smtClean="0"/>
              <a:t>28/05/2023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21FD77-53CF-4AC6-8CF7-D327913EF71F}" type="slidenum">
              <a:rPr lang="en-GB" smtClean="0"/>
              <a:t>‹#›</a:t>
            </a:fld>
            <a:endParaRPr lang="en-GB"/>
          </a:p>
        </p:txBody>
      </p:sp>
    </p:spTree>
    <p:extLst>
      <p:ext uri="{BB962C8B-B14F-4D97-AF65-F5344CB8AC3E}">
        <p14:creationId xmlns:p14="http://schemas.microsoft.com/office/powerpoint/2010/main" val="2954036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E2E58B-0CB8-470A-9C82-3B3DDF141681}" type="datetimeFigureOut">
              <a:rPr lang="en-GB" smtClean="0"/>
              <a:t>28/05/2023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921FD77-53CF-4AC6-8CF7-D327913EF71F}" type="slidenum">
              <a:rPr lang="en-GB" smtClean="0"/>
              <a:t>‹#›</a:t>
            </a:fld>
            <a:endParaRPr lang="en-GB"/>
          </a:p>
        </p:txBody>
      </p:sp>
    </p:spTree>
    <p:extLst>
      <p:ext uri="{BB962C8B-B14F-4D97-AF65-F5344CB8AC3E}">
        <p14:creationId xmlns:p14="http://schemas.microsoft.com/office/powerpoint/2010/main" val="640591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E2E58B-0CB8-470A-9C82-3B3DDF141681}" type="datetimeFigureOut">
              <a:rPr lang="en-GB" smtClean="0"/>
              <a:t>28/05/2023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921FD77-53CF-4AC6-8CF7-D327913EF71F}" type="slidenum">
              <a:rPr lang="en-GB" smtClean="0"/>
              <a:t>‹#›</a:t>
            </a:fld>
            <a:endParaRPr lang="en-GB"/>
          </a:p>
        </p:txBody>
      </p:sp>
    </p:spTree>
    <p:extLst>
      <p:ext uri="{BB962C8B-B14F-4D97-AF65-F5344CB8AC3E}">
        <p14:creationId xmlns:p14="http://schemas.microsoft.com/office/powerpoint/2010/main" val="1564705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E2E58B-0CB8-470A-9C82-3B3DDF141681}" type="datetimeFigureOut">
              <a:rPr lang="en-GB" smtClean="0"/>
              <a:t>28/05/2023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921FD77-53CF-4AC6-8CF7-D327913EF71F}" type="slidenum">
              <a:rPr lang="en-GB" smtClean="0"/>
              <a:t>‹#›</a:t>
            </a:fld>
            <a:endParaRPr lang="en-GB"/>
          </a:p>
        </p:txBody>
      </p:sp>
    </p:spTree>
    <p:extLst>
      <p:ext uri="{BB962C8B-B14F-4D97-AF65-F5344CB8AC3E}">
        <p14:creationId xmlns:p14="http://schemas.microsoft.com/office/powerpoint/2010/main" val="1604415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E2E58B-0CB8-470A-9C82-3B3DDF141681}" type="datetimeFigureOut">
              <a:rPr lang="en-GB" smtClean="0"/>
              <a:t>28/05/2023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921FD77-53CF-4AC6-8CF7-D327913EF71F}" type="slidenum">
              <a:rPr lang="en-GB" smtClean="0"/>
              <a:t>‹#›</a:t>
            </a:fld>
            <a:endParaRPr lang="en-GB"/>
          </a:p>
        </p:txBody>
      </p:sp>
    </p:spTree>
    <p:extLst>
      <p:ext uri="{BB962C8B-B14F-4D97-AF65-F5344CB8AC3E}">
        <p14:creationId xmlns:p14="http://schemas.microsoft.com/office/powerpoint/2010/main" val="3819528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5E2E58B-0CB8-470A-9C82-3B3DDF141681}" type="datetimeFigureOut">
              <a:rPr lang="en-GB" smtClean="0"/>
              <a:t>28/05/2023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921FD77-53CF-4AC6-8CF7-D327913EF71F}" type="slidenum">
              <a:rPr lang="en-GB" smtClean="0"/>
              <a:t>‹#›</a:t>
            </a:fld>
            <a:endParaRPr lang="en-GB"/>
          </a:p>
        </p:txBody>
      </p:sp>
    </p:spTree>
    <p:extLst>
      <p:ext uri="{BB962C8B-B14F-4D97-AF65-F5344CB8AC3E}">
        <p14:creationId xmlns:p14="http://schemas.microsoft.com/office/powerpoint/2010/main" val="921781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5E2E58B-0CB8-470A-9C82-3B3DDF141681}" type="datetimeFigureOut">
              <a:rPr lang="en-GB" smtClean="0"/>
              <a:t>28/05/2023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921FD77-53CF-4AC6-8CF7-D327913EF71F}" type="slidenum">
              <a:rPr lang="en-GB" smtClean="0"/>
              <a:t>‹#›</a:t>
            </a:fld>
            <a:endParaRPr lang="en-GB"/>
          </a:p>
        </p:txBody>
      </p:sp>
    </p:spTree>
    <p:extLst>
      <p:ext uri="{BB962C8B-B14F-4D97-AF65-F5344CB8AC3E}">
        <p14:creationId xmlns:p14="http://schemas.microsoft.com/office/powerpoint/2010/main" val="4132511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65E2E58B-0CB8-470A-9C82-3B3DDF141681}" type="datetimeFigureOut">
              <a:rPr lang="en-GB" smtClean="0"/>
              <a:t>28/05/2023</a:t>
            </a:fld>
            <a:endParaRPr lang="en-GB"/>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6921FD77-53CF-4AC6-8CF7-D327913EF71F}" type="slidenum">
              <a:rPr lang="en-GB" smtClean="0"/>
              <a:t>‹#›</a:t>
            </a:fld>
            <a:endParaRPr lang="en-GB"/>
          </a:p>
        </p:txBody>
      </p:sp>
    </p:spTree>
    <p:extLst>
      <p:ext uri="{BB962C8B-B14F-4D97-AF65-F5344CB8AC3E}">
        <p14:creationId xmlns:p14="http://schemas.microsoft.com/office/powerpoint/2010/main" val="40948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diamondsnake/eurovision-song-contest-data"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ogaeinternational.org/" TargetMode="External"/><Relationship Id="rId2" Type="http://schemas.openxmlformats.org/officeDocument/2006/relationships/hyperlink" Target="https://eurovisionworld.com/" TargetMode="Externa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57828" cy="1219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 y="0"/>
            <a:ext cx="6857829" cy="121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CF29B4-F73E-787D-5511-595C5437DC97}"/>
              </a:ext>
            </a:extLst>
          </p:cNvPr>
          <p:cNvSpPr>
            <a:spLocks noGrp="1"/>
          </p:cNvSpPr>
          <p:nvPr>
            <p:ph type="ctrTitle"/>
          </p:nvPr>
        </p:nvSpPr>
        <p:spPr>
          <a:xfrm>
            <a:off x="425195" y="6044033"/>
            <a:ext cx="5985424" cy="1379280"/>
          </a:xfrm>
        </p:spPr>
        <p:txBody>
          <a:bodyPr anchor="b">
            <a:normAutofit fontScale="90000"/>
          </a:bodyPr>
          <a:lstStyle/>
          <a:p>
            <a:r>
              <a:rPr lang="en-GB" sz="4700">
                <a:solidFill>
                  <a:schemeClr val="tx2"/>
                </a:solidFill>
              </a:rPr>
              <a:t>Visualising Voting Patterns and Polling Data</a:t>
            </a:r>
            <a:endParaRPr lang="en-GB" sz="4700" dirty="0">
              <a:solidFill>
                <a:schemeClr val="tx2"/>
              </a:solidFill>
            </a:endParaRPr>
          </a:p>
        </p:txBody>
      </p:sp>
      <p:sp>
        <p:nvSpPr>
          <p:cNvPr id="3" name="Subtitle 2">
            <a:extLst>
              <a:ext uri="{FF2B5EF4-FFF2-40B4-BE49-F238E27FC236}">
                <a16:creationId xmlns:a16="http://schemas.microsoft.com/office/drawing/2014/main" id="{4122234C-D0BB-A7EA-E2E1-C5ACB5D4057E}"/>
              </a:ext>
            </a:extLst>
          </p:cNvPr>
          <p:cNvSpPr>
            <a:spLocks noGrp="1"/>
          </p:cNvSpPr>
          <p:nvPr>
            <p:ph type="subTitle" idx="1"/>
          </p:nvPr>
        </p:nvSpPr>
        <p:spPr>
          <a:xfrm>
            <a:off x="851693" y="7416049"/>
            <a:ext cx="5154613" cy="800795"/>
          </a:xfrm>
        </p:spPr>
        <p:txBody>
          <a:bodyPr anchor="ctr">
            <a:normAutofit/>
          </a:bodyPr>
          <a:lstStyle/>
          <a:p>
            <a:r>
              <a:rPr lang="en-GB" sz="2300">
                <a:solidFill>
                  <a:schemeClr val="tx2"/>
                </a:solidFill>
              </a:rPr>
              <a:t>Process Book</a:t>
            </a:r>
            <a:endParaRPr lang="en-GB" sz="2300" dirty="0">
              <a:solidFill>
                <a:schemeClr val="tx2"/>
              </a:solidFill>
            </a:endParaRPr>
          </a:p>
        </p:txBody>
      </p:sp>
      <p:grpSp>
        <p:nvGrpSpPr>
          <p:cNvPr id="1037" name="Group 1036">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443170" y="0"/>
            <a:ext cx="1414658" cy="3865480"/>
            <a:chOff x="-305" y="-4155"/>
            <a:chExt cx="2514948" cy="2174333"/>
          </a:xfrm>
        </p:grpSpPr>
        <p:sp>
          <p:nvSpPr>
            <p:cNvPr id="1038" name="Freeform: Shape 1037">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Freeform: Shape 1038">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Freeform: Shape 1039">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041" name="Freeform: Shape 1040">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8" name="Picture 4" descr="The current Eurovision Song Contest logo, in use since 2015">
            <a:extLst>
              <a:ext uri="{FF2B5EF4-FFF2-40B4-BE49-F238E27FC236}">
                <a16:creationId xmlns:a16="http://schemas.microsoft.com/office/drawing/2014/main" id="{01C754A4-A1A7-5E66-866D-3A6330F48F3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0067" y="2069572"/>
            <a:ext cx="6483298" cy="2042239"/>
          </a:xfrm>
          <a:prstGeom prst="rect">
            <a:avLst/>
          </a:prstGeom>
          <a:noFill/>
          <a:extLst>
            <a:ext uri="{909E8E84-426E-40DD-AFC4-6F175D3DCCD1}">
              <a14:hiddenFill xmlns:a14="http://schemas.microsoft.com/office/drawing/2010/main">
                <a:solidFill>
                  <a:srgbClr val="FFFFFF"/>
                </a:solidFill>
              </a14:hiddenFill>
            </a:ext>
          </a:extLst>
        </p:spPr>
      </p:pic>
      <p:grpSp>
        <p:nvGrpSpPr>
          <p:cNvPr id="1043" name="Group 1042">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171" y="7685119"/>
            <a:ext cx="1900363" cy="4506881"/>
            <a:chOff x="-305" y="-1"/>
            <a:chExt cx="3832880" cy="2876136"/>
          </a:xfrm>
        </p:grpSpPr>
        <p:sp>
          <p:nvSpPr>
            <p:cNvPr id="1044" name="Freeform: Shape 1043">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Freeform: Shape 1044">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6" name="Freeform: Shape 1045">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7" name="Freeform: Shape 1046">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22572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BD6A-AE8C-D566-FB4B-3957D19E4CCC}"/>
              </a:ext>
            </a:extLst>
          </p:cNvPr>
          <p:cNvSpPr>
            <a:spLocks noGrp="1"/>
          </p:cNvSpPr>
          <p:nvPr>
            <p:ph type="title"/>
          </p:nvPr>
        </p:nvSpPr>
        <p:spPr>
          <a:xfrm>
            <a:off x="471488" y="649114"/>
            <a:ext cx="5915025" cy="1033382"/>
          </a:xfrm>
        </p:spPr>
        <p:txBody>
          <a:bodyPr/>
          <a:lstStyle/>
          <a:p>
            <a:r>
              <a:rPr lang="en-GB" dirty="0"/>
              <a:t>Introduction </a:t>
            </a:r>
          </a:p>
        </p:txBody>
      </p:sp>
      <p:sp>
        <p:nvSpPr>
          <p:cNvPr id="3" name="Content Placeholder 2">
            <a:extLst>
              <a:ext uri="{FF2B5EF4-FFF2-40B4-BE49-F238E27FC236}">
                <a16:creationId xmlns:a16="http://schemas.microsoft.com/office/drawing/2014/main" id="{9CB55CDF-3C25-EEDE-02D0-2D0F4C305EF0}"/>
              </a:ext>
            </a:extLst>
          </p:cNvPr>
          <p:cNvSpPr>
            <a:spLocks noGrp="1"/>
          </p:cNvSpPr>
          <p:nvPr>
            <p:ph idx="1"/>
          </p:nvPr>
        </p:nvSpPr>
        <p:spPr>
          <a:xfrm>
            <a:off x="471488" y="1682496"/>
            <a:ext cx="5915025" cy="1033382"/>
          </a:xfrm>
        </p:spPr>
        <p:txBody>
          <a:bodyPr/>
          <a:lstStyle/>
          <a:p>
            <a:pPr marL="0" indent="0" algn="just">
              <a:buNone/>
            </a:pPr>
            <a:r>
              <a:rPr lang="en-GB" sz="1400" dirty="0"/>
              <a:t>The Eurovision Song Contest is an annual song contest running since 1956. Each participating country is represented by an artist and song, and a winner is crowned after each country awards their points. The points are allocated based off of a jury and public vote.</a:t>
            </a:r>
          </a:p>
          <a:p>
            <a:pPr marL="0" indent="0" algn="just">
              <a:buNone/>
            </a:pPr>
            <a:endParaRPr lang="en-GB" dirty="0"/>
          </a:p>
          <a:p>
            <a:pPr marL="0" indent="0" algn="just">
              <a:buNone/>
            </a:pPr>
            <a:endParaRPr lang="en-GB" dirty="0"/>
          </a:p>
        </p:txBody>
      </p:sp>
      <p:pic>
        <p:nvPicPr>
          <p:cNvPr id="4" name="Picture 4" descr="The current Eurovision Song Contest logo, in use since 2015">
            <a:extLst>
              <a:ext uri="{FF2B5EF4-FFF2-40B4-BE49-F238E27FC236}">
                <a16:creationId xmlns:a16="http://schemas.microsoft.com/office/drawing/2014/main" id="{A2A69C58-AC9D-584C-21D2-D4F0653F81E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92223" y="11221154"/>
            <a:ext cx="2473553" cy="779169"/>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14C50455-2FAE-E843-BF07-F3F671F035BE}"/>
              </a:ext>
            </a:extLst>
          </p:cNvPr>
          <p:cNvSpPr txBox="1">
            <a:spLocks/>
          </p:cNvSpPr>
          <p:nvPr/>
        </p:nvSpPr>
        <p:spPr>
          <a:xfrm>
            <a:off x="471484" y="2541922"/>
            <a:ext cx="5915025" cy="103338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GB" dirty="0"/>
              <a:t>Goal</a:t>
            </a:r>
          </a:p>
        </p:txBody>
      </p:sp>
      <p:sp>
        <p:nvSpPr>
          <p:cNvPr id="6" name="Content Placeholder 2">
            <a:extLst>
              <a:ext uri="{FF2B5EF4-FFF2-40B4-BE49-F238E27FC236}">
                <a16:creationId xmlns:a16="http://schemas.microsoft.com/office/drawing/2014/main" id="{7C9A0490-C0B7-C2EA-1810-4755AF1ED931}"/>
              </a:ext>
            </a:extLst>
          </p:cNvPr>
          <p:cNvSpPr txBox="1">
            <a:spLocks/>
          </p:cNvSpPr>
          <p:nvPr/>
        </p:nvSpPr>
        <p:spPr>
          <a:xfrm>
            <a:off x="471484" y="3575304"/>
            <a:ext cx="5915025" cy="661246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buFont typeface="Arial" panose="020B0604020202020204" pitchFamily="34" charset="0"/>
              <a:buNone/>
            </a:pPr>
            <a:r>
              <a:rPr lang="en-GB" sz="1400" dirty="0"/>
              <a:t>Each country awards points from a public vote and a jury vote, both of which are weighted equally. The public vote is comprised of televoters, and the jury vote is comprised of a panel of juries.</a:t>
            </a:r>
          </a:p>
          <a:p>
            <a:pPr marL="0" indent="0" algn="just">
              <a:buFont typeface="Arial" panose="020B0604020202020204" pitchFamily="34" charset="0"/>
              <a:buNone/>
            </a:pPr>
            <a:r>
              <a:rPr lang="en-GB" sz="1400" dirty="0"/>
              <a:t>In recent years, this system has come under scrutiny. Two issues in particular are often raised:</a:t>
            </a:r>
          </a:p>
          <a:p>
            <a:pPr marL="0" indent="0" algn="just">
              <a:buFont typeface="Arial" panose="020B0604020202020204" pitchFamily="34" charset="0"/>
              <a:buNone/>
            </a:pPr>
            <a:endParaRPr lang="en-GB" sz="1400" dirty="0"/>
          </a:p>
          <a:p>
            <a:pPr algn="just"/>
            <a:r>
              <a:rPr lang="en-GB" sz="1400" dirty="0"/>
              <a:t>Voting blocs have emerged where countries give the most points to each other</a:t>
            </a:r>
          </a:p>
          <a:p>
            <a:pPr algn="just"/>
            <a:r>
              <a:rPr lang="en-GB" sz="1400" dirty="0"/>
              <a:t>The fan favourite does not win as the jury vote prevents the public winner from winning</a:t>
            </a:r>
          </a:p>
          <a:p>
            <a:pPr algn="just"/>
            <a:endParaRPr lang="en-GB" sz="1400" dirty="0"/>
          </a:p>
          <a:p>
            <a:pPr marL="0" indent="0" algn="just">
              <a:buFont typeface="Arial" panose="020B0604020202020204" pitchFamily="34" charset="0"/>
              <a:buNone/>
            </a:pPr>
            <a:r>
              <a:rPr lang="en-GB" sz="1400" dirty="0"/>
              <a:t>The goal of our project is to create a website with interactive visualisations that will allow us to explore the voting patterns and find out which songs were fan favourites. With our website, it will be simple to view how countries have voted across multiple editions of the contest and see whether certain countries vote for each other. In addition, it will be clear to see whether or not the public and jury votes align and whether the jury vote really does prevent the fan favourite from lifting the Eurovision trophy.</a:t>
            </a:r>
          </a:p>
        </p:txBody>
      </p:sp>
      <p:pic>
        <p:nvPicPr>
          <p:cNvPr id="2052" name="Picture 4" descr="Crystal Microphone 2022 - Auction to buy unique NFTs of special collections">
            <a:extLst>
              <a:ext uri="{FF2B5EF4-FFF2-40B4-BE49-F238E27FC236}">
                <a16:creationId xmlns:a16="http://schemas.microsoft.com/office/drawing/2014/main" id="{B0A2CAB5-C409-807E-3650-F147E503E9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496" y="7792154"/>
            <a:ext cx="3429000" cy="3429000"/>
          </a:xfrm>
          <a:prstGeom prst="rect">
            <a:avLst/>
          </a:prstGeom>
          <a:noFill/>
          <a:effectLst>
            <a:softEdge rad="571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906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icture containing cartoon, clipart, drawing, illustration&#10;&#10;Description automatically generated">
            <a:extLst>
              <a:ext uri="{FF2B5EF4-FFF2-40B4-BE49-F238E27FC236}">
                <a16:creationId xmlns:a16="http://schemas.microsoft.com/office/drawing/2014/main" id="{75435DE0-F22E-96F8-7C7F-47843F6FD7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5776" y="9108904"/>
            <a:ext cx="1632105" cy="1821656"/>
          </a:xfrm>
          <a:prstGeom prst="rect">
            <a:avLst/>
          </a:prstGeom>
        </p:spPr>
      </p:pic>
      <p:sp>
        <p:nvSpPr>
          <p:cNvPr id="2" name="Title 1">
            <a:extLst>
              <a:ext uri="{FF2B5EF4-FFF2-40B4-BE49-F238E27FC236}">
                <a16:creationId xmlns:a16="http://schemas.microsoft.com/office/drawing/2014/main" id="{F4B1BD6A-AE8C-D566-FB4B-3957D19E4CCC}"/>
              </a:ext>
            </a:extLst>
          </p:cNvPr>
          <p:cNvSpPr>
            <a:spLocks noGrp="1"/>
          </p:cNvSpPr>
          <p:nvPr>
            <p:ph type="title"/>
          </p:nvPr>
        </p:nvSpPr>
        <p:spPr>
          <a:xfrm>
            <a:off x="471488" y="649114"/>
            <a:ext cx="5915025" cy="1033382"/>
          </a:xfrm>
        </p:spPr>
        <p:txBody>
          <a:bodyPr/>
          <a:lstStyle/>
          <a:p>
            <a:r>
              <a:rPr lang="en-GB" dirty="0"/>
              <a:t>The Journey</a:t>
            </a:r>
          </a:p>
        </p:txBody>
      </p:sp>
      <p:sp>
        <p:nvSpPr>
          <p:cNvPr id="3" name="Content Placeholder 2">
            <a:extLst>
              <a:ext uri="{FF2B5EF4-FFF2-40B4-BE49-F238E27FC236}">
                <a16:creationId xmlns:a16="http://schemas.microsoft.com/office/drawing/2014/main" id="{9CB55CDF-3C25-EEDE-02D0-2D0F4C305EF0}"/>
              </a:ext>
            </a:extLst>
          </p:cNvPr>
          <p:cNvSpPr>
            <a:spLocks noGrp="1"/>
          </p:cNvSpPr>
          <p:nvPr>
            <p:ph idx="1"/>
          </p:nvPr>
        </p:nvSpPr>
        <p:spPr>
          <a:xfrm>
            <a:off x="1828800" y="1495551"/>
            <a:ext cx="4557713" cy="7528182"/>
          </a:xfrm>
        </p:spPr>
        <p:txBody>
          <a:bodyPr>
            <a:normAutofit/>
          </a:bodyPr>
          <a:lstStyle/>
          <a:p>
            <a:pPr marL="0" indent="0" algn="just">
              <a:buNone/>
            </a:pPr>
            <a:r>
              <a:rPr lang="en-GB" dirty="0"/>
              <a:t>Dataset</a:t>
            </a:r>
          </a:p>
          <a:p>
            <a:pPr marL="0" indent="0" algn="just">
              <a:buNone/>
            </a:pPr>
            <a:r>
              <a:rPr lang="en-GB" sz="1400" dirty="0"/>
              <a:t>The first step was to see which data we could obtain. Since editions are infrequent and the voting results are made public, we believed that the data that we will need would be easily accessible. Indeed, we found the </a:t>
            </a:r>
            <a:r>
              <a:rPr lang="en-GB" sz="1400" dirty="0">
                <a:hlinkClick r:id="rId3"/>
              </a:rPr>
              <a:t>Eurovision Song Contest Data</a:t>
            </a:r>
            <a:r>
              <a:rPr lang="en-GB" sz="1400" dirty="0"/>
              <a:t> dataset on Kaggle to contain the data we needed – the allocation of televotes and jury votes from each country each year, and the results from the two biggest polls of Eurovision fans on who should win the contest. Fortunately for us, the dataset is complete and did not require any cleaning.</a:t>
            </a:r>
          </a:p>
          <a:p>
            <a:pPr marL="0" indent="0" algn="just">
              <a:buNone/>
            </a:pPr>
            <a:r>
              <a:rPr lang="en-GB" sz="1400" dirty="0"/>
              <a:t>After carrying out an exploratory analysis of our data, we would need to decide which visualisations we would create. Then, we could determine which format we would need our data to be in and transform it accordingly, as the format that the data was in was unlikely the most suitable one to work with.</a:t>
            </a:r>
          </a:p>
          <a:p>
            <a:pPr marL="0" indent="0" algn="just">
              <a:buNone/>
            </a:pPr>
            <a:r>
              <a:rPr lang="en-GB" dirty="0"/>
              <a:t>Brainstorming Ideas</a:t>
            </a:r>
          </a:p>
          <a:p>
            <a:pPr marL="0" indent="0" algn="just">
              <a:buNone/>
            </a:pPr>
            <a:r>
              <a:rPr lang="en-GB" sz="1400" dirty="0"/>
              <a:t>Once we could see exactly what data we have, we started coming up with ideas on how we could visualise our data. We started by looking at the voting data. During the Eurovision broadcasts, the votes are presented in a tabular format, as shown below.</a:t>
            </a:r>
          </a:p>
        </p:txBody>
      </p:sp>
      <p:pic>
        <p:nvPicPr>
          <p:cNvPr id="3080" name="Picture 8" descr="Dotted Bee Trail Path Vector PNG | PNG Mart">
            <a:extLst>
              <a:ext uri="{FF2B5EF4-FFF2-40B4-BE49-F238E27FC236}">
                <a16:creationId xmlns:a16="http://schemas.microsoft.com/office/drawing/2014/main" id="{3934AAE0-1B89-3852-36A9-959148B958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2228965" y="4119308"/>
            <a:ext cx="6858000" cy="19843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E76EE87D-4A05-34BF-4837-419A2730C2AC}"/>
              </a:ext>
            </a:extLst>
          </p:cNvPr>
          <p:cNvPicPr>
            <a:picLocks noChangeAspect="1"/>
          </p:cNvPicPr>
          <p:nvPr/>
        </p:nvPicPr>
        <p:blipFill>
          <a:blip r:embed="rId5"/>
          <a:stretch>
            <a:fillRect/>
          </a:stretch>
        </p:blipFill>
        <p:spPr>
          <a:xfrm>
            <a:off x="2405704" y="6685944"/>
            <a:ext cx="3767328" cy="2119122"/>
          </a:xfrm>
          <a:prstGeom prst="rect">
            <a:avLst/>
          </a:prstGeom>
        </p:spPr>
      </p:pic>
      <p:sp>
        <p:nvSpPr>
          <p:cNvPr id="15" name="Content Placeholder 2">
            <a:extLst>
              <a:ext uri="{FF2B5EF4-FFF2-40B4-BE49-F238E27FC236}">
                <a16:creationId xmlns:a16="http://schemas.microsoft.com/office/drawing/2014/main" id="{646E2970-F27D-BAE7-8CAD-F99EA06D0C89}"/>
              </a:ext>
            </a:extLst>
          </p:cNvPr>
          <p:cNvSpPr txBox="1">
            <a:spLocks/>
          </p:cNvSpPr>
          <p:nvPr/>
        </p:nvSpPr>
        <p:spPr>
          <a:xfrm>
            <a:off x="471487" y="9023733"/>
            <a:ext cx="3963353" cy="206794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buFont typeface="Arial" panose="020B0604020202020204" pitchFamily="34" charset="0"/>
              <a:buNone/>
            </a:pPr>
            <a:r>
              <a:rPr lang="en-GB" sz="1400" dirty="0"/>
              <a:t>This format is suitable for the show since this screen appears for almost a minute per country. This gives the viewers enough time to assimilate the information. However, we want to present this information in such a way where for a given country, the points awarded can be understood in a matter of seconds. Therefore, using a similar format would not work for our goals. The main issue is that each entry has to be read one by one to assimilate everything.</a:t>
            </a:r>
          </a:p>
        </p:txBody>
      </p:sp>
    </p:spTree>
    <p:extLst>
      <p:ext uri="{BB962C8B-B14F-4D97-AF65-F5344CB8AC3E}">
        <p14:creationId xmlns:p14="http://schemas.microsoft.com/office/powerpoint/2010/main" val="3884904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C6E8D3C7-7176-14E5-C9BB-3727DB5C442E}"/>
              </a:ext>
            </a:extLst>
          </p:cNvPr>
          <p:cNvSpPr/>
          <p:nvPr/>
        </p:nvSpPr>
        <p:spPr>
          <a:xfrm>
            <a:off x="3943350" y="1974850"/>
            <a:ext cx="1123950" cy="4489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Drop down box to select year</a:t>
            </a:r>
          </a:p>
        </p:txBody>
      </p:sp>
      <p:sp>
        <p:nvSpPr>
          <p:cNvPr id="8" name="Content Placeholder 7">
            <a:extLst>
              <a:ext uri="{FF2B5EF4-FFF2-40B4-BE49-F238E27FC236}">
                <a16:creationId xmlns:a16="http://schemas.microsoft.com/office/drawing/2014/main" id="{4499ABF0-BA0A-2DC5-8432-4EA1733D193F}"/>
              </a:ext>
            </a:extLst>
          </p:cNvPr>
          <p:cNvSpPr>
            <a:spLocks noGrp="1"/>
          </p:cNvSpPr>
          <p:nvPr>
            <p:ph idx="1"/>
          </p:nvPr>
        </p:nvSpPr>
        <p:spPr>
          <a:xfrm>
            <a:off x="471488" y="649114"/>
            <a:ext cx="5915025" cy="10332154"/>
          </a:xfrm>
        </p:spPr>
        <p:txBody>
          <a:bodyPr/>
          <a:lstStyle/>
          <a:p>
            <a:pPr marL="0" indent="0" algn="just">
              <a:buNone/>
            </a:pPr>
            <a:r>
              <a:rPr lang="en-GB" dirty="0"/>
              <a:t>Voting Data</a:t>
            </a:r>
          </a:p>
          <a:p>
            <a:pPr marL="0" indent="0" algn="just">
              <a:buNone/>
            </a:pPr>
            <a:r>
              <a:rPr lang="en-GB" sz="1400" dirty="0"/>
              <a:t>We came up with the idea to try and display this information on a map instead. In one quick glance, the same information should be easily extracted. Our first sketch of what this could look like combined the tabular view with a would-be interactive map.</a:t>
            </a:r>
          </a:p>
          <a:p>
            <a:pPr marL="0" indent="0" algn="just">
              <a:buNone/>
            </a:pPr>
            <a:endParaRPr lang="en-GB" sz="1400" dirty="0"/>
          </a:p>
          <a:p>
            <a:pPr marL="0" indent="0" algn="just">
              <a:buNone/>
            </a:pPr>
            <a:endParaRPr lang="en-GB" sz="1400" dirty="0"/>
          </a:p>
          <a:p>
            <a:pPr marL="0" indent="0" algn="just">
              <a:buNone/>
            </a:pPr>
            <a:endParaRPr lang="en-GB" sz="1400" dirty="0"/>
          </a:p>
          <a:p>
            <a:pPr marL="0" indent="0" algn="just">
              <a:buNone/>
            </a:pPr>
            <a:endParaRPr lang="en-GB" sz="1400" dirty="0"/>
          </a:p>
          <a:p>
            <a:pPr marL="0" indent="0" algn="just">
              <a:buNone/>
            </a:pPr>
            <a:endParaRPr lang="en-GB" sz="1400" dirty="0"/>
          </a:p>
          <a:p>
            <a:pPr marL="0" indent="0" algn="just">
              <a:buNone/>
            </a:pPr>
            <a:endParaRPr lang="en-GB" sz="1400" dirty="0"/>
          </a:p>
          <a:p>
            <a:pPr marL="0" indent="0" algn="just">
              <a:buNone/>
            </a:pPr>
            <a:endParaRPr lang="en-GB" sz="1400" dirty="0"/>
          </a:p>
          <a:p>
            <a:pPr marL="0" indent="0" algn="just">
              <a:buNone/>
            </a:pPr>
            <a:endParaRPr lang="en-GB" sz="1400" dirty="0"/>
          </a:p>
          <a:p>
            <a:pPr marL="0" indent="0" algn="just">
              <a:buNone/>
            </a:pPr>
            <a:endParaRPr lang="en-GB" sz="1400" dirty="0"/>
          </a:p>
          <a:p>
            <a:pPr marL="0" indent="0" algn="just">
              <a:buNone/>
            </a:pPr>
            <a:endParaRPr lang="en-GB" sz="1400" dirty="0"/>
          </a:p>
          <a:p>
            <a:pPr marL="0" indent="0" algn="just">
              <a:buNone/>
            </a:pPr>
            <a:endParaRPr lang="en-GB" sz="1400" dirty="0"/>
          </a:p>
          <a:p>
            <a:pPr marL="0" indent="0" algn="just">
              <a:buNone/>
            </a:pPr>
            <a:endParaRPr lang="en-GB" sz="1400" dirty="0"/>
          </a:p>
          <a:p>
            <a:pPr marL="0" indent="0" algn="just">
              <a:buNone/>
            </a:pPr>
            <a:endParaRPr lang="en-GB" sz="1400" dirty="0"/>
          </a:p>
          <a:p>
            <a:pPr marL="0" indent="0" algn="just">
              <a:buNone/>
            </a:pPr>
            <a:endParaRPr lang="en-GB" sz="1400" dirty="0"/>
          </a:p>
          <a:p>
            <a:pPr marL="0" indent="0" algn="just">
              <a:buNone/>
            </a:pPr>
            <a:endParaRPr lang="en-GB" sz="1400" dirty="0"/>
          </a:p>
          <a:p>
            <a:pPr marL="0" indent="0" algn="just">
              <a:buNone/>
            </a:pPr>
            <a:endParaRPr lang="en-GB" sz="1400" dirty="0"/>
          </a:p>
          <a:p>
            <a:pPr marL="0" indent="0" algn="just">
              <a:buNone/>
            </a:pPr>
            <a:r>
              <a:rPr lang="en-GB" sz="1400" dirty="0"/>
              <a:t>In this view, we are able to quickly where the German public awarded their points. The bar chart to the right provides the exact details of the voting, and the arrows show a summary of who received the most points. We imagine that someone can, in a short amount of time, click on their countries of interest and quickly see from whom they voted for.</a:t>
            </a:r>
          </a:p>
        </p:txBody>
      </p:sp>
      <p:pic>
        <p:nvPicPr>
          <p:cNvPr id="12" name="Picture 11" descr="A picture containing text, map, font, diagram&#10;&#10;Description automatically generated">
            <a:extLst>
              <a:ext uri="{FF2B5EF4-FFF2-40B4-BE49-F238E27FC236}">
                <a16:creationId xmlns:a16="http://schemas.microsoft.com/office/drawing/2014/main" id="{9DF5BBDB-0A48-E15D-9FE1-5A14C0EEEE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7959" y="2513096"/>
            <a:ext cx="4442081" cy="3140690"/>
          </a:xfrm>
          <a:prstGeom prst="rect">
            <a:avLst/>
          </a:prstGeom>
        </p:spPr>
      </p:pic>
      <p:sp>
        <p:nvSpPr>
          <p:cNvPr id="13" name="Callout: Bent Line 12">
            <a:extLst>
              <a:ext uri="{FF2B5EF4-FFF2-40B4-BE49-F238E27FC236}">
                <a16:creationId xmlns:a16="http://schemas.microsoft.com/office/drawing/2014/main" id="{227751D4-8964-32A9-4315-7AD58713187C}"/>
              </a:ext>
            </a:extLst>
          </p:cNvPr>
          <p:cNvSpPr/>
          <p:nvPr/>
        </p:nvSpPr>
        <p:spPr>
          <a:xfrm flipH="1">
            <a:off x="3200400" y="2617978"/>
            <a:ext cx="585216" cy="320040"/>
          </a:xfrm>
          <a:prstGeom prst="borderCallout2">
            <a:avLst>
              <a:gd name="adj1" fmla="val 18750"/>
              <a:gd name="adj2" fmla="val -8333"/>
              <a:gd name="adj3" fmla="val 18750"/>
              <a:gd name="adj4" fmla="val -16667"/>
              <a:gd name="adj5" fmla="val -70427"/>
              <a:gd name="adj6" fmla="val -3219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Callout: Bent Line 16">
            <a:extLst>
              <a:ext uri="{FF2B5EF4-FFF2-40B4-BE49-F238E27FC236}">
                <a16:creationId xmlns:a16="http://schemas.microsoft.com/office/drawing/2014/main" id="{313BF76F-508C-1AE1-D507-C50D43E50F6C}"/>
              </a:ext>
            </a:extLst>
          </p:cNvPr>
          <p:cNvSpPr/>
          <p:nvPr/>
        </p:nvSpPr>
        <p:spPr>
          <a:xfrm>
            <a:off x="1521206" y="2884678"/>
            <a:ext cx="861950" cy="645922"/>
          </a:xfrm>
          <a:prstGeom prst="borderCallout2">
            <a:avLst>
              <a:gd name="adj1" fmla="val 18750"/>
              <a:gd name="adj2" fmla="val -8333"/>
              <a:gd name="adj3" fmla="val 18750"/>
              <a:gd name="adj4" fmla="val -16667"/>
              <a:gd name="adj5" fmla="val -23239"/>
              <a:gd name="adj6" fmla="val -5577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35227B19-D6BE-91DE-0A96-B981CC0A3562}"/>
              </a:ext>
            </a:extLst>
          </p:cNvPr>
          <p:cNvSpPr/>
          <p:nvPr/>
        </p:nvSpPr>
        <p:spPr>
          <a:xfrm>
            <a:off x="107950" y="2297948"/>
            <a:ext cx="1228026" cy="4489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Australia moved into view</a:t>
            </a:r>
          </a:p>
        </p:txBody>
      </p:sp>
      <p:sp>
        <p:nvSpPr>
          <p:cNvPr id="18" name="Callout: Bent Line 17">
            <a:extLst>
              <a:ext uri="{FF2B5EF4-FFF2-40B4-BE49-F238E27FC236}">
                <a16:creationId xmlns:a16="http://schemas.microsoft.com/office/drawing/2014/main" id="{A414F9CF-1FF7-F5E3-BB4F-8AC85B727D07}"/>
              </a:ext>
            </a:extLst>
          </p:cNvPr>
          <p:cNvSpPr/>
          <p:nvPr/>
        </p:nvSpPr>
        <p:spPr>
          <a:xfrm>
            <a:off x="1521206" y="3689350"/>
            <a:ext cx="1008000" cy="717052"/>
          </a:xfrm>
          <a:prstGeom prst="borderCallout2">
            <a:avLst>
              <a:gd name="adj1" fmla="val 18750"/>
              <a:gd name="adj2" fmla="val -8333"/>
              <a:gd name="adj3" fmla="val 18750"/>
              <a:gd name="adj4" fmla="val -16667"/>
              <a:gd name="adj5" fmla="val 53806"/>
              <a:gd name="adj6" fmla="val -4758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Rounded Corners 18">
            <a:extLst>
              <a:ext uri="{FF2B5EF4-FFF2-40B4-BE49-F238E27FC236}">
                <a16:creationId xmlns:a16="http://schemas.microsoft.com/office/drawing/2014/main" id="{D70ED3FD-CC90-7670-ED55-B289D5B48B48}"/>
              </a:ext>
            </a:extLst>
          </p:cNvPr>
          <p:cNvSpPr/>
          <p:nvPr/>
        </p:nvSpPr>
        <p:spPr>
          <a:xfrm>
            <a:off x="107949" y="3378200"/>
            <a:ext cx="1135885" cy="11322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Shading intensity and arrow thickness indicate more points</a:t>
            </a:r>
          </a:p>
        </p:txBody>
      </p:sp>
      <p:sp>
        <p:nvSpPr>
          <p:cNvPr id="20" name="Callout: Bent Line 19">
            <a:extLst>
              <a:ext uri="{FF2B5EF4-FFF2-40B4-BE49-F238E27FC236}">
                <a16:creationId xmlns:a16="http://schemas.microsoft.com/office/drawing/2014/main" id="{F3F88214-2EBD-F5F6-B4F2-AD5691E1C0A5}"/>
              </a:ext>
            </a:extLst>
          </p:cNvPr>
          <p:cNvSpPr/>
          <p:nvPr/>
        </p:nvSpPr>
        <p:spPr>
          <a:xfrm>
            <a:off x="1335976" y="5268569"/>
            <a:ext cx="727775" cy="211598"/>
          </a:xfrm>
          <a:prstGeom prst="borderCallout2">
            <a:avLst>
              <a:gd name="adj1" fmla="val 18750"/>
              <a:gd name="adj2" fmla="val -8333"/>
              <a:gd name="adj3" fmla="val 18750"/>
              <a:gd name="adj4" fmla="val -16667"/>
              <a:gd name="adj5" fmla="val 170844"/>
              <a:gd name="adj6" fmla="val -3013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Rounded Corners 20">
            <a:extLst>
              <a:ext uri="{FF2B5EF4-FFF2-40B4-BE49-F238E27FC236}">
                <a16:creationId xmlns:a16="http://schemas.microsoft.com/office/drawing/2014/main" id="{60269790-BA06-5157-9522-8C3A8821C9A3}"/>
              </a:ext>
            </a:extLst>
          </p:cNvPr>
          <p:cNvSpPr/>
          <p:nvPr/>
        </p:nvSpPr>
        <p:spPr>
          <a:xfrm>
            <a:off x="537923" y="5630607"/>
            <a:ext cx="1340072" cy="7117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3-way toggle to select televote, jury vote, or combined vote</a:t>
            </a:r>
          </a:p>
        </p:txBody>
      </p:sp>
      <p:sp>
        <p:nvSpPr>
          <p:cNvPr id="22" name="Callout: Bent Line 21">
            <a:extLst>
              <a:ext uri="{FF2B5EF4-FFF2-40B4-BE49-F238E27FC236}">
                <a16:creationId xmlns:a16="http://schemas.microsoft.com/office/drawing/2014/main" id="{8E26B23D-2F11-6930-E9A0-2593795571F1}"/>
              </a:ext>
            </a:extLst>
          </p:cNvPr>
          <p:cNvSpPr/>
          <p:nvPr/>
        </p:nvSpPr>
        <p:spPr>
          <a:xfrm flipH="1">
            <a:off x="1733077" y="4813300"/>
            <a:ext cx="650079" cy="455269"/>
          </a:xfrm>
          <a:prstGeom prst="borderCallout2">
            <a:avLst>
              <a:gd name="adj1" fmla="val 18750"/>
              <a:gd name="adj2" fmla="val -8333"/>
              <a:gd name="adj3" fmla="val 18750"/>
              <a:gd name="adj4" fmla="val -16667"/>
              <a:gd name="adj5" fmla="val 108202"/>
              <a:gd name="adj6" fmla="val -3976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Rounded Corners 23">
            <a:extLst>
              <a:ext uri="{FF2B5EF4-FFF2-40B4-BE49-F238E27FC236}">
                <a16:creationId xmlns:a16="http://schemas.microsoft.com/office/drawing/2014/main" id="{8B9D8292-64DE-BB4C-3E2C-7ECD9F41E21D}"/>
              </a:ext>
            </a:extLst>
          </p:cNvPr>
          <p:cNvSpPr/>
          <p:nvPr/>
        </p:nvSpPr>
        <p:spPr>
          <a:xfrm>
            <a:off x="2383156" y="5301320"/>
            <a:ext cx="1340072" cy="7117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Right-click to switch between view of votes to and from a country</a:t>
            </a:r>
          </a:p>
        </p:txBody>
      </p:sp>
      <p:sp>
        <p:nvSpPr>
          <p:cNvPr id="25" name="Callout: Bent Line 24">
            <a:extLst>
              <a:ext uri="{FF2B5EF4-FFF2-40B4-BE49-F238E27FC236}">
                <a16:creationId xmlns:a16="http://schemas.microsoft.com/office/drawing/2014/main" id="{1B0EF99A-54A2-0472-7B5B-FDD3CB0CD089}"/>
              </a:ext>
            </a:extLst>
          </p:cNvPr>
          <p:cNvSpPr/>
          <p:nvPr/>
        </p:nvSpPr>
        <p:spPr>
          <a:xfrm flipH="1">
            <a:off x="3943350" y="3298394"/>
            <a:ext cx="1530350" cy="2002925"/>
          </a:xfrm>
          <a:prstGeom prst="borderCallout2">
            <a:avLst>
              <a:gd name="adj1" fmla="val 18750"/>
              <a:gd name="adj2" fmla="val -8333"/>
              <a:gd name="adj3" fmla="val 18750"/>
              <a:gd name="adj4" fmla="val -16667"/>
              <a:gd name="adj5" fmla="val 32242"/>
              <a:gd name="adj6" fmla="val -3461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Rounded Corners 25">
            <a:extLst>
              <a:ext uri="{FF2B5EF4-FFF2-40B4-BE49-F238E27FC236}">
                <a16:creationId xmlns:a16="http://schemas.microsoft.com/office/drawing/2014/main" id="{3920B7B0-DA78-F3AC-4F56-4C3A2F69B718}"/>
              </a:ext>
            </a:extLst>
          </p:cNvPr>
          <p:cNvSpPr/>
          <p:nvPr/>
        </p:nvSpPr>
        <p:spPr>
          <a:xfrm>
            <a:off x="5626101" y="3944317"/>
            <a:ext cx="1123950" cy="7610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Ordered bar chart as a detailed side-view</a:t>
            </a:r>
          </a:p>
        </p:txBody>
      </p:sp>
      <p:sp>
        <p:nvSpPr>
          <p:cNvPr id="27" name="Rectangle: Rounded Corners 26">
            <a:extLst>
              <a:ext uri="{FF2B5EF4-FFF2-40B4-BE49-F238E27FC236}">
                <a16:creationId xmlns:a16="http://schemas.microsoft.com/office/drawing/2014/main" id="{7E040E54-1C59-C5A1-0570-F698905306A4}"/>
              </a:ext>
            </a:extLst>
          </p:cNvPr>
          <p:cNvSpPr/>
          <p:nvPr/>
        </p:nvSpPr>
        <p:spPr>
          <a:xfrm>
            <a:off x="3943350" y="1981200"/>
            <a:ext cx="1123950" cy="4489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Drop down box to select year</a:t>
            </a:r>
          </a:p>
        </p:txBody>
      </p:sp>
    </p:spTree>
    <p:extLst>
      <p:ext uri="{BB962C8B-B14F-4D97-AF65-F5344CB8AC3E}">
        <p14:creationId xmlns:p14="http://schemas.microsoft.com/office/powerpoint/2010/main" val="2441394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499ABF0-BA0A-2DC5-8432-4EA1733D193F}"/>
              </a:ext>
            </a:extLst>
          </p:cNvPr>
          <p:cNvSpPr>
            <a:spLocks noGrp="1"/>
          </p:cNvSpPr>
          <p:nvPr>
            <p:ph idx="1"/>
          </p:nvPr>
        </p:nvSpPr>
        <p:spPr>
          <a:xfrm>
            <a:off x="471488" y="649114"/>
            <a:ext cx="5915025" cy="10332154"/>
          </a:xfrm>
        </p:spPr>
        <p:txBody>
          <a:bodyPr/>
          <a:lstStyle/>
          <a:p>
            <a:pPr marL="0" indent="0" algn="just">
              <a:buNone/>
            </a:pPr>
            <a:r>
              <a:rPr lang="en-GB" dirty="0"/>
              <a:t>Polling Data</a:t>
            </a:r>
          </a:p>
          <a:p>
            <a:pPr marL="0" indent="0" algn="just">
              <a:buNone/>
            </a:pPr>
            <a:r>
              <a:rPr lang="en-GB" sz="1400" dirty="0"/>
              <a:t>We have data from 2 fan polls. One (</a:t>
            </a:r>
            <a:r>
              <a:rPr lang="en-GB" sz="1400" dirty="0" err="1">
                <a:hlinkClick r:id="rId2"/>
              </a:rPr>
              <a:t>Eurovisionworld</a:t>
            </a:r>
            <a:r>
              <a:rPr lang="en-GB" sz="1400" dirty="0"/>
              <a:t>) asks fans which song they think should win the contest, and the poll counts the number of votes each country receives. Another (</a:t>
            </a:r>
            <a:r>
              <a:rPr lang="en-GB" sz="1400" dirty="0">
                <a:hlinkClick r:id="rId3"/>
              </a:rPr>
              <a:t>OGAE</a:t>
            </a:r>
            <a:r>
              <a:rPr lang="en-GB" sz="1400" dirty="0"/>
              <a:t>) asks fans to award their own points to countries, and the poll tracks the average number of points each country receives.</a:t>
            </a:r>
          </a:p>
          <a:p>
            <a:pPr marL="0" indent="0" algn="just">
              <a:buNone/>
            </a:pPr>
            <a:r>
              <a:rPr lang="en-GB" sz="1400" dirty="0"/>
              <a:t>We chose to present this data using bar charts for each individual year, and for specific countries line charts to show how the trend of how popular countries are over time.</a:t>
            </a:r>
          </a:p>
          <a:p>
            <a:pPr marL="0" indent="0" algn="just">
              <a:buNone/>
            </a:pPr>
            <a:endParaRPr lang="en-GB" sz="1400" dirty="0"/>
          </a:p>
          <a:p>
            <a:pPr marL="0" indent="0" algn="just">
              <a:buNone/>
            </a:pPr>
            <a:endParaRPr lang="en-GB" sz="1400" dirty="0"/>
          </a:p>
          <a:p>
            <a:pPr marL="0" indent="0" algn="just">
              <a:buNone/>
            </a:pPr>
            <a:endParaRPr lang="en-GB" sz="1400" dirty="0"/>
          </a:p>
          <a:p>
            <a:pPr marL="0" indent="0" algn="just">
              <a:buNone/>
            </a:pPr>
            <a:endParaRPr lang="en-GB" sz="1400" dirty="0"/>
          </a:p>
          <a:p>
            <a:pPr marL="0" indent="0" algn="just">
              <a:buNone/>
            </a:pPr>
            <a:endParaRPr lang="en-GB" sz="1400" dirty="0"/>
          </a:p>
          <a:p>
            <a:pPr marL="0" indent="0" algn="just">
              <a:buNone/>
            </a:pPr>
            <a:endParaRPr lang="en-GB" sz="1400" dirty="0"/>
          </a:p>
          <a:p>
            <a:pPr marL="0" indent="0" algn="just">
              <a:buNone/>
            </a:pPr>
            <a:endParaRPr lang="en-GB" sz="1400" dirty="0"/>
          </a:p>
          <a:p>
            <a:pPr marL="0" indent="0" algn="just">
              <a:buNone/>
            </a:pPr>
            <a:endParaRPr lang="en-GB" sz="1400" dirty="0"/>
          </a:p>
          <a:p>
            <a:pPr marL="0" indent="0" algn="just">
              <a:buNone/>
            </a:pPr>
            <a:endParaRPr lang="en-GB" sz="1400" dirty="0"/>
          </a:p>
          <a:p>
            <a:pPr marL="0" indent="0" algn="just">
              <a:buNone/>
            </a:pPr>
            <a:endParaRPr lang="en-GB" sz="1400" dirty="0"/>
          </a:p>
          <a:p>
            <a:pPr marL="0" indent="0" algn="just">
              <a:buNone/>
            </a:pPr>
            <a:endParaRPr lang="en-GB" sz="1400" dirty="0"/>
          </a:p>
          <a:p>
            <a:pPr marL="0" indent="0" algn="just">
              <a:buNone/>
            </a:pPr>
            <a:endParaRPr lang="en-GB" sz="1400" dirty="0"/>
          </a:p>
          <a:p>
            <a:pPr marL="0" indent="0" algn="just">
              <a:buNone/>
            </a:pPr>
            <a:endParaRPr lang="en-GB" sz="1400" dirty="0"/>
          </a:p>
          <a:p>
            <a:pPr marL="0" indent="0" algn="just">
              <a:buNone/>
            </a:pPr>
            <a:endParaRPr lang="en-GB" sz="1400" dirty="0"/>
          </a:p>
          <a:p>
            <a:pPr marL="0" indent="0" algn="just">
              <a:buNone/>
            </a:pPr>
            <a:r>
              <a:rPr lang="en-GB" sz="1400" dirty="0"/>
              <a:t>We also sketched out how the year and country selection could look. We decided it would be most intuitive to show a grid of flags to select the country, as a list of country names would be too long.</a:t>
            </a:r>
          </a:p>
        </p:txBody>
      </p:sp>
      <p:pic>
        <p:nvPicPr>
          <p:cNvPr id="3" name="Picture 2" descr="A close-up of a graph&#10;&#10;Description automatically generated with low confidence">
            <a:extLst>
              <a:ext uri="{FF2B5EF4-FFF2-40B4-BE49-F238E27FC236}">
                <a16:creationId xmlns:a16="http://schemas.microsoft.com/office/drawing/2014/main" id="{7511838D-133F-2B74-7DA1-EF41755234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063" y="3359150"/>
            <a:ext cx="4535515" cy="3206751"/>
          </a:xfrm>
          <a:prstGeom prst="rect">
            <a:avLst/>
          </a:prstGeom>
        </p:spPr>
      </p:pic>
      <p:pic>
        <p:nvPicPr>
          <p:cNvPr id="5" name="Picture 4" descr="A picture containing text, screenshot, diagram, font&#10;&#10;Description automatically generated">
            <a:extLst>
              <a:ext uri="{FF2B5EF4-FFF2-40B4-BE49-F238E27FC236}">
                <a16:creationId xmlns:a16="http://schemas.microsoft.com/office/drawing/2014/main" id="{D43027C5-8717-785C-7302-8A1AF14E3B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2920" y="7660449"/>
            <a:ext cx="3912160" cy="2766019"/>
          </a:xfrm>
          <a:prstGeom prst="rect">
            <a:avLst/>
          </a:prstGeom>
        </p:spPr>
      </p:pic>
      <p:sp>
        <p:nvSpPr>
          <p:cNvPr id="6" name="Callout: Bent Line 5">
            <a:extLst>
              <a:ext uri="{FF2B5EF4-FFF2-40B4-BE49-F238E27FC236}">
                <a16:creationId xmlns:a16="http://schemas.microsoft.com/office/drawing/2014/main" id="{62C8470F-C2CC-C85C-64D4-F2E76B990B81}"/>
              </a:ext>
            </a:extLst>
          </p:cNvPr>
          <p:cNvSpPr/>
          <p:nvPr/>
        </p:nvSpPr>
        <p:spPr>
          <a:xfrm>
            <a:off x="2445133" y="3359150"/>
            <a:ext cx="861950" cy="412750"/>
          </a:xfrm>
          <a:prstGeom prst="borderCallout2">
            <a:avLst>
              <a:gd name="adj1" fmla="val 18750"/>
              <a:gd name="adj2" fmla="val -8333"/>
              <a:gd name="adj3" fmla="val 18750"/>
              <a:gd name="adj4" fmla="val -16667"/>
              <a:gd name="adj5" fmla="val -23239"/>
              <a:gd name="adj6" fmla="val -5577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C1CAC8A0-EFA7-D2EC-B815-9D60A1AC483A}"/>
              </a:ext>
            </a:extLst>
          </p:cNvPr>
          <p:cNvSpPr/>
          <p:nvPr/>
        </p:nvSpPr>
        <p:spPr>
          <a:xfrm>
            <a:off x="781050" y="2860328"/>
            <a:ext cx="1228026" cy="4489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Drop down box to change year</a:t>
            </a:r>
          </a:p>
        </p:txBody>
      </p:sp>
      <p:sp>
        <p:nvSpPr>
          <p:cNvPr id="9" name="Callout: Bent Line 8">
            <a:extLst>
              <a:ext uri="{FF2B5EF4-FFF2-40B4-BE49-F238E27FC236}">
                <a16:creationId xmlns:a16="http://schemas.microsoft.com/office/drawing/2014/main" id="{03EE6925-8261-B0ED-574C-B10FE1B29283}"/>
              </a:ext>
            </a:extLst>
          </p:cNvPr>
          <p:cNvSpPr/>
          <p:nvPr/>
        </p:nvSpPr>
        <p:spPr>
          <a:xfrm>
            <a:off x="1375696" y="3721100"/>
            <a:ext cx="861950" cy="2482850"/>
          </a:xfrm>
          <a:prstGeom prst="borderCallout2">
            <a:avLst>
              <a:gd name="adj1" fmla="val 18750"/>
              <a:gd name="adj2" fmla="val -8333"/>
              <a:gd name="adj3" fmla="val 18750"/>
              <a:gd name="adj4" fmla="val -16667"/>
              <a:gd name="adj5" fmla="val 11544"/>
              <a:gd name="adj6" fmla="val -3293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Rounded Corners 9">
            <a:extLst>
              <a:ext uri="{FF2B5EF4-FFF2-40B4-BE49-F238E27FC236}">
                <a16:creationId xmlns:a16="http://schemas.microsoft.com/office/drawing/2014/main" id="{5D1ECDA0-F077-9EF2-83DB-2FAF2572ABF2}"/>
              </a:ext>
            </a:extLst>
          </p:cNvPr>
          <p:cNvSpPr/>
          <p:nvPr/>
        </p:nvSpPr>
        <p:spPr>
          <a:xfrm>
            <a:off x="188120" y="3565525"/>
            <a:ext cx="980089" cy="1187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Countries ordered from most to least popular, according to poll</a:t>
            </a:r>
          </a:p>
        </p:txBody>
      </p:sp>
      <p:sp>
        <p:nvSpPr>
          <p:cNvPr id="11" name="Callout: Bent Line 10">
            <a:extLst>
              <a:ext uri="{FF2B5EF4-FFF2-40B4-BE49-F238E27FC236}">
                <a16:creationId xmlns:a16="http://schemas.microsoft.com/office/drawing/2014/main" id="{8E95612C-2277-E659-DCF5-0AED74446026}"/>
              </a:ext>
            </a:extLst>
          </p:cNvPr>
          <p:cNvSpPr/>
          <p:nvPr/>
        </p:nvSpPr>
        <p:spPr>
          <a:xfrm>
            <a:off x="4032250" y="3422650"/>
            <a:ext cx="1573533" cy="412750"/>
          </a:xfrm>
          <a:prstGeom prst="borderCallout2">
            <a:avLst>
              <a:gd name="adj1" fmla="val 18750"/>
              <a:gd name="adj2" fmla="val -8333"/>
              <a:gd name="adj3" fmla="val 18750"/>
              <a:gd name="adj4" fmla="val -16667"/>
              <a:gd name="adj5" fmla="val -40162"/>
              <a:gd name="adj6" fmla="val -2026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45839E72-803F-F2CF-93B0-D4BC6E802EEE}"/>
              </a:ext>
            </a:extLst>
          </p:cNvPr>
          <p:cNvSpPr/>
          <p:nvPr/>
        </p:nvSpPr>
        <p:spPr>
          <a:xfrm>
            <a:off x="3307083" y="2860328"/>
            <a:ext cx="1228026" cy="3889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Country selection</a:t>
            </a:r>
          </a:p>
        </p:txBody>
      </p:sp>
      <p:sp>
        <p:nvSpPr>
          <p:cNvPr id="23" name="Callout: Bent Line 22">
            <a:extLst>
              <a:ext uri="{FF2B5EF4-FFF2-40B4-BE49-F238E27FC236}">
                <a16:creationId xmlns:a16="http://schemas.microsoft.com/office/drawing/2014/main" id="{13E446AA-A12B-F4C7-A41E-686BAF2F7F8F}"/>
              </a:ext>
            </a:extLst>
          </p:cNvPr>
          <p:cNvSpPr/>
          <p:nvPr/>
        </p:nvSpPr>
        <p:spPr>
          <a:xfrm flipH="1">
            <a:off x="4293790" y="3885257"/>
            <a:ext cx="1071960" cy="261293"/>
          </a:xfrm>
          <a:prstGeom prst="borderCallout2">
            <a:avLst>
              <a:gd name="adj1" fmla="val 18750"/>
              <a:gd name="adj2" fmla="val -8333"/>
              <a:gd name="adj3" fmla="val 18750"/>
              <a:gd name="adj4" fmla="val -16667"/>
              <a:gd name="adj5" fmla="val 110512"/>
              <a:gd name="adj6" fmla="val -3210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Callout: Bent Line 28">
            <a:extLst>
              <a:ext uri="{FF2B5EF4-FFF2-40B4-BE49-F238E27FC236}">
                <a16:creationId xmlns:a16="http://schemas.microsoft.com/office/drawing/2014/main" id="{A1CD076C-C7B8-995C-BF1E-599CD969546C}"/>
              </a:ext>
            </a:extLst>
          </p:cNvPr>
          <p:cNvSpPr/>
          <p:nvPr/>
        </p:nvSpPr>
        <p:spPr>
          <a:xfrm flipH="1" flipV="1">
            <a:off x="3701602" y="4256378"/>
            <a:ext cx="2248342" cy="1839622"/>
          </a:xfrm>
          <a:prstGeom prst="borderCallout2">
            <a:avLst>
              <a:gd name="adj1" fmla="val 18750"/>
              <a:gd name="adj2" fmla="val -8333"/>
              <a:gd name="adj3" fmla="val 18750"/>
              <a:gd name="adj4" fmla="val -16667"/>
              <a:gd name="adj5" fmla="val 4712"/>
              <a:gd name="adj6" fmla="val -1828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Rounded Corners 27">
            <a:extLst>
              <a:ext uri="{FF2B5EF4-FFF2-40B4-BE49-F238E27FC236}">
                <a16:creationId xmlns:a16="http://schemas.microsoft.com/office/drawing/2014/main" id="{664A03B2-C5BF-8C0A-0853-2D6390911584}"/>
              </a:ext>
            </a:extLst>
          </p:cNvPr>
          <p:cNvSpPr/>
          <p:nvPr/>
        </p:nvSpPr>
        <p:spPr>
          <a:xfrm>
            <a:off x="5432240" y="4159250"/>
            <a:ext cx="1057460" cy="3889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Toggle between polls</a:t>
            </a:r>
          </a:p>
        </p:txBody>
      </p:sp>
      <p:sp>
        <p:nvSpPr>
          <p:cNvPr id="30" name="Rectangle: Rounded Corners 29">
            <a:extLst>
              <a:ext uri="{FF2B5EF4-FFF2-40B4-BE49-F238E27FC236}">
                <a16:creationId xmlns:a16="http://schemas.microsoft.com/office/drawing/2014/main" id="{C0919972-2782-D1B3-85EF-819D34037089}"/>
              </a:ext>
            </a:extLst>
          </p:cNvPr>
          <p:cNvSpPr/>
          <p:nvPr/>
        </p:nvSpPr>
        <p:spPr>
          <a:xfrm>
            <a:off x="5697625" y="6001626"/>
            <a:ext cx="1057460" cy="5776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Line graph of popularity over time</a:t>
            </a:r>
          </a:p>
        </p:txBody>
      </p:sp>
    </p:spTree>
    <p:extLst>
      <p:ext uri="{BB962C8B-B14F-4D97-AF65-F5344CB8AC3E}">
        <p14:creationId xmlns:p14="http://schemas.microsoft.com/office/powerpoint/2010/main" val="4058013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499ABF0-BA0A-2DC5-8432-4EA1733D193F}"/>
              </a:ext>
            </a:extLst>
          </p:cNvPr>
          <p:cNvSpPr>
            <a:spLocks noGrp="1"/>
          </p:cNvSpPr>
          <p:nvPr>
            <p:ph idx="1"/>
          </p:nvPr>
        </p:nvSpPr>
        <p:spPr>
          <a:xfrm>
            <a:off x="471488" y="649114"/>
            <a:ext cx="5915025" cy="10332154"/>
          </a:xfrm>
        </p:spPr>
        <p:txBody>
          <a:bodyPr/>
          <a:lstStyle/>
          <a:p>
            <a:pPr marL="0" indent="0" algn="just">
              <a:buNone/>
            </a:pPr>
            <a:r>
              <a:rPr lang="en-GB" dirty="0"/>
              <a:t>Landing Page</a:t>
            </a:r>
          </a:p>
          <a:p>
            <a:pPr marL="0" indent="0" algn="just">
              <a:buNone/>
            </a:pPr>
            <a:r>
              <a:rPr lang="en-GB" sz="1400" dirty="0"/>
              <a:t>The landing page is where the user arrives when they visit our website to view the different visualisations. We first imagined the landing page as being very simple and having only a brief description of the Eurovision Song Contest. Our first mock-up contained this in the centre with a navigation bar at the top.</a:t>
            </a:r>
          </a:p>
          <a:p>
            <a:pPr marL="0" indent="0" algn="just">
              <a:buNone/>
            </a:pPr>
            <a:endParaRPr lang="en-GB" sz="1400" dirty="0"/>
          </a:p>
          <a:p>
            <a:pPr marL="0" indent="0" algn="just">
              <a:buNone/>
            </a:pPr>
            <a:endParaRPr lang="en-GB" sz="1400" dirty="0"/>
          </a:p>
          <a:p>
            <a:pPr marL="0" indent="0" algn="just">
              <a:buNone/>
            </a:pPr>
            <a:endParaRPr lang="en-GB" sz="1400" dirty="0"/>
          </a:p>
          <a:p>
            <a:pPr marL="0" indent="0" algn="just">
              <a:buNone/>
            </a:pPr>
            <a:endParaRPr lang="en-GB" sz="1400" dirty="0"/>
          </a:p>
          <a:p>
            <a:pPr marL="0" indent="0" algn="just">
              <a:buNone/>
            </a:pPr>
            <a:endParaRPr lang="en-GB" sz="1400" dirty="0"/>
          </a:p>
          <a:p>
            <a:pPr marL="0" indent="0" algn="just">
              <a:buNone/>
            </a:pPr>
            <a:endParaRPr lang="en-GB" sz="1400" dirty="0"/>
          </a:p>
          <a:p>
            <a:pPr marL="0" indent="0" algn="just">
              <a:buNone/>
            </a:pPr>
            <a:endParaRPr lang="en-GB" sz="1400" dirty="0"/>
          </a:p>
          <a:p>
            <a:pPr marL="0" indent="0" algn="just">
              <a:buNone/>
            </a:pPr>
            <a:r>
              <a:rPr lang="en-GB" sz="1400" dirty="0"/>
              <a:t>We later reimagined our vision as we felt it was insufficient to give a very brief introduction to the contest as other information was lacking (e.g. what we are trying to show through our visuals).</a:t>
            </a:r>
          </a:p>
          <a:p>
            <a:pPr marL="0" indent="0" algn="just">
              <a:buNone/>
            </a:pPr>
            <a:r>
              <a:rPr lang="en-GB" sz="1400" dirty="0"/>
              <a:t>We reimagined it as being a hub where the Eurovision Song Contest is briefly explained (as many people are likely unfamiliar with what it is as well as its format), what the problems facing the contest are, and how our visualisations help to visualise the problem.</a:t>
            </a:r>
          </a:p>
          <a:p>
            <a:pPr marL="0" indent="0" algn="just">
              <a:buNone/>
            </a:pPr>
            <a:endParaRPr lang="en-GB" sz="1400" dirty="0"/>
          </a:p>
          <a:p>
            <a:pPr marL="0" indent="0" algn="just">
              <a:buNone/>
            </a:pPr>
            <a:endParaRPr lang="en-GB" sz="1400" dirty="0"/>
          </a:p>
          <a:p>
            <a:pPr marL="0" indent="0" algn="just">
              <a:buNone/>
            </a:pPr>
            <a:endParaRPr lang="en-GB" sz="1400" dirty="0"/>
          </a:p>
          <a:p>
            <a:pPr marL="0" indent="0" algn="just">
              <a:buNone/>
            </a:pPr>
            <a:endParaRPr lang="en-GB" sz="1400" dirty="0"/>
          </a:p>
          <a:p>
            <a:pPr marL="0" indent="0" algn="just">
              <a:buNone/>
            </a:pPr>
            <a:endParaRPr lang="en-GB" sz="1400" dirty="0"/>
          </a:p>
          <a:p>
            <a:pPr marL="0" indent="0" algn="just">
              <a:buNone/>
            </a:pPr>
            <a:endParaRPr lang="en-GB" sz="1400" dirty="0"/>
          </a:p>
          <a:p>
            <a:pPr marL="0" indent="0" algn="just">
              <a:buNone/>
            </a:pPr>
            <a:endParaRPr lang="en-GB" sz="1400" dirty="0"/>
          </a:p>
          <a:p>
            <a:pPr marL="0" indent="0" algn="just">
              <a:buNone/>
            </a:pPr>
            <a:endParaRPr lang="en-GB" sz="1400" dirty="0"/>
          </a:p>
          <a:p>
            <a:pPr marL="0" indent="0" algn="just">
              <a:buNone/>
            </a:pPr>
            <a:endParaRPr lang="en-GB" sz="1400" dirty="0"/>
          </a:p>
          <a:p>
            <a:pPr marL="0" indent="0" algn="just">
              <a:buNone/>
            </a:pPr>
            <a:endParaRPr lang="en-GB" sz="1400" dirty="0"/>
          </a:p>
          <a:p>
            <a:pPr marL="0" indent="0" algn="just">
              <a:buNone/>
            </a:pPr>
            <a:endParaRPr lang="en-GB" sz="1400" dirty="0"/>
          </a:p>
          <a:p>
            <a:pPr marL="0" indent="0" algn="just">
              <a:buNone/>
            </a:pPr>
            <a:endParaRPr lang="en-GB" sz="1400" dirty="0"/>
          </a:p>
          <a:p>
            <a:pPr marL="0" indent="0" algn="just">
              <a:buNone/>
            </a:pPr>
            <a:r>
              <a:rPr lang="en-GB" sz="1400" dirty="0"/>
              <a:t>As seen above, we kept a similar layout with the information centred and the navigation bar up top. This time, we expanded the introduction and highlighted the 4 key points: what is the website about (the Eurovision Song Contest), which aspect of it are we investigating (the voting system), why we need to explore it (voting blocs), and how we can explore it (with our visualisations).</a:t>
            </a:r>
          </a:p>
        </p:txBody>
      </p:sp>
      <p:pic>
        <p:nvPicPr>
          <p:cNvPr id="3" name="Picture 2" descr="A picture containing text, font, handwriting, screenshot&#10;&#10;Description automatically generated">
            <a:extLst>
              <a:ext uri="{FF2B5EF4-FFF2-40B4-BE49-F238E27FC236}">
                <a16:creationId xmlns:a16="http://schemas.microsoft.com/office/drawing/2014/main" id="{5A978B21-481B-9A06-81BD-B71CE569FB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8442" y="1938868"/>
            <a:ext cx="2841116" cy="2008758"/>
          </a:xfrm>
          <a:prstGeom prst="rect">
            <a:avLst/>
          </a:prstGeom>
        </p:spPr>
      </p:pic>
      <p:pic>
        <p:nvPicPr>
          <p:cNvPr id="7" name="Picture 6" descr="A picture containing text, screenshot, font, number&#10;&#10;Description automatically generated">
            <a:extLst>
              <a:ext uri="{FF2B5EF4-FFF2-40B4-BE49-F238E27FC236}">
                <a16:creationId xmlns:a16="http://schemas.microsoft.com/office/drawing/2014/main" id="{AF522CF8-6D47-33EF-2535-C7D17A4C1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145" y="5674472"/>
            <a:ext cx="4955710" cy="3188012"/>
          </a:xfrm>
          <a:prstGeom prst="rect">
            <a:avLst/>
          </a:prstGeom>
        </p:spPr>
      </p:pic>
    </p:spTree>
    <p:extLst>
      <p:ext uri="{BB962C8B-B14F-4D97-AF65-F5344CB8AC3E}">
        <p14:creationId xmlns:p14="http://schemas.microsoft.com/office/powerpoint/2010/main" val="16303992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434</TotalTime>
  <Words>1123</Words>
  <Application>Microsoft Office PowerPoint</Application>
  <PresentationFormat>Widescreen</PresentationFormat>
  <Paragraphs>92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Visualising Voting Patterns and Polling Data</vt:lpstr>
      <vt:lpstr>Introduction </vt:lpstr>
      <vt:lpstr>The Journey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Hosgood Anton</dc:creator>
  <cp:lastModifiedBy>Hosgood Anton</cp:lastModifiedBy>
  <cp:revision>20</cp:revision>
  <dcterms:created xsi:type="dcterms:W3CDTF">2023-05-21T12:24:42Z</dcterms:created>
  <dcterms:modified xsi:type="dcterms:W3CDTF">2023-05-28T22:11:39Z</dcterms:modified>
</cp:coreProperties>
</file>