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DA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263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9249EE-F428-4133-A3B1-DD20FE2413B4}" type="datetimeFigureOut">
              <a:rPr lang="en-GB" smtClean="0"/>
              <a:t>30/05/2023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21E26A-8225-42F2-B421-478807333CCD}" type="slidenum">
              <a:rPr lang="en-GB" smtClean="0"/>
              <a:t>‹#›</a:t>
            </a:fld>
            <a:endParaRPr lang="en-GB"/>
          </a:p>
        </p:txBody>
      </p:sp>
    </p:spTree>
    <p:extLst>
      <p:ext uri="{BB962C8B-B14F-4D97-AF65-F5344CB8AC3E}">
        <p14:creationId xmlns:p14="http://schemas.microsoft.com/office/powerpoint/2010/main" val="1119177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249EE-F428-4133-A3B1-DD20FE2413B4}" type="datetimeFigureOut">
              <a:rPr lang="en-GB" smtClean="0"/>
              <a:t>30/05/2023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21E26A-8225-42F2-B421-478807333CCD}" type="slidenum">
              <a:rPr lang="en-GB" smtClean="0"/>
              <a:t>‹#›</a:t>
            </a:fld>
            <a:endParaRPr lang="en-GB"/>
          </a:p>
        </p:txBody>
      </p:sp>
    </p:spTree>
    <p:extLst>
      <p:ext uri="{BB962C8B-B14F-4D97-AF65-F5344CB8AC3E}">
        <p14:creationId xmlns:p14="http://schemas.microsoft.com/office/powerpoint/2010/main" val="2343892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249EE-F428-4133-A3B1-DD20FE2413B4}" type="datetimeFigureOut">
              <a:rPr lang="en-GB" smtClean="0"/>
              <a:t>30/05/2023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21E26A-8225-42F2-B421-478807333CCD}" type="slidenum">
              <a:rPr lang="en-GB" smtClean="0"/>
              <a:t>‹#›</a:t>
            </a:fld>
            <a:endParaRPr lang="en-GB"/>
          </a:p>
        </p:txBody>
      </p:sp>
    </p:spTree>
    <p:extLst>
      <p:ext uri="{BB962C8B-B14F-4D97-AF65-F5344CB8AC3E}">
        <p14:creationId xmlns:p14="http://schemas.microsoft.com/office/powerpoint/2010/main" val="103871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9249EE-F428-4133-A3B1-DD20FE2413B4}" type="datetimeFigureOut">
              <a:rPr lang="en-GB" smtClean="0"/>
              <a:t>30/05/2023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21E26A-8225-42F2-B421-478807333CCD}" type="slidenum">
              <a:rPr lang="en-GB" smtClean="0"/>
              <a:t>‹#›</a:t>
            </a:fld>
            <a:endParaRPr lang="en-GB"/>
          </a:p>
        </p:txBody>
      </p:sp>
    </p:spTree>
    <p:extLst>
      <p:ext uri="{BB962C8B-B14F-4D97-AF65-F5344CB8AC3E}">
        <p14:creationId xmlns:p14="http://schemas.microsoft.com/office/powerpoint/2010/main" val="10349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249EE-F428-4133-A3B1-DD20FE2413B4}" type="datetimeFigureOut">
              <a:rPr lang="en-GB" smtClean="0"/>
              <a:t>30/05/2023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21E26A-8225-42F2-B421-478807333CCD}" type="slidenum">
              <a:rPr lang="en-GB" smtClean="0"/>
              <a:t>‹#›</a:t>
            </a:fld>
            <a:endParaRPr lang="en-GB"/>
          </a:p>
        </p:txBody>
      </p:sp>
    </p:spTree>
    <p:extLst>
      <p:ext uri="{BB962C8B-B14F-4D97-AF65-F5344CB8AC3E}">
        <p14:creationId xmlns:p14="http://schemas.microsoft.com/office/powerpoint/2010/main" val="3643579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9249EE-F428-4133-A3B1-DD20FE2413B4}" type="datetimeFigureOut">
              <a:rPr lang="en-GB" smtClean="0"/>
              <a:t>30/05/2023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21E26A-8225-42F2-B421-478807333CCD}" type="slidenum">
              <a:rPr lang="en-GB" smtClean="0"/>
              <a:t>‹#›</a:t>
            </a:fld>
            <a:endParaRPr lang="en-GB"/>
          </a:p>
        </p:txBody>
      </p:sp>
    </p:spTree>
    <p:extLst>
      <p:ext uri="{BB962C8B-B14F-4D97-AF65-F5344CB8AC3E}">
        <p14:creationId xmlns:p14="http://schemas.microsoft.com/office/powerpoint/2010/main" val="338615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9249EE-F428-4133-A3B1-DD20FE2413B4}" type="datetimeFigureOut">
              <a:rPr lang="en-GB" smtClean="0"/>
              <a:t>30/05/2023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F21E26A-8225-42F2-B421-478807333CCD}" type="slidenum">
              <a:rPr lang="en-GB" smtClean="0"/>
              <a:t>‹#›</a:t>
            </a:fld>
            <a:endParaRPr lang="en-GB"/>
          </a:p>
        </p:txBody>
      </p:sp>
    </p:spTree>
    <p:extLst>
      <p:ext uri="{BB962C8B-B14F-4D97-AF65-F5344CB8AC3E}">
        <p14:creationId xmlns:p14="http://schemas.microsoft.com/office/powerpoint/2010/main" val="1461276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9249EE-F428-4133-A3B1-DD20FE2413B4}" type="datetimeFigureOut">
              <a:rPr lang="en-GB" smtClean="0"/>
              <a:t>30/05/2023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F21E26A-8225-42F2-B421-478807333CCD}" type="slidenum">
              <a:rPr lang="en-GB" smtClean="0"/>
              <a:t>‹#›</a:t>
            </a:fld>
            <a:endParaRPr lang="en-GB"/>
          </a:p>
        </p:txBody>
      </p:sp>
    </p:spTree>
    <p:extLst>
      <p:ext uri="{BB962C8B-B14F-4D97-AF65-F5344CB8AC3E}">
        <p14:creationId xmlns:p14="http://schemas.microsoft.com/office/powerpoint/2010/main" val="292350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249EE-F428-4133-A3B1-DD20FE2413B4}" type="datetimeFigureOut">
              <a:rPr lang="en-GB" smtClean="0"/>
              <a:t>30/05/2023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F21E26A-8225-42F2-B421-478807333CCD}" type="slidenum">
              <a:rPr lang="en-GB" smtClean="0"/>
              <a:t>‹#›</a:t>
            </a:fld>
            <a:endParaRPr lang="en-GB"/>
          </a:p>
        </p:txBody>
      </p:sp>
    </p:spTree>
    <p:extLst>
      <p:ext uri="{BB962C8B-B14F-4D97-AF65-F5344CB8AC3E}">
        <p14:creationId xmlns:p14="http://schemas.microsoft.com/office/powerpoint/2010/main" val="3059809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9249EE-F428-4133-A3B1-DD20FE2413B4}" type="datetimeFigureOut">
              <a:rPr lang="en-GB" smtClean="0"/>
              <a:t>30/05/2023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21E26A-8225-42F2-B421-478807333CCD}" type="slidenum">
              <a:rPr lang="en-GB" smtClean="0"/>
              <a:t>‹#›</a:t>
            </a:fld>
            <a:endParaRPr lang="en-GB"/>
          </a:p>
        </p:txBody>
      </p:sp>
    </p:spTree>
    <p:extLst>
      <p:ext uri="{BB962C8B-B14F-4D97-AF65-F5344CB8AC3E}">
        <p14:creationId xmlns:p14="http://schemas.microsoft.com/office/powerpoint/2010/main" val="996997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9249EE-F428-4133-A3B1-DD20FE2413B4}" type="datetimeFigureOut">
              <a:rPr lang="en-GB" smtClean="0"/>
              <a:t>30/05/2023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21E26A-8225-42F2-B421-478807333CCD}" type="slidenum">
              <a:rPr lang="en-GB" smtClean="0"/>
              <a:t>‹#›</a:t>
            </a:fld>
            <a:endParaRPr lang="en-GB"/>
          </a:p>
        </p:txBody>
      </p:sp>
    </p:spTree>
    <p:extLst>
      <p:ext uri="{BB962C8B-B14F-4D97-AF65-F5344CB8AC3E}">
        <p14:creationId xmlns:p14="http://schemas.microsoft.com/office/powerpoint/2010/main" val="2058138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39249EE-F428-4133-A3B1-DD20FE2413B4}" type="datetimeFigureOut">
              <a:rPr lang="en-GB" smtClean="0"/>
              <a:t>30/05/2023</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AF21E26A-8225-42F2-B421-478807333CCD}" type="slidenum">
              <a:rPr lang="en-GB" smtClean="0"/>
              <a:t>‹#›</a:t>
            </a:fld>
            <a:endParaRPr lang="en-GB"/>
          </a:p>
        </p:txBody>
      </p:sp>
    </p:spTree>
    <p:extLst>
      <p:ext uri="{BB962C8B-B14F-4D97-AF65-F5344CB8AC3E}">
        <p14:creationId xmlns:p14="http://schemas.microsoft.com/office/powerpoint/2010/main" val="3131993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Picture 4" descr="A close up of smoke&#10;&#10;Description automatically generated with low confidence">
            <a:extLst>
              <a:ext uri="{FF2B5EF4-FFF2-40B4-BE49-F238E27FC236}">
                <a16:creationId xmlns:a16="http://schemas.microsoft.com/office/drawing/2014/main" id="{94DA8511-0DA3-EBAE-CB28-FD081E49B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042" y="-138958"/>
            <a:ext cx="6096012" cy="6096012"/>
          </a:xfrm>
          <a:prstGeom prst="rect">
            <a:avLst/>
          </a:prstGeom>
        </p:spPr>
      </p:pic>
      <p:pic>
        <p:nvPicPr>
          <p:cNvPr id="8" name="Picture 7" descr="A close up of smoke&#10;&#10;Description automatically generated with low confidence">
            <a:extLst>
              <a:ext uri="{FF2B5EF4-FFF2-40B4-BE49-F238E27FC236}">
                <a16:creationId xmlns:a16="http://schemas.microsoft.com/office/drawing/2014/main" id="{B4056652-D062-D6E2-526D-75162F75A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335299" y="3980324"/>
            <a:ext cx="6096012" cy="6096012"/>
          </a:xfrm>
          <a:prstGeom prst="rect">
            <a:avLst/>
          </a:prstGeom>
        </p:spPr>
      </p:pic>
      <p:sp>
        <p:nvSpPr>
          <p:cNvPr id="9" name="TextBox 8">
            <a:extLst>
              <a:ext uri="{FF2B5EF4-FFF2-40B4-BE49-F238E27FC236}">
                <a16:creationId xmlns:a16="http://schemas.microsoft.com/office/drawing/2014/main" id="{2E2B45D5-F93D-62EB-6A8D-5D6FD53BC68C}"/>
              </a:ext>
            </a:extLst>
          </p:cNvPr>
          <p:cNvSpPr txBox="1"/>
          <p:nvPr/>
        </p:nvSpPr>
        <p:spPr>
          <a:xfrm>
            <a:off x="1223682" y="3093765"/>
            <a:ext cx="4410635" cy="1200329"/>
          </a:xfrm>
          <a:prstGeom prst="rect">
            <a:avLst/>
          </a:prstGeom>
          <a:noFill/>
        </p:spPr>
        <p:txBody>
          <a:bodyPr wrap="square" rtlCol="0">
            <a:spAutoFit/>
          </a:bodyPr>
          <a:lstStyle/>
          <a:p>
            <a:pPr algn="ctr"/>
            <a:r>
              <a:rPr lang="en-US" sz="7200" dirty="0" err="1">
                <a:solidFill>
                  <a:srgbClr val="DEDAD3"/>
                </a:solidFill>
                <a:latin typeface="Bodoni MT Black" panose="02070A03080606020203" pitchFamily="18" charset="0"/>
              </a:rPr>
              <a:t>VizHack</a:t>
            </a:r>
            <a:endParaRPr lang="en-GB" sz="7200" dirty="0">
              <a:solidFill>
                <a:srgbClr val="DEDAD3"/>
              </a:solidFill>
              <a:latin typeface="Bodoni MT Black" panose="02070A03080606020203" pitchFamily="18" charset="0"/>
            </a:endParaRPr>
          </a:p>
        </p:txBody>
      </p:sp>
    </p:spTree>
    <p:extLst>
      <p:ext uri="{BB962C8B-B14F-4D97-AF65-F5344CB8AC3E}">
        <p14:creationId xmlns:p14="http://schemas.microsoft.com/office/powerpoint/2010/main" val="3832695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374E30-3ED8-6D1C-5D06-242B18D0EA65}"/>
              </a:ext>
            </a:extLst>
          </p:cNvPr>
          <p:cNvSpPr txBox="1"/>
          <p:nvPr/>
        </p:nvSpPr>
        <p:spPr>
          <a:xfrm>
            <a:off x="1237129" y="349624"/>
            <a:ext cx="4383741" cy="461665"/>
          </a:xfrm>
          <a:prstGeom prst="rect">
            <a:avLst/>
          </a:prstGeom>
          <a:solidFill>
            <a:schemeClr val="bg2"/>
          </a:solidFill>
        </p:spPr>
        <p:txBody>
          <a:bodyPr wrap="square" rtlCol="0">
            <a:spAutoFit/>
          </a:bodyPr>
          <a:lstStyle/>
          <a:p>
            <a:pPr algn="ctr"/>
            <a:r>
              <a:rPr lang="en-US" sz="2400" b="1" dirty="0"/>
              <a:t>INTRODUCTION</a:t>
            </a:r>
            <a:endParaRPr lang="en-GB" sz="2400" b="1" dirty="0"/>
          </a:p>
        </p:txBody>
      </p:sp>
      <p:sp>
        <p:nvSpPr>
          <p:cNvPr id="3" name="TextBox 2">
            <a:extLst>
              <a:ext uri="{FF2B5EF4-FFF2-40B4-BE49-F238E27FC236}">
                <a16:creationId xmlns:a16="http://schemas.microsoft.com/office/drawing/2014/main" id="{8CC559D5-DFE0-E313-5041-04F2DBE667A9}"/>
              </a:ext>
            </a:extLst>
          </p:cNvPr>
          <p:cNvSpPr txBox="1"/>
          <p:nvPr/>
        </p:nvSpPr>
        <p:spPr>
          <a:xfrm>
            <a:off x="1331261" y="4475968"/>
            <a:ext cx="4383741" cy="461665"/>
          </a:xfrm>
          <a:prstGeom prst="rect">
            <a:avLst/>
          </a:prstGeom>
          <a:solidFill>
            <a:schemeClr val="bg2"/>
          </a:solidFill>
        </p:spPr>
        <p:txBody>
          <a:bodyPr wrap="square" rtlCol="0">
            <a:spAutoFit/>
          </a:bodyPr>
          <a:lstStyle/>
          <a:p>
            <a:pPr algn="ctr"/>
            <a:r>
              <a:rPr lang="en-US" sz="2400" b="1" dirty="0"/>
              <a:t>GOAL</a:t>
            </a:r>
            <a:endParaRPr lang="en-GB" sz="2400" b="1" dirty="0"/>
          </a:p>
        </p:txBody>
      </p:sp>
      <p:sp>
        <p:nvSpPr>
          <p:cNvPr id="4" name="TextBox 3">
            <a:extLst>
              <a:ext uri="{FF2B5EF4-FFF2-40B4-BE49-F238E27FC236}">
                <a16:creationId xmlns:a16="http://schemas.microsoft.com/office/drawing/2014/main" id="{01A7BEFA-4D0A-31D8-52DE-7503371635F4}"/>
              </a:ext>
            </a:extLst>
          </p:cNvPr>
          <p:cNvSpPr txBox="1"/>
          <p:nvPr/>
        </p:nvSpPr>
        <p:spPr>
          <a:xfrm>
            <a:off x="753035" y="981635"/>
            <a:ext cx="5782235" cy="3408434"/>
          </a:xfrm>
          <a:prstGeom prst="rect">
            <a:avLst/>
          </a:prstGeom>
          <a:noFill/>
        </p:spPr>
        <p:txBody>
          <a:bodyPr wrap="square" rtlCol="0">
            <a:spAutoFit/>
          </a:bodyPr>
          <a:lstStyle/>
          <a:p>
            <a:pPr algn="just" rtl="0">
              <a:lnSpc>
                <a:spcPts val="2000"/>
              </a:lnSpc>
              <a:spcBef>
                <a:spcPts val="0"/>
              </a:spcBef>
              <a:spcAft>
                <a:spcPts val="0"/>
              </a:spcAft>
            </a:pPr>
            <a:r>
              <a:rPr lang="en-GB" sz="1400" b="0" i="0" u="none" strike="noStrike" dirty="0">
                <a:solidFill>
                  <a:schemeClr val="bg1"/>
                </a:solidFill>
                <a:effectLst/>
                <a:latin typeface="Arial" panose="020B0604020202020204" pitchFamily="34" charset="0"/>
              </a:rPr>
              <a:t>The motivation behind our project stems from the urgent need to combat the global tobacco epidemic and its severe impact on public health. Despite widespread knowledge about the harmful effects of tobacco, millions of people continue to use tobacco products, leading to devastating health outcomes. Tobacco use is responsible for a range of diseases, including cancer, respiratory disorders, cardiovascular conditions, and premature death. By creating a comprehensive and interactive data visualization, we aim to bring attention to the prevalence of smoking and chewing tobacco, shedding light on the regional and global trends over the past three decades. By visualizing the data in a compelling way, we hope to engage and educate a wide audience, including policymakers, public health professionals, and the general public, about the scale and urgency of the tobacco problem.</a:t>
            </a:r>
            <a:endParaRPr lang="en-GB" sz="1400" b="0" dirty="0">
              <a:solidFill>
                <a:schemeClr val="bg1"/>
              </a:solidFill>
              <a:effectLst/>
            </a:endParaRPr>
          </a:p>
        </p:txBody>
      </p:sp>
      <p:pic>
        <p:nvPicPr>
          <p:cNvPr id="7" name="Picture 6" descr="A close up of smoke&#10;&#10;Description automatically generated with low confidence">
            <a:extLst>
              <a:ext uri="{FF2B5EF4-FFF2-40B4-BE49-F238E27FC236}">
                <a16:creationId xmlns:a16="http://schemas.microsoft.com/office/drawing/2014/main" id="{446870BA-4957-85C1-9FEA-3F9EE734267B}"/>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515042" y="-138958"/>
            <a:ext cx="6096012" cy="6096012"/>
          </a:xfrm>
          <a:prstGeom prst="rect">
            <a:avLst/>
          </a:prstGeom>
        </p:spPr>
      </p:pic>
      <p:pic>
        <p:nvPicPr>
          <p:cNvPr id="8" name="Picture 7" descr="A close up of smoke&#10;&#10;Description automatically generated with low confidence">
            <a:extLst>
              <a:ext uri="{FF2B5EF4-FFF2-40B4-BE49-F238E27FC236}">
                <a16:creationId xmlns:a16="http://schemas.microsoft.com/office/drawing/2014/main" id="{4EE63C5C-7E9C-F4F0-BD42-C450B5F4828F}"/>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rot="10800000">
            <a:off x="2335299" y="3980324"/>
            <a:ext cx="6096012" cy="6096012"/>
          </a:xfrm>
          <a:prstGeom prst="rect">
            <a:avLst/>
          </a:prstGeom>
        </p:spPr>
      </p:pic>
      <p:sp>
        <p:nvSpPr>
          <p:cNvPr id="5" name="TextBox 4">
            <a:extLst>
              <a:ext uri="{FF2B5EF4-FFF2-40B4-BE49-F238E27FC236}">
                <a16:creationId xmlns:a16="http://schemas.microsoft.com/office/drawing/2014/main" id="{17349528-454A-820D-FA7C-2B5FA98AA15A}"/>
              </a:ext>
            </a:extLst>
          </p:cNvPr>
          <p:cNvSpPr txBox="1"/>
          <p:nvPr/>
        </p:nvSpPr>
        <p:spPr>
          <a:xfrm>
            <a:off x="753035" y="5170732"/>
            <a:ext cx="5782235" cy="4685706"/>
          </a:xfrm>
          <a:prstGeom prst="rect">
            <a:avLst/>
          </a:prstGeom>
          <a:noFill/>
        </p:spPr>
        <p:txBody>
          <a:bodyPr wrap="square" rtlCol="0">
            <a:spAutoFit/>
          </a:bodyPr>
          <a:lstStyle/>
          <a:p>
            <a:pPr algn="just" rtl="0">
              <a:lnSpc>
                <a:spcPts val="2000"/>
              </a:lnSpc>
              <a:spcBef>
                <a:spcPts val="0"/>
              </a:spcBef>
              <a:spcAft>
                <a:spcPts val="0"/>
              </a:spcAft>
            </a:pPr>
            <a:r>
              <a:rPr lang="en-GB" sz="1400" b="0" i="0" u="none" strike="noStrike" dirty="0">
                <a:solidFill>
                  <a:schemeClr val="bg1"/>
                </a:solidFill>
                <a:effectLst/>
                <a:latin typeface="Arial" panose="020B0604020202020204" pitchFamily="34" charset="0"/>
              </a:rPr>
              <a:t>The goal of our project is to develop an informative and visually appealing data visualization that serves as a powerful tool for understanding the global prevalence of smoking and chewing tobacco and its associated health implications. Through our visualization, we strive to offer a comprehensive and nuanced depiction of the changes in tobacco use patterns from 1990 to 2019. Users will have the opportunity to explore variations across genders, age groups, and countries, enabling them to gain insights into the factors that influence tobacco use. Additionally, our visualization aims to highlight the correlation between smoking prevalence and health risk outcomes, such as morbidity and mortality, among different population groups. By catering to individuals in the fields of public health, policymaking, and research, our visualization aims to provide actionable information that can guide evidence-based decision-making and inspire targeted interventions. Ultimately, we hope that our project will contribute to reducing the burden of tobacco-related harm globally by promoting awareness, encouraging policy changes, and supporting efforts in tobacco control, health promotion, and disease prevention.</a:t>
            </a:r>
          </a:p>
        </p:txBody>
      </p:sp>
    </p:spTree>
    <p:extLst>
      <p:ext uri="{BB962C8B-B14F-4D97-AF65-F5344CB8AC3E}">
        <p14:creationId xmlns:p14="http://schemas.microsoft.com/office/powerpoint/2010/main" val="74883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374E30-3ED8-6D1C-5D06-242B18D0EA65}"/>
              </a:ext>
            </a:extLst>
          </p:cNvPr>
          <p:cNvSpPr txBox="1"/>
          <p:nvPr/>
        </p:nvSpPr>
        <p:spPr>
          <a:xfrm>
            <a:off x="1237129" y="349624"/>
            <a:ext cx="4383741" cy="461665"/>
          </a:xfrm>
          <a:prstGeom prst="rect">
            <a:avLst/>
          </a:prstGeom>
          <a:solidFill>
            <a:schemeClr val="bg2"/>
          </a:solidFill>
        </p:spPr>
        <p:txBody>
          <a:bodyPr wrap="square" rtlCol="0">
            <a:spAutoFit/>
          </a:bodyPr>
          <a:lstStyle/>
          <a:p>
            <a:pPr algn="ctr"/>
            <a:r>
              <a:rPr lang="en-US" sz="2400" b="1" dirty="0"/>
              <a:t>DATA</a:t>
            </a:r>
            <a:endParaRPr lang="en-GB" sz="2400" b="1" dirty="0"/>
          </a:p>
        </p:txBody>
      </p:sp>
      <p:sp>
        <p:nvSpPr>
          <p:cNvPr id="4" name="TextBox 3">
            <a:extLst>
              <a:ext uri="{FF2B5EF4-FFF2-40B4-BE49-F238E27FC236}">
                <a16:creationId xmlns:a16="http://schemas.microsoft.com/office/drawing/2014/main" id="{01A7BEFA-4D0A-31D8-52DE-7503371635F4}"/>
              </a:ext>
            </a:extLst>
          </p:cNvPr>
          <p:cNvSpPr txBox="1"/>
          <p:nvPr/>
        </p:nvSpPr>
        <p:spPr>
          <a:xfrm>
            <a:off x="753035" y="981635"/>
            <a:ext cx="5782235" cy="1607941"/>
          </a:xfrm>
          <a:prstGeom prst="rect">
            <a:avLst/>
          </a:prstGeom>
          <a:noFill/>
        </p:spPr>
        <p:txBody>
          <a:bodyPr wrap="square" rtlCol="0">
            <a:spAutoFit/>
          </a:bodyPr>
          <a:lstStyle/>
          <a:p>
            <a:pPr algn="just" rtl="0">
              <a:lnSpc>
                <a:spcPts val="2000"/>
              </a:lnSpc>
              <a:spcBef>
                <a:spcPts val="0"/>
              </a:spcBef>
              <a:spcAft>
                <a:spcPts val="0"/>
              </a:spcAft>
            </a:pPr>
            <a:r>
              <a:rPr lang="en-GB" sz="1400" b="0" i="0" u="none" strike="noStrike" dirty="0">
                <a:solidFill>
                  <a:schemeClr val="bg1"/>
                </a:solidFill>
                <a:effectLst/>
                <a:latin typeface="Arial" panose="020B0604020202020204" pitchFamily="34" charset="0"/>
              </a:rPr>
              <a:t>For this project, we chose to work on the tobacco-centric dataset: “Global Burden of Disease Study 2019 (GBD 2019) Smoking Tobacco Use Prevalence 1990-2019”. This dataset has been compiled and published by the Institute for Health Metrics and Evaluation (IHME), providing comprehensive and standardized information on smoking and chewing prevalence across countries, age groups, and genders.</a:t>
            </a:r>
          </a:p>
        </p:txBody>
      </p:sp>
      <p:pic>
        <p:nvPicPr>
          <p:cNvPr id="7" name="Picture 6" descr="A close up of smoke&#10;&#10;Description automatically generated with low confidence">
            <a:extLst>
              <a:ext uri="{FF2B5EF4-FFF2-40B4-BE49-F238E27FC236}">
                <a16:creationId xmlns:a16="http://schemas.microsoft.com/office/drawing/2014/main" id="{446870BA-4957-85C1-9FEA-3F9EE734267B}"/>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r="18897" b="7279"/>
          <a:stretch/>
        </p:blipFill>
        <p:spPr>
          <a:xfrm>
            <a:off x="-1515042" y="-138958"/>
            <a:ext cx="4944042" cy="5652252"/>
          </a:xfrm>
          <a:prstGeom prst="parallelogram">
            <a:avLst/>
          </a:prstGeom>
        </p:spPr>
      </p:pic>
      <p:pic>
        <p:nvPicPr>
          <p:cNvPr id="8" name="Picture 7" descr="A close up of smoke&#10;&#10;Description automatically generated with low confidence">
            <a:extLst>
              <a:ext uri="{FF2B5EF4-FFF2-40B4-BE49-F238E27FC236}">
                <a16:creationId xmlns:a16="http://schemas.microsoft.com/office/drawing/2014/main" id="{4EE63C5C-7E9C-F4F0-BD42-C450B5F4828F}"/>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r="11985" b="4191"/>
          <a:stretch/>
        </p:blipFill>
        <p:spPr>
          <a:xfrm rot="10800000">
            <a:off x="3065929" y="4235824"/>
            <a:ext cx="5365382" cy="5840512"/>
          </a:xfrm>
          <a:prstGeom prst="rect">
            <a:avLst/>
          </a:prstGeom>
        </p:spPr>
      </p:pic>
    </p:spTree>
    <p:extLst>
      <p:ext uri="{BB962C8B-B14F-4D97-AF65-F5344CB8AC3E}">
        <p14:creationId xmlns:p14="http://schemas.microsoft.com/office/powerpoint/2010/main" val="15709386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413</Words>
  <Application>Microsoft Office PowerPoint</Application>
  <PresentationFormat>A4 Paper (210x297 mm)</PresentationFormat>
  <Paragraphs>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Bodoni MT Black</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Ekaterina Sedykh</dc:creator>
  <cp:lastModifiedBy>Ekaterina Sedykh</cp:lastModifiedBy>
  <cp:revision>1</cp:revision>
  <dcterms:created xsi:type="dcterms:W3CDTF">2023-05-30T12:06:50Z</dcterms:created>
  <dcterms:modified xsi:type="dcterms:W3CDTF">2023-05-30T12:42:03Z</dcterms:modified>
</cp:coreProperties>
</file>