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31"/>
  </p:notesMasterIdLst>
  <p:sldIdLst>
    <p:sldId id="256" r:id="rId2"/>
    <p:sldId id="259" r:id="rId3"/>
    <p:sldId id="258" r:id="rId4"/>
    <p:sldId id="296" r:id="rId5"/>
    <p:sldId id="290" r:id="rId6"/>
    <p:sldId id="326" r:id="rId7"/>
    <p:sldId id="291" r:id="rId8"/>
    <p:sldId id="297" r:id="rId9"/>
    <p:sldId id="298" r:id="rId10"/>
    <p:sldId id="327" r:id="rId11"/>
    <p:sldId id="328" r:id="rId12"/>
    <p:sldId id="329" r:id="rId13"/>
    <p:sldId id="300" r:id="rId14"/>
    <p:sldId id="336" r:id="rId15"/>
    <p:sldId id="337" r:id="rId16"/>
    <p:sldId id="338" r:id="rId17"/>
    <p:sldId id="339" r:id="rId18"/>
    <p:sldId id="292" r:id="rId19"/>
    <p:sldId id="331" r:id="rId20"/>
    <p:sldId id="332" r:id="rId21"/>
    <p:sldId id="333" r:id="rId22"/>
    <p:sldId id="334" r:id="rId23"/>
    <p:sldId id="335" r:id="rId24"/>
    <p:sldId id="330" r:id="rId25"/>
    <p:sldId id="322" r:id="rId26"/>
    <p:sldId id="323" r:id="rId27"/>
    <p:sldId id="295" r:id="rId28"/>
    <p:sldId id="340" r:id="rId29"/>
    <p:sldId id="288" r:id="rId30"/>
  </p:sldIdLst>
  <p:sldSz cx="12192000" cy="6858000"/>
  <p:notesSz cx="6858000" cy="9144000"/>
  <p:embeddedFontLst>
    <p:embeddedFont>
      <p:font typeface="Century Gothic" panose="020B0502020202020204" pitchFamily="34" charset="0"/>
      <p:regular r:id="rId32"/>
      <p:bold r:id="rId33"/>
      <p:italic r:id="rId34"/>
      <p:boldItalic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nder Jansen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BC5A8B-98B0-43CA-8536-BCE3BEC8B7DE}">
  <a:tblStyle styleId="{AEBC5A8B-98B0-43CA-8536-BCE3BEC8B7DE}" styleName="Table_0">
    <a:wholeTbl>
      <a:tcTxStyle b="off" i="off">
        <a:font>
          <a:latin typeface="Avenir Next"/>
          <a:ea typeface="Avenir Next"/>
          <a:cs typeface="Avenir Next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"/>
          <a:ea typeface="Avenir Next"/>
          <a:cs typeface="Avenir Next"/>
        </a:font>
        <a:srgbClr val="FFFFFF"/>
      </a:tcTxStyle>
      <a:tcStyle>
        <a:tcBdr/>
        <a:fill>
          <a:solidFill>
            <a:srgbClr val="000000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C5B0C64-882A-45BF-A700-9562CE3E52B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37" autoAdjust="0"/>
    <p:restoredTop sz="94660"/>
  </p:normalViewPr>
  <p:slideViewPr>
    <p:cSldViewPr snapToGrid="0">
      <p:cViewPr>
        <p:scale>
          <a:sx n="90" d="100"/>
          <a:sy n="90" d="100"/>
        </p:scale>
        <p:origin x="648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5A9E3B-47EE-47CA-9865-64B8DF210F6B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0EBA7515-CB5D-4F9F-BF65-E70BD768691C}">
      <dgm:prSet phldrT="[Teks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nl-NL" b="1" dirty="0" smtClean="0"/>
            <a:t>Trust, </a:t>
          </a:r>
        </a:p>
        <a:p>
          <a:r>
            <a:rPr lang="nl-NL" b="1" dirty="0" smtClean="0"/>
            <a:t>but </a:t>
          </a:r>
          <a:r>
            <a:rPr lang="nl-NL" b="1" dirty="0" err="1" smtClean="0"/>
            <a:t>verify</a:t>
          </a:r>
          <a:endParaRPr lang="nl-NL" b="1" dirty="0"/>
        </a:p>
      </dgm:t>
    </dgm:pt>
    <dgm:pt modelId="{20B416C8-8CA2-41E6-A81D-1E6435E86A72}" type="parTrans" cxnId="{C5555FC7-C59C-47F8-8F1E-0BDEF8EB9D4B}">
      <dgm:prSet/>
      <dgm:spPr/>
      <dgm:t>
        <a:bodyPr/>
        <a:lstStyle/>
        <a:p>
          <a:endParaRPr lang="nl-NL"/>
        </a:p>
      </dgm:t>
    </dgm:pt>
    <dgm:pt modelId="{FAA7082B-AE86-400F-B5F1-6257F3B8D877}" type="sibTrans" cxnId="{C5555FC7-C59C-47F8-8F1E-0BDEF8EB9D4B}">
      <dgm:prSet/>
      <dgm:spPr/>
      <dgm:t>
        <a:bodyPr/>
        <a:lstStyle/>
        <a:p>
          <a:endParaRPr lang="nl-NL"/>
        </a:p>
      </dgm:t>
    </dgm:pt>
    <dgm:pt modelId="{CF6FEEF4-98D1-46E6-9D32-628A66E60CE9}">
      <dgm:prSet phldrT="[Tekst]"/>
      <dgm:spPr/>
      <dgm:t>
        <a:bodyPr/>
        <a:lstStyle/>
        <a:p>
          <a:r>
            <a:rPr lang="nl-NL" dirty="0" err="1" smtClean="0"/>
            <a:t>When</a:t>
          </a:r>
          <a:r>
            <a:rPr lang="nl-NL" dirty="0" smtClean="0"/>
            <a:t> </a:t>
          </a:r>
          <a:r>
            <a:rPr lang="nl-NL" dirty="0" err="1" smtClean="0"/>
            <a:t>the</a:t>
          </a:r>
          <a:r>
            <a:rPr lang="nl-NL" dirty="0" smtClean="0"/>
            <a:t> </a:t>
          </a:r>
          <a:r>
            <a:rPr lang="nl-NL" dirty="0" err="1" smtClean="0"/>
            <a:t>outcome</a:t>
          </a:r>
          <a:r>
            <a:rPr lang="nl-NL" dirty="0" smtClean="0"/>
            <a:t> is </a:t>
          </a:r>
          <a:r>
            <a:rPr lang="nl-NL" dirty="0" err="1" smtClean="0"/>
            <a:t>essential</a:t>
          </a:r>
          <a:r>
            <a:rPr lang="nl-NL" dirty="0" smtClean="0"/>
            <a:t> </a:t>
          </a:r>
          <a:r>
            <a:rPr lang="nl-NL" dirty="0" err="1" smtClean="0"/>
            <a:t>and</a:t>
          </a:r>
          <a:r>
            <a:rPr lang="nl-NL" dirty="0" smtClean="0"/>
            <a:t> </a:t>
          </a:r>
          <a:r>
            <a:rPr lang="nl-NL" dirty="0" err="1" smtClean="0"/>
            <a:t>matters</a:t>
          </a:r>
          <a:r>
            <a:rPr lang="nl-NL" dirty="0" smtClean="0"/>
            <a:t> more </a:t>
          </a:r>
          <a:r>
            <a:rPr lang="nl-NL" dirty="0" err="1" smtClean="0"/>
            <a:t>than</a:t>
          </a:r>
          <a:r>
            <a:rPr lang="nl-NL" dirty="0" smtClean="0"/>
            <a:t> </a:t>
          </a:r>
          <a:r>
            <a:rPr lang="nl-NL" dirty="0" err="1" smtClean="0"/>
            <a:t>the</a:t>
          </a:r>
          <a:r>
            <a:rPr lang="nl-NL" dirty="0" smtClean="0"/>
            <a:t> (human) </a:t>
          </a:r>
          <a:r>
            <a:rPr lang="nl-NL" dirty="0" err="1" smtClean="0"/>
            <a:t>relationship</a:t>
          </a:r>
          <a:endParaRPr lang="nl-NL" dirty="0"/>
        </a:p>
      </dgm:t>
    </dgm:pt>
    <dgm:pt modelId="{7C65ECD1-DB6D-4173-BE2D-A86193A164E0}" type="parTrans" cxnId="{BDFB40A4-DE17-403A-854B-2792221C89C5}">
      <dgm:prSet/>
      <dgm:spPr/>
      <dgm:t>
        <a:bodyPr/>
        <a:lstStyle/>
        <a:p>
          <a:endParaRPr lang="nl-NL"/>
        </a:p>
      </dgm:t>
    </dgm:pt>
    <dgm:pt modelId="{17746786-5379-4EB2-BD21-D047666C9DB7}" type="sibTrans" cxnId="{BDFB40A4-DE17-403A-854B-2792221C89C5}">
      <dgm:prSet/>
      <dgm:spPr/>
      <dgm:t>
        <a:bodyPr/>
        <a:lstStyle/>
        <a:p>
          <a:endParaRPr lang="nl-NL"/>
        </a:p>
      </dgm:t>
    </dgm:pt>
    <dgm:pt modelId="{3805058A-20C4-43BE-B8EE-88ED58516519}">
      <dgm:prSet phldrT="[Teks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nl-NL" b="1" dirty="0" err="1" smtClean="0"/>
            <a:t>Don't</a:t>
          </a:r>
          <a:r>
            <a:rPr lang="nl-NL" b="1" dirty="0" smtClean="0"/>
            <a:t> trust, </a:t>
          </a:r>
          <a:r>
            <a:rPr lang="nl-NL" b="1" dirty="0" err="1" smtClean="0"/>
            <a:t>just</a:t>
          </a:r>
          <a:r>
            <a:rPr lang="nl-NL" b="1" dirty="0" smtClean="0"/>
            <a:t> </a:t>
          </a:r>
          <a:r>
            <a:rPr lang="nl-NL" b="1" dirty="0" err="1" smtClean="0"/>
            <a:t>verify</a:t>
          </a:r>
          <a:endParaRPr lang="nl-NL" b="1" dirty="0"/>
        </a:p>
      </dgm:t>
    </dgm:pt>
    <dgm:pt modelId="{E0E4E4EA-FC2F-42B4-9DAF-26975E825959}" type="parTrans" cxnId="{0B6EC534-A2C5-46D0-9D14-F1A6CC1C470D}">
      <dgm:prSet/>
      <dgm:spPr/>
      <dgm:t>
        <a:bodyPr/>
        <a:lstStyle/>
        <a:p>
          <a:endParaRPr lang="nl-NL"/>
        </a:p>
      </dgm:t>
    </dgm:pt>
    <dgm:pt modelId="{3147474D-A518-4B29-ACB4-814B35D17B6E}" type="sibTrans" cxnId="{0B6EC534-A2C5-46D0-9D14-F1A6CC1C470D}">
      <dgm:prSet/>
      <dgm:spPr/>
      <dgm:t>
        <a:bodyPr/>
        <a:lstStyle/>
        <a:p>
          <a:endParaRPr lang="nl-NL"/>
        </a:p>
      </dgm:t>
    </dgm:pt>
    <dgm:pt modelId="{FB0166F9-3AFD-4475-88F2-4F6257E32BC2}">
      <dgm:prSet phldrT="[Tekst]"/>
      <dgm:spPr/>
      <dgm:t>
        <a:bodyPr/>
        <a:lstStyle/>
        <a:p>
          <a:r>
            <a:rPr lang="nl-NL" dirty="0" err="1" smtClean="0"/>
            <a:t>When</a:t>
          </a:r>
          <a:r>
            <a:rPr lang="nl-NL" dirty="0" smtClean="0"/>
            <a:t> </a:t>
          </a:r>
          <a:r>
            <a:rPr lang="nl-NL" dirty="0" err="1" smtClean="0"/>
            <a:t>the</a:t>
          </a:r>
          <a:r>
            <a:rPr lang="nl-NL" dirty="0" smtClean="0"/>
            <a:t> </a:t>
          </a:r>
          <a:r>
            <a:rPr lang="nl-NL" dirty="0" err="1" smtClean="0"/>
            <a:t>outcome</a:t>
          </a:r>
          <a:r>
            <a:rPr lang="nl-NL" dirty="0" smtClean="0"/>
            <a:t> is </a:t>
          </a:r>
          <a:r>
            <a:rPr lang="nl-NL" dirty="0" err="1" smtClean="0"/>
            <a:t>essential</a:t>
          </a:r>
          <a:r>
            <a:rPr lang="nl-NL" dirty="0" smtClean="0"/>
            <a:t> </a:t>
          </a:r>
          <a:r>
            <a:rPr lang="nl-NL" dirty="0" err="1" smtClean="0"/>
            <a:t>and</a:t>
          </a:r>
          <a:r>
            <a:rPr lang="nl-NL" dirty="0" smtClean="0"/>
            <a:t> </a:t>
          </a:r>
          <a:r>
            <a:rPr lang="nl-NL" dirty="0" err="1" smtClean="0"/>
            <a:t>the</a:t>
          </a:r>
          <a:r>
            <a:rPr lang="nl-NL" dirty="0" smtClean="0"/>
            <a:t> (human) </a:t>
          </a:r>
          <a:r>
            <a:rPr lang="nl-NL" dirty="0" err="1" smtClean="0"/>
            <a:t>relationship</a:t>
          </a:r>
          <a:r>
            <a:rPr lang="nl-NL" dirty="0" smtClean="0"/>
            <a:t> is </a:t>
          </a:r>
          <a:r>
            <a:rPr lang="nl-NL" dirty="0" err="1" smtClean="0"/>
            <a:t>not</a:t>
          </a:r>
          <a:r>
            <a:rPr lang="nl-NL" dirty="0" smtClean="0"/>
            <a:t> important</a:t>
          </a:r>
          <a:endParaRPr lang="nl-NL" dirty="0"/>
        </a:p>
      </dgm:t>
    </dgm:pt>
    <dgm:pt modelId="{D12ED5F8-49B4-40B9-A399-C8276FB43EBE}" type="parTrans" cxnId="{8B33EEA1-9E43-433B-A294-7B4708A7918B}">
      <dgm:prSet/>
      <dgm:spPr/>
      <dgm:t>
        <a:bodyPr/>
        <a:lstStyle/>
        <a:p>
          <a:endParaRPr lang="nl-NL"/>
        </a:p>
      </dgm:t>
    </dgm:pt>
    <dgm:pt modelId="{0B03E0E5-269F-49CC-B6F8-FF6D2AFAE855}" type="sibTrans" cxnId="{8B33EEA1-9E43-433B-A294-7B4708A7918B}">
      <dgm:prSet/>
      <dgm:spPr/>
      <dgm:t>
        <a:bodyPr/>
        <a:lstStyle/>
        <a:p>
          <a:endParaRPr lang="nl-NL"/>
        </a:p>
      </dgm:t>
    </dgm:pt>
    <dgm:pt modelId="{7722B4F9-77A6-4A78-B915-CD1E621CBDEE}">
      <dgm:prSet phldrT="[Teks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nl-NL" b="1" dirty="0" err="1" smtClean="0"/>
            <a:t>Don't</a:t>
          </a:r>
          <a:r>
            <a:rPr lang="nl-NL" b="1" dirty="0" smtClean="0"/>
            <a:t> trust, </a:t>
          </a:r>
          <a:r>
            <a:rPr lang="nl-NL" b="1" dirty="0" err="1" smtClean="0"/>
            <a:t>don't</a:t>
          </a:r>
          <a:r>
            <a:rPr lang="nl-NL" b="1" dirty="0" smtClean="0"/>
            <a:t> </a:t>
          </a:r>
          <a:r>
            <a:rPr lang="nl-NL" b="1" dirty="0" err="1" smtClean="0"/>
            <a:t>verify</a:t>
          </a:r>
          <a:endParaRPr lang="nl-NL" b="1" dirty="0"/>
        </a:p>
      </dgm:t>
    </dgm:pt>
    <dgm:pt modelId="{9C8F0FD8-FE87-4472-9D79-E2492DF7C7C0}" type="parTrans" cxnId="{47428C45-AB4B-4DC1-AEDC-1EF977F68198}">
      <dgm:prSet/>
      <dgm:spPr/>
      <dgm:t>
        <a:bodyPr/>
        <a:lstStyle/>
        <a:p>
          <a:endParaRPr lang="nl-NL"/>
        </a:p>
      </dgm:t>
    </dgm:pt>
    <dgm:pt modelId="{BA13186D-90DD-44AC-9932-5DEBF06BCF2E}" type="sibTrans" cxnId="{47428C45-AB4B-4DC1-AEDC-1EF977F68198}">
      <dgm:prSet/>
      <dgm:spPr/>
      <dgm:t>
        <a:bodyPr/>
        <a:lstStyle/>
        <a:p>
          <a:endParaRPr lang="nl-NL"/>
        </a:p>
      </dgm:t>
    </dgm:pt>
    <dgm:pt modelId="{2D88ED7D-3C32-4535-B0A2-142FD0751B05}">
      <dgm:prSet phldrT="[Tekst]"/>
      <dgm:spPr/>
      <dgm:t>
        <a:bodyPr/>
        <a:lstStyle/>
        <a:p>
          <a:pPr algn="l"/>
          <a:r>
            <a:rPr lang="nl-NL" dirty="0" smtClean="0"/>
            <a:t>   </a:t>
          </a:r>
          <a:r>
            <a:rPr lang="nl-NL" dirty="0" err="1" smtClean="0"/>
            <a:t>When</a:t>
          </a:r>
          <a:r>
            <a:rPr lang="nl-NL" dirty="0" smtClean="0"/>
            <a:t> </a:t>
          </a:r>
          <a:r>
            <a:rPr lang="nl-NL" dirty="0" err="1" smtClean="0"/>
            <a:t>both</a:t>
          </a:r>
          <a:r>
            <a:rPr lang="nl-NL" dirty="0" smtClean="0"/>
            <a:t> </a:t>
          </a:r>
          <a:r>
            <a:rPr lang="nl-NL" dirty="0" err="1" smtClean="0"/>
            <a:t>the</a:t>
          </a:r>
          <a:r>
            <a:rPr lang="nl-NL" dirty="0" smtClean="0"/>
            <a:t> </a:t>
          </a:r>
          <a:r>
            <a:rPr lang="nl-NL" dirty="0" err="1" smtClean="0"/>
            <a:t>outcome</a:t>
          </a:r>
          <a:r>
            <a:rPr lang="nl-NL" dirty="0" smtClean="0"/>
            <a:t> </a:t>
          </a:r>
          <a:r>
            <a:rPr lang="nl-NL" dirty="0" err="1" smtClean="0"/>
            <a:t>and</a:t>
          </a:r>
          <a:r>
            <a:rPr lang="nl-NL" dirty="0" smtClean="0"/>
            <a:t> (human) </a:t>
          </a:r>
          <a:r>
            <a:rPr lang="nl-NL" dirty="0" err="1" smtClean="0"/>
            <a:t>relationship</a:t>
          </a:r>
          <a:r>
            <a:rPr lang="nl-NL" dirty="0" smtClean="0"/>
            <a:t> is </a:t>
          </a:r>
          <a:r>
            <a:rPr lang="nl-NL" dirty="0" err="1" smtClean="0"/>
            <a:t>not</a:t>
          </a:r>
          <a:r>
            <a:rPr lang="nl-NL" dirty="0" smtClean="0"/>
            <a:t> important</a:t>
          </a:r>
          <a:endParaRPr lang="nl-NL" dirty="0"/>
        </a:p>
      </dgm:t>
    </dgm:pt>
    <dgm:pt modelId="{CD3E2731-6A72-48DE-AD72-B061812C0B08}" type="parTrans" cxnId="{B455B0F7-3EC6-4695-B575-93E1F16BFF63}">
      <dgm:prSet/>
      <dgm:spPr/>
      <dgm:t>
        <a:bodyPr/>
        <a:lstStyle/>
        <a:p>
          <a:endParaRPr lang="nl-NL"/>
        </a:p>
      </dgm:t>
    </dgm:pt>
    <dgm:pt modelId="{121D6B8C-B551-43B8-AC23-407F485747F4}" type="sibTrans" cxnId="{B455B0F7-3EC6-4695-B575-93E1F16BFF63}">
      <dgm:prSet/>
      <dgm:spPr/>
      <dgm:t>
        <a:bodyPr/>
        <a:lstStyle/>
        <a:p>
          <a:endParaRPr lang="nl-NL"/>
        </a:p>
      </dgm:t>
    </dgm:pt>
    <dgm:pt modelId="{6EC419A3-EF81-4018-B8D9-2D7CE1E86CDF}">
      <dgm:prSet phldrT="[Teks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nl-NL" b="1" dirty="0" smtClean="0"/>
            <a:t>Trust, </a:t>
          </a:r>
        </a:p>
        <a:p>
          <a:r>
            <a:rPr lang="nl-NL" b="1" dirty="0" err="1" smtClean="0"/>
            <a:t>don't</a:t>
          </a:r>
          <a:r>
            <a:rPr lang="nl-NL" b="1" dirty="0" smtClean="0"/>
            <a:t> </a:t>
          </a:r>
          <a:r>
            <a:rPr lang="nl-NL" b="1" dirty="0" err="1" smtClean="0"/>
            <a:t>verify</a:t>
          </a:r>
          <a:endParaRPr lang="nl-NL" b="1" dirty="0"/>
        </a:p>
      </dgm:t>
    </dgm:pt>
    <dgm:pt modelId="{74CFFC33-A768-439B-AF7F-37EB87E3EA42}" type="parTrans" cxnId="{789DD0D4-3457-4EB6-8FC7-B593296B1A51}">
      <dgm:prSet/>
      <dgm:spPr/>
      <dgm:t>
        <a:bodyPr/>
        <a:lstStyle/>
        <a:p>
          <a:endParaRPr lang="nl-NL"/>
        </a:p>
      </dgm:t>
    </dgm:pt>
    <dgm:pt modelId="{4E48AF75-8154-4914-9C80-AC6D60D957E6}" type="sibTrans" cxnId="{789DD0D4-3457-4EB6-8FC7-B593296B1A51}">
      <dgm:prSet/>
      <dgm:spPr/>
      <dgm:t>
        <a:bodyPr/>
        <a:lstStyle/>
        <a:p>
          <a:endParaRPr lang="nl-NL"/>
        </a:p>
      </dgm:t>
    </dgm:pt>
    <dgm:pt modelId="{B302C05E-B6E0-4815-8BBC-B99B38A63EDC}">
      <dgm:prSet phldrT="[Tekst]"/>
      <dgm:spPr/>
      <dgm:t>
        <a:bodyPr/>
        <a:lstStyle/>
        <a:p>
          <a:r>
            <a:rPr lang="nl-NL" dirty="0" err="1" smtClean="0"/>
            <a:t>When</a:t>
          </a:r>
          <a:r>
            <a:rPr lang="nl-NL" dirty="0" smtClean="0"/>
            <a:t> </a:t>
          </a:r>
          <a:r>
            <a:rPr lang="nl-NL" dirty="0" err="1" smtClean="0"/>
            <a:t>the</a:t>
          </a:r>
          <a:r>
            <a:rPr lang="nl-NL" dirty="0" smtClean="0"/>
            <a:t> (human) </a:t>
          </a:r>
          <a:r>
            <a:rPr lang="nl-NL" dirty="0" err="1" smtClean="0"/>
            <a:t>relationship</a:t>
          </a:r>
          <a:r>
            <a:rPr lang="nl-NL" dirty="0" smtClean="0"/>
            <a:t> is </a:t>
          </a:r>
          <a:r>
            <a:rPr lang="nl-NL" dirty="0" err="1" smtClean="0"/>
            <a:t>essential</a:t>
          </a:r>
          <a:r>
            <a:rPr lang="nl-NL" dirty="0" smtClean="0"/>
            <a:t> </a:t>
          </a:r>
          <a:r>
            <a:rPr lang="nl-NL" dirty="0" err="1" smtClean="0"/>
            <a:t>and</a:t>
          </a:r>
          <a:r>
            <a:rPr lang="nl-NL" dirty="0" smtClean="0"/>
            <a:t> </a:t>
          </a:r>
          <a:r>
            <a:rPr lang="nl-NL" dirty="0" err="1" smtClean="0"/>
            <a:t>matters</a:t>
          </a:r>
          <a:r>
            <a:rPr lang="nl-NL" dirty="0" smtClean="0"/>
            <a:t> more </a:t>
          </a:r>
          <a:r>
            <a:rPr lang="nl-NL" dirty="0" err="1" smtClean="0"/>
            <a:t>than</a:t>
          </a:r>
          <a:r>
            <a:rPr lang="nl-NL" dirty="0" smtClean="0"/>
            <a:t> </a:t>
          </a:r>
          <a:r>
            <a:rPr lang="nl-NL" dirty="0" err="1" smtClean="0"/>
            <a:t>the</a:t>
          </a:r>
          <a:r>
            <a:rPr lang="nl-NL" dirty="0" smtClean="0"/>
            <a:t> </a:t>
          </a:r>
          <a:r>
            <a:rPr lang="nl-NL" dirty="0" err="1" smtClean="0"/>
            <a:t>outcome</a:t>
          </a:r>
          <a:endParaRPr lang="nl-NL" dirty="0"/>
        </a:p>
      </dgm:t>
    </dgm:pt>
    <dgm:pt modelId="{517FC62C-76EC-47CF-A3F8-3277BA9DA7F3}" type="parTrans" cxnId="{6CA8C939-92EA-4782-872B-D66D972F6CE5}">
      <dgm:prSet/>
      <dgm:spPr/>
      <dgm:t>
        <a:bodyPr/>
        <a:lstStyle/>
        <a:p>
          <a:endParaRPr lang="nl-NL"/>
        </a:p>
      </dgm:t>
    </dgm:pt>
    <dgm:pt modelId="{D18A3A76-4923-42BE-BF04-A6A1EBD443CB}" type="sibTrans" cxnId="{6CA8C939-92EA-4782-872B-D66D972F6CE5}">
      <dgm:prSet/>
      <dgm:spPr/>
      <dgm:t>
        <a:bodyPr/>
        <a:lstStyle/>
        <a:p>
          <a:endParaRPr lang="nl-NL"/>
        </a:p>
      </dgm:t>
    </dgm:pt>
    <dgm:pt modelId="{C4625CD5-A831-4174-A8E4-6590A98B323E}" type="pres">
      <dgm:prSet presAssocID="{065A9E3B-47EE-47CA-9865-64B8DF210F6B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7A93783E-0E8A-4012-A78B-DDF62D826324}" type="pres">
      <dgm:prSet presAssocID="{065A9E3B-47EE-47CA-9865-64B8DF210F6B}" presName="children" presStyleCnt="0"/>
      <dgm:spPr/>
    </dgm:pt>
    <dgm:pt modelId="{13FB999B-8796-471E-9383-D1CA95936D68}" type="pres">
      <dgm:prSet presAssocID="{065A9E3B-47EE-47CA-9865-64B8DF210F6B}" presName="child1group" presStyleCnt="0"/>
      <dgm:spPr/>
    </dgm:pt>
    <dgm:pt modelId="{B9AD3ED9-9B04-4DA9-9D87-6EBF98D4F2BB}" type="pres">
      <dgm:prSet presAssocID="{065A9E3B-47EE-47CA-9865-64B8DF210F6B}" presName="child1" presStyleLbl="bgAcc1" presStyleIdx="0" presStyleCnt="4"/>
      <dgm:spPr/>
      <dgm:t>
        <a:bodyPr/>
        <a:lstStyle/>
        <a:p>
          <a:endParaRPr lang="nl-NL"/>
        </a:p>
      </dgm:t>
    </dgm:pt>
    <dgm:pt modelId="{2B166A9F-3D58-4CBB-A8DC-0D23446D0183}" type="pres">
      <dgm:prSet presAssocID="{065A9E3B-47EE-47CA-9865-64B8DF210F6B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E2713E41-13DF-410B-8743-7F1FA33E0ED1}" type="pres">
      <dgm:prSet presAssocID="{065A9E3B-47EE-47CA-9865-64B8DF210F6B}" presName="child2group" presStyleCnt="0"/>
      <dgm:spPr/>
    </dgm:pt>
    <dgm:pt modelId="{10AA4851-D5B9-4FC9-A3E3-CB814DBAAAC7}" type="pres">
      <dgm:prSet presAssocID="{065A9E3B-47EE-47CA-9865-64B8DF210F6B}" presName="child2" presStyleLbl="bgAcc1" presStyleIdx="1" presStyleCnt="4"/>
      <dgm:spPr/>
      <dgm:t>
        <a:bodyPr/>
        <a:lstStyle/>
        <a:p>
          <a:endParaRPr lang="nl-NL"/>
        </a:p>
      </dgm:t>
    </dgm:pt>
    <dgm:pt modelId="{582DCAC7-3003-4320-9FBF-784A6662218D}" type="pres">
      <dgm:prSet presAssocID="{065A9E3B-47EE-47CA-9865-64B8DF210F6B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E98A1A36-1197-4CB2-9662-E597EA4579B7}" type="pres">
      <dgm:prSet presAssocID="{065A9E3B-47EE-47CA-9865-64B8DF210F6B}" presName="child3group" presStyleCnt="0"/>
      <dgm:spPr/>
    </dgm:pt>
    <dgm:pt modelId="{78ED8563-89D6-4C3C-ADBB-9245D196140F}" type="pres">
      <dgm:prSet presAssocID="{065A9E3B-47EE-47CA-9865-64B8DF210F6B}" presName="child3" presStyleLbl="bgAcc1" presStyleIdx="2" presStyleCnt="4"/>
      <dgm:spPr/>
      <dgm:t>
        <a:bodyPr/>
        <a:lstStyle/>
        <a:p>
          <a:endParaRPr lang="nl-NL"/>
        </a:p>
      </dgm:t>
    </dgm:pt>
    <dgm:pt modelId="{893B3945-3CB8-4699-A555-51DBCAC6FFA6}" type="pres">
      <dgm:prSet presAssocID="{065A9E3B-47EE-47CA-9865-64B8DF210F6B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E91D431A-BC32-4570-8E25-FF0E8026BBEA}" type="pres">
      <dgm:prSet presAssocID="{065A9E3B-47EE-47CA-9865-64B8DF210F6B}" presName="child4group" presStyleCnt="0"/>
      <dgm:spPr/>
    </dgm:pt>
    <dgm:pt modelId="{B929633F-FCA3-451E-B004-72F2858EFD09}" type="pres">
      <dgm:prSet presAssocID="{065A9E3B-47EE-47CA-9865-64B8DF210F6B}" presName="child4" presStyleLbl="bgAcc1" presStyleIdx="3" presStyleCnt="4"/>
      <dgm:spPr/>
      <dgm:t>
        <a:bodyPr/>
        <a:lstStyle/>
        <a:p>
          <a:endParaRPr lang="nl-NL"/>
        </a:p>
      </dgm:t>
    </dgm:pt>
    <dgm:pt modelId="{51092E15-11A8-47CB-AA31-23CDB70DF72C}" type="pres">
      <dgm:prSet presAssocID="{065A9E3B-47EE-47CA-9865-64B8DF210F6B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E408E731-7DC7-48F5-B9DE-5A7B19E9CF7B}" type="pres">
      <dgm:prSet presAssocID="{065A9E3B-47EE-47CA-9865-64B8DF210F6B}" presName="childPlaceholder" presStyleCnt="0"/>
      <dgm:spPr/>
    </dgm:pt>
    <dgm:pt modelId="{2C9EAD74-BB88-4197-9B64-F3278FF2E703}" type="pres">
      <dgm:prSet presAssocID="{065A9E3B-47EE-47CA-9865-64B8DF210F6B}" presName="circle" presStyleCnt="0"/>
      <dgm:spPr/>
    </dgm:pt>
    <dgm:pt modelId="{C45FD9D8-9E53-4765-8221-CA9D7528D4F7}" type="pres">
      <dgm:prSet presAssocID="{065A9E3B-47EE-47CA-9865-64B8DF210F6B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4649A2D4-425B-45D0-AD97-C670769AA9C6}" type="pres">
      <dgm:prSet presAssocID="{065A9E3B-47EE-47CA-9865-64B8DF210F6B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1F8C597B-B338-4C0D-B827-191D5D141902}" type="pres">
      <dgm:prSet presAssocID="{065A9E3B-47EE-47CA-9865-64B8DF210F6B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8267380D-86F1-46BF-A015-05D45B9126A9}" type="pres">
      <dgm:prSet presAssocID="{065A9E3B-47EE-47CA-9865-64B8DF210F6B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782E1ED-685C-456E-8CFE-DD3A2BDA4238}" type="pres">
      <dgm:prSet presAssocID="{065A9E3B-47EE-47CA-9865-64B8DF210F6B}" presName="quadrantPlaceholder" presStyleCnt="0"/>
      <dgm:spPr/>
    </dgm:pt>
    <dgm:pt modelId="{859C8654-7FBA-473F-A83D-3EACEB46F579}" type="pres">
      <dgm:prSet presAssocID="{065A9E3B-47EE-47CA-9865-64B8DF210F6B}" presName="center1" presStyleLbl="fgShp" presStyleIdx="0" presStyleCnt="2" custFlipVert="1" custFlipHor="1" custScaleX="10941" custScaleY="43250" custLinFactX="299891" custLinFactNeighborX="300000" custLinFactNeighborY="68724"/>
      <dgm:spPr/>
    </dgm:pt>
    <dgm:pt modelId="{E16A69EE-C674-47C1-BCD0-D94D043A0118}" type="pres">
      <dgm:prSet presAssocID="{065A9E3B-47EE-47CA-9865-64B8DF210F6B}" presName="center2" presStyleLbl="fgShp" presStyleIdx="1" presStyleCnt="2" custFlipVert="1" custFlipHor="1" custScaleX="6138" custScaleY="6490" custLinFactX="300000" custLinFactY="23607" custLinFactNeighborX="370432" custLinFactNeighborY="100000"/>
      <dgm:spPr/>
    </dgm:pt>
  </dgm:ptLst>
  <dgm:cxnLst>
    <dgm:cxn modelId="{428B7394-F139-4ECC-9AFF-4FCB7629FE2B}" type="presOf" srcId="{FB0166F9-3AFD-4475-88F2-4F6257E32BC2}" destId="{10AA4851-D5B9-4FC9-A3E3-CB814DBAAAC7}" srcOrd="0" destOrd="0" presId="urn:microsoft.com/office/officeart/2005/8/layout/cycle4"/>
    <dgm:cxn modelId="{ED95F02D-AB96-453B-B14A-159321C20479}" type="presOf" srcId="{065A9E3B-47EE-47CA-9865-64B8DF210F6B}" destId="{C4625CD5-A831-4174-A8E4-6590A98B323E}" srcOrd="0" destOrd="0" presId="urn:microsoft.com/office/officeart/2005/8/layout/cycle4"/>
    <dgm:cxn modelId="{05BBCAA1-E5E5-47BF-8441-F4FD76D472C8}" type="presOf" srcId="{7722B4F9-77A6-4A78-B915-CD1E621CBDEE}" destId="{1F8C597B-B338-4C0D-B827-191D5D141902}" srcOrd="0" destOrd="0" presId="urn:microsoft.com/office/officeart/2005/8/layout/cycle4"/>
    <dgm:cxn modelId="{ABB8BC7F-375B-40B7-B64D-4A2BD284747D}" type="presOf" srcId="{3805058A-20C4-43BE-B8EE-88ED58516519}" destId="{4649A2D4-425B-45D0-AD97-C670769AA9C6}" srcOrd="0" destOrd="0" presId="urn:microsoft.com/office/officeart/2005/8/layout/cycle4"/>
    <dgm:cxn modelId="{4AAF5255-388C-4730-BBF8-AFDB712E0B44}" type="presOf" srcId="{6EC419A3-EF81-4018-B8D9-2D7CE1E86CDF}" destId="{8267380D-86F1-46BF-A015-05D45B9126A9}" srcOrd="0" destOrd="0" presId="urn:microsoft.com/office/officeart/2005/8/layout/cycle4"/>
    <dgm:cxn modelId="{9784DC06-77C7-4458-864E-2650CB004BEA}" type="presOf" srcId="{CF6FEEF4-98D1-46E6-9D32-628A66E60CE9}" destId="{2B166A9F-3D58-4CBB-A8DC-0D23446D0183}" srcOrd="1" destOrd="0" presId="urn:microsoft.com/office/officeart/2005/8/layout/cycle4"/>
    <dgm:cxn modelId="{4565F0C0-725D-4F77-8C04-DFEA7E4B4EBF}" type="presOf" srcId="{B302C05E-B6E0-4815-8BBC-B99B38A63EDC}" destId="{51092E15-11A8-47CB-AA31-23CDB70DF72C}" srcOrd="1" destOrd="0" presId="urn:microsoft.com/office/officeart/2005/8/layout/cycle4"/>
    <dgm:cxn modelId="{47428C45-AB4B-4DC1-AEDC-1EF977F68198}" srcId="{065A9E3B-47EE-47CA-9865-64B8DF210F6B}" destId="{7722B4F9-77A6-4A78-B915-CD1E621CBDEE}" srcOrd="2" destOrd="0" parTransId="{9C8F0FD8-FE87-4472-9D79-E2492DF7C7C0}" sibTransId="{BA13186D-90DD-44AC-9932-5DEBF06BCF2E}"/>
    <dgm:cxn modelId="{6CA8C939-92EA-4782-872B-D66D972F6CE5}" srcId="{6EC419A3-EF81-4018-B8D9-2D7CE1E86CDF}" destId="{B302C05E-B6E0-4815-8BBC-B99B38A63EDC}" srcOrd="0" destOrd="0" parTransId="{517FC62C-76EC-47CF-A3F8-3277BA9DA7F3}" sibTransId="{D18A3A76-4923-42BE-BF04-A6A1EBD443CB}"/>
    <dgm:cxn modelId="{017F8DCB-66A1-43DB-A1BB-33361647AF9E}" type="presOf" srcId="{0EBA7515-CB5D-4F9F-BF65-E70BD768691C}" destId="{C45FD9D8-9E53-4765-8221-CA9D7528D4F7}" srcOrd="0" destOrd="0" presId="urn:microsoft.com/office/officeart/2005/8/layout/cycle4"/>
    <dgm:cxn modelId="{C7F0374E-384D-4AC8-A2E7-6D9222D10C9D}" type="presOf" srcId="{2D88ED7D-3C32-4535-B0A2-142FD0751B05}" destId="{78ED8563-89D6-4C3C-ADBB-9245D196140F}" srcOrd="0" destOrd="0" presId="urn:microsoft.com/office/officeart/2005/8/layout/cycle4"/>
    <dgm:cxn modelId="{8BE5B831-A289-4260-9F36-969D993A6E3B}" type="presOf" srcId="{CF6FEEF4-98D1-46E6-9D32-628A66E60CE9}" destId="{B9AD3ED9-9B04-4DA9-9D87-6EBF98D4F2BB}" srcOrd="0" destOrd="0" presId="urn:microsoft.com/office/officeart/2005/8/layout/cycle4"/>
    <dgm:cxn modelId="{8B33EEA1-9E43-433B-A294-7B4708A7918B}" srcId="{3805058A-20C4-43BE-B8EE-88ED58516519}" destId="{FB0166F9-3AFD-4475-88F2-4F6257E32BC2}" srcOrd="0" destOrd="0" parTransId="{D12ED5F8-49B4-40B9-A399-C8276FB43EBE}" sibTransId="{0B03E0E5-269F-49CC-B6F8-FF6D2AFAE855}"/>
    <dgm:cxn modelId="{0B6EC534-A2C5-46D0-9D14-F1A6CC1C470D}" srcId="{065A9E3B-47EE-47CA-9865-64B8DF210F6B}" destId="{3805058A-20C4-43BE-B8EE-88ED58516519}" srcOrd="1" destOrd="0" parTransId="{E0E4E4EA-FC2F-42B4-9DAF-26975E825959}" sibTransId="{3147474D-A518-4B29-ACB4-814B35D17B6E}"/>
    <dgm:cxn modelId="{5741AC3D-F9A2-4A6A-B586-07EB4C6BB431}" type="presOf" srcId="{2D88ED7D-3C32-4535-B0A2-142FD0751B05}" destId="{893B3945-3CB8-4699-A555-51DBCAC6FFA6}" srcOrd="1" destOrd="0" presId="urn:microsoft.com/office/officeart/2005/8/layout/cycle4"/>
    <dgm:cxn modelId="{789DD0D4-3457-4EB6-8FC7-B593296B1A51}" srcId="{065A9E3B-47EE-47CA-9865-64B8DF210F6B}" destId="{6EC419A3-EF81-4018-B8D9-2D7CE1E86CDF}" srcOrd="3" destOrd="0" parTransId="{74CFFC33-A768-439B-AF7F-37EB87E3EA42}" sibTransId="{4E48AF75-8154-4914-9C80-AC6D60D957E6}"/>
    <dgm:cxn modelId="{C5555FC7-C59C-47F8-8F1E-0BDEF8EB9D4B}" srcId="{065A9E3B-47EE-47CA-9865-64B8DF210F6B}" destId="{0EBA7515-CB5D-4F9F-BF65-E70BD768691C}" srcOrd="0" destOrd="0" parTransId="{20B416C8-8CA2-41E6-A81D-1E6435E86A72}" sibTransId="{FAA7082B-AE86-400F-B5F1-6257F3B8D877}"/>
    <dgm:cxn modelId="{BDFB40A4-DE17-403A-854B-2792221C89C5}" srcId="{0EBA7515-CB5D-4F9F-BF65-E70BD768691C}" destId="{CF6FEEF4-98D1-46E6-9D32-628A66E60CE9}" srcOrd="0" destOrd="0" parTransId="{7C65ECD1-DB6D-4173-BE2D-A86193A164E0}" sibTransId="{17746786-5379-4EB2-BD21-D047666C9DB7}"/>
    <dgm:cxn modelId="{B0496564-AD55-4D22-9E6B-345EA2D7DE7E}" type="presOf" srcId="{FB0166F9-3AFD-4475-88F2-4F6257E32BC2}" destId="{582DCAC7-3003-4320-9FBF-784A6662218D}" srcOrd="1" destOrd="0" presId="urn:microsoft.com/office/officeart/2005/8/layout/cycle4"/>
    <dgm:cxn modelId="{83ACE0B8-21C7-4549-927C-DD84969622F9}" type="presOf" srcId="{B302C05E-B6E0-4815-8BBC-B99B38A63EDC}" destId="{B929633F-FCA3-451E-B004-72F2858EFD09}" srcOrd="0" destOrd="0" presId="urn:microsoft.com/office/officeart/2005/8/layout/cycle4"/>
    <dgm:cxn modelId="{B455B0F7-3EC6-4695-B575-93E1F16BFF63}" srcId="{7722B4F9-77A6-4A78-B915-CD1E621CBDEE}" destId="{2D88ED7D-3C32-4535-B0A2-142FD0751B05}" srcOrd="0" destOrd="0" parTransId="{CD3E2731-6A72-48DE-AD72-B061812C0B08}" sibTransId="{121D6B8C-B551-43B8-AC23-407F485747F4}"/>
    <dgm:cxn modelId="{CB6A7724-5105-41C0-B428-63D1AA8D2908}" type="presParOf" srcId="{C4625CD5-A831-4174-A8E4-6590A98B323E}" destId="{7A93783E-0E8A-4012-A78B-DDF62D826324}" srcOrd="0" destOrd="0" presId="urn:microsoft.com/office/officeart/2005/8/layout/cycle4"/>
    <dgm:cxn modelId="{2CA87B2D-7D11-48BB-A504-1A919691B1E5}" type="presParOf" srcId="{7A93783E-0E8A-4012-A78B-DDF62D826324}" destId="{13FB999B-8796-471E-9383-D1CA95936D68}" srcOrd="0" destOrd="0" presId="urn:microsoft.com/office/officeart/2005/8/layout/cycle4"/>
    <dgm:cxn modelId="{D4AAB8BE-E1F7-428C-87B1-C15AB4E566D2}" type="presParOf" srcId="{13FB999B-8796-471E-9383-D1CA95936D68}" destId="{B9AD3ED9-9B04-4DA9-9D87-6EBF98D4F2BB}" srcOrd="0" destOrd="0" presId="urn:microsoft.com/office/officeart/2005/8/layout/cycle4"/>
    <dgm:cxn modelId="{82599DA1-A348-4559-B8F3-B44FCA8DD07E}" type="presParOf" srcId="{13FB999B-8796-471E-9383-D1CA95936D68}" destId="{2B166A9F-3D58-4CBB-A8DC-0D23446D0183}" srcOrd="1" destOrd="0" presId="urn:microsoft.com/office/officeart/2005/8/layout/cycle4"/>
    <dgm:cxn modelId="{99888E9D-DACD-4101-8ADD-0BC9A4B2E22A}" type="presParOf" srcId="{7A93783E-0E8A-4012-A78B-DDF62D826324}" destId="{E2713E41-13DF-410B-8743-7F1FA33E0ED1}" srcOrd="1" destOrd="0" presId="urn:microsoft.com/office/officeart/2005/8/layout/cycle4"/>
    <dgm:cxn modelId="{14CF48A4-086A-4F5F-8721-5ED64A7827FC}" type="presParOf" srcId="{E2713E41-13DF-410B-8743-7F1FA33E0ED1}" destId="{10AA4851-D5B9-4FC9-A3E3-CB814DBAAAC7}" srcOrd="0" destOrd="0" presId="urn:microsoft.com/office/officeart/2005/8/layout/cycle4"/>
    <dgm:cxn modelId="{23FEFF35-D863-45A4-BA0E-B0B25966708B}" type="presParOf" srcId="{E2713E41-13DF-410B-8743-7F1FA33E0ED1}" destId="{582DCAC7-3003-4320-9FBF-784A6662218D}" srcOrd="1" destOrd="0" presId="urn:microsoft.com/office/officeart/2005/8/layout/cycle4"/>
    <dgm:cxn modelId="{4F74FCF7-0C74-43A2-A5E7-CE8D535C17D8}" type="presParOf" srcId="{7A93783E-0E8A-4012-A78B-DDF62D826324}" destId="{E98A1A36-1197-4CB2-9662-E597EA4579B7}" srcOrd="2" destOrd="0" presId="urn:microsoft.com/office/officeart/2005/8/layout/cycle4"/>
    <dgm:cxn modelId="{B25DD244-BBDE-479A-BA67-356458AFACF5}" type="presParOf" srcId="{E98A1A36-1197-4CB2-9662-E597EA4579B7}" destId="{78ED8563-89D6-4C3C-ADBB-9245D196140F}" srcOrd="0" destOrd="0" presId="urn:microsoft.com/office/officeart/2005/8/layout/cycle4"/>
    <dgm:cxn modelId="{C120C3E7-5537-41B0-9651-5BC6A4ABB3AB}" type="presParOf" srcId="{E98A1A36-1197-4CB2-9662-E597EA4579B7}" destId="{893B3945-3CB8-4699-A555-51DBCAC6FFA6}" srcOrd="1" destOrd="0" presId="urn:microsoft.com/office/officeart/2005/8/layout/cycle4"/>
    <dgm:cxn modelId="{A69AFA3A-4EFE-4D71-A85B-CD41E4330EDF}" type="presParOf" srcId="{7A93783E-0E8A-4012-A78B-DDF62D826324}" destId="{E91D431A-BC32-4570-8E25-FF0E8026BBEA}" srcOrd="3" destOrd="0" presId="urn:microsoft.com/office/officeart/2005/8/layout/cycle4"/>
    <dgm:cxn modelId="{728EA0DC-339A-4A62-9331-E7F9750954EA}" type="presParOf" srcId="{E91D431A-BC32-4570-8E25-FF0E8026BBEA}" destId="{B929633F-FCA3-451E-B004-72F2858EFD09}" srcOrd="0" destOrd="0" presId="urn:microsoft.com/office/officeart/2005/8/layout/cycle4"/>
    <dgm:cxn modelId="{61937BAD-8E5C-46B8-B5D9-55320C7F087B}" type="presParOf" srcId="{E91D431A-BC32-4570-8E25-FF0E8026BBEA}" destId="{51092E15-11A8-47CB-AA31-23CDB70DF72C}" srcOrd="1" destOrd="0" presId="urn:microsoft.com/office/officeart/2005/8/layout/cycle4"/>
    <dgm:cxn modelId="{62859DEC-FCF1-4536-A348-33DACC1BDA92}" type="presParOf" srcId="{7A93783E-0E8A-4012-A78B-DDF62D826324}" destId="{E408E731-7DC7-48F5-B9DE-5A7B19E9CF7B}" srcOrd="4" destOrd="0" presId="urn:microsoft.com/office/officeart/2005/8/layout/cycle4"/>
    <dgm:cxn modelId="{74170985-05C7-48C7-AA5D-CD0CAEE270C6}" type="presParOf" srcId="{C4625CD5-A831-4174-A8E4-6590A98B323E}" destId="{2C9EAD74-BB88-4197-9B64-F3278FF2E703}" srcOrd="1" destOrd="0" presId="urn:microsoft.com/office/officeart/2005/8/layout/cycle4"/>
    <dgm:cxn modelId="{43A1DCFA-04E7-41E6-89E9-F952D26C6892}" type="presParOf" srcId="{2C9EAD74-BB88-4197-9B64-F3278FF2E703}" destId="{C45FD9D8-9E53-4765-8221-CA9D7528D4F7}" srcOrd="0" destOrd="0" presId="urn:microsoft.com/office/officeart/2005/8/layout/cycle4"/>
    <dgm:cxn modelId="{2E4CB961-EC3A-467B-A4B7-5ABC5B56F53C}" type="presParOf" srcId="{2C9EAD74-BB88-4197-9B64-F3278FF2E703}" destId="{4649A2D4-425B-45D0-AD97-C670769AA9C6}" srcOrd="1" destOrd="0" presId="urn:microsoft.com/office/officeart/2005/8/layout/cycle4"/>
    <dgm:cxn modelId="{847999BD-4CE2-4C9F-8A12-D1B4F06F60EF}" type="presParOf" srcId="{2C9EAD74-BB88-4197-9B64-F3278FF2E703}" destId="{1F8C597B-B338-4C0D-B827-191D5D141902}" srcOrd="2" destOrd="0" presId="urn:microsoft.com/office/officeart/2005/8/layout/cycle4"/>
    <dgm:cxn modelId="{099F0F7F-E9DE-44AF-A8C0-4315389D3576}" type="presParOf" srcId="{2C9EAD74-BB88-4197-9B64-F3278FF2E703}" destId="{8267380D-86F1-46BF-A015-05D45B9126A9}" srcOrd="3" destOrd="0" presId="urn:microsoft.com/office/officeart/2005/8/layout/cycle4"/>
    <dgm:cxn modelId="{8825A911-3D37-42B0-9629-875233C817DB}" type="presParOf" srcId="{2C9EAD74-BB88-4197-9B64-F3278FF2E703}" destId="{A782E1ED-685C-456E-8CFE-DD3A2BDA4238}" srcOrd="4" destOrd="0" presId="urn:microsoft.com/office/officeart/2005/8/layout/cycle4"/>
    <dgm:cxn modelId="{335FE7AF-746C-4F09-99E6-6ECB59FC04CF}" type="presParOf" srcId="{C4625CD5-A831-4174-A8E4-6590A98B323E}" destId="{859C8654-7FBA-473F-A83D-3EACEB46F579}" srcOrd="2" destOrd="0" presId="urn:microsoft.com/office/officeart/2005/8/layout/cycle4"/>
    <dgm:cxn modelId="{B746E298-45B4-4F49-A169-99665E985F8E}" type="presParOf" srcId="{C4625CD5-A831-4174-A8E4-6590A98B323E}" destId="{E16A69EE-C674-47C1-BCD0-D94D043A0118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D8563-89D6-4C3C-ADBB-9245D196140F}">
      <dsp:nvSpPr>
        <dsp:cNvPr id="0" name=""/>
        <dsp:cNvSpPr/>
      </dsp:nvSpPr>
      <dsp:spPr>
        <a:xfrm>
          <a:off x="4001715" y="2953456"/>
          <a:ext cx="2145599" cy="1389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100" kern="1200" dirty="0" smtClean="0"/>
            <a:t>   </a:t>
          </a:r>
          <a:r>
            <a:rPr lang="nl-NL" sz="1100" kern="1200" dirty="0" err="1" smtClean="0"/>
            <a:t>When</a:t>
          </a:r>
          <a:r>
            <a:rPr lang="nl-NL" sz="1100" kern="1200" dirty="0" smtClean="0"/>
            <a:t> </a:t>
          </a:r>
          <a:r>
            <a:rPr lang="nl-NL" sz="1100" kern="1200" dirty="0" err="1" smtClean="0"/>
            <a:t>both</a:t>
          </a:r>
          <a:r>
            <a:rPr lang="nl-NL" sz="1100" kern="1200" dirty="0" smtClean="0"/>
            <a:t> </a:t>
          </a:r>
          <a:r>
            <a:rPr lang="nl-NL" sz="1100" kern="1200" dirty="0" err="1" smtClean="0"/>
            <a:t>the</a:t>
          </a:r>
          <a:r>
            <a:rPr lang="nl-NL" sz="1100" kern="1200" dirty="0" smtClean="0"/>
            <a:t> </a:t>
          </a:r>
          <a:r>
            <a:rPr lang="nl-NL" sz="1100" kern="1200" dirty="0" err="1" smtClean="0"/>
            <a:t>outcome</a:t>
          </a:r>
          <a:r>
            <a:rPr lang="nl-NL" sz="1100" kern="1200" dirty="0" smtClean="0"/>
            <a:t> </a:t>
          </a:r>
          <a:r>
            <a:rPr lang="nl-NL" sz="1100" kern="1200" dirty="0" err="1" smtClean="0"/>
            <a:t>and</a:t>
          </a:r>
          <a:r>
            <a:rPr lang="nl-NL" sz="1100" kern="1200" dirty="0" smtClean="0"/>
            <a:t> (human) </a:t>
          </a:r>
          <a:r>
            <a:rPr lang="nl-NL" sz="1100" kern="1200" dirty="0" err="1" smtClean="0"/>
            <a:t>relationship</a:t>
          </a:r>
          <a:r>
            <a:rPr lang="nl-NL" sz="1100" kern="1200" dirty="0" smtClean="0"/>
            <a:t> is </a:t>
          </a:r>
          <a:r>
            <a:rPr lang="nl-NL" sz="1100" kern="1200" dirty="0" err="1" smtClean="0"/>
            <a:t>not</a:t>
          </a:r>
          <a:r>
            <a:rPr lang="nl-NL" sz="1100" kern="1200" dirty="0" smtClean="0"/>
            <a:t> important</a:t>
          </a:r>
          <a:endParaRPr lang="nl-NL" sz="1100" kern="1200" dirty="0"/>
        </a:p>
      </dsp:txBody>
      <dsp:txXfrm>
        <a:off x="4675926" y="3331453"/>
        <a:ext cx="1440857" cy="981334"/>
      </dsp:txXfrm>
    </dsp:sp>
    <dsp:sp modelId="{B929633F-FCA3-451E-B004-72F2858EFD09}">
      <dsp:nvSpPr>
        <dsp:cNvPr id="0" name=""/>
        <dsp:cNvSpPr/>
      </dsp:nvSpPr>
      <dsp:spPr>
        <a:xfrm>
          <a:off x="501000" y="2953456"/>
          <a:ext cx="2145599" cy="1389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100" kern="1200" dirty="0" err="1" smtClean="0"/>
            <a:t>When</a:t>
          </a:r>
          <a:r>
            <a:rPr lang="nl-NL" sz="1100" kern="1200" dirty="0" smtClean="0"/>
            <a:t> </a:t>
          </a:r>
          <a:r>
            <a:rPr lang="nl-NL" sz="1100" kern="1200" dirty="0" err="1" smtClean="0"/>
            <a:t>the</a:t>
          </a:r>
          <a:r>
            <a:rPr lang="nl-NL" sz="1100" kern="1200" dirty="0" smtClean="0"/>
            <a:t> (human) </a:t>
          </a:r>
          <a:r>
            <a:rPr lang="nl-NL" sz="1100" kern="1200" dirty="0" err="1" smtClean="0"/>
            <a:t>relationship</a:t>
          </a:r>
          <a:r>
            <a:rPr lang="nl-NL" sz="1100" kern="1200" dirty="0" smtClean="0"/>
            <a:t> is </a:t>
          </a:r>
          <a:r>
            <a:rPr lang="nl-NL" sz="1100" kern="1200" dirty="0" err="1" smtClean="0"/>
            <a:t>essential</a:t>
          </a:r>
          <a:r>
            <a:rPr lang="nl-NL" sz="1100" kern="1200" dirty="0" smtClean="0"/>
            <a:t> </a:t>
          </a:r>
          <a:r>
            <a:rPr lang="nl-NL" sz="1100" kern="1200" dirty="0" err="1" smtClean="0"/>
            <a:t>and</a:t>
          </a:r>
          <a:r>
            <a:rPr lang="nl-NL" sz="1100" kern="1200" dirty="0" smtClean="0"/>
            <a:t> </a:t>
          </a:r>
          <a:r>
            <a:rPr lang="nl-NL" sz="1100" kern="1200" dirty="0" err="1" smtClean="0"/>
            <a:t>matters</a:t>
          </a:r>
          <a:r>
            <a:rPr lang="nl-NL" sz="1100" kern="1200" dirty="0" smtClean="0"/>
            <a:t> more </a:t>
          </a:r>
          <a:r>
            <a:rPr lang="nl-NL" sz="1100" kern="1200" dirty="0" err="1" smtClean="0"/>
            <a:t>than</a:t>
          </a:r>
          <a:r>
            <a:rPr lang="nl-NL" sz="1100" kern="1200" dirty="0" smtClean="0"/>
            <a:t> </a:t>
          </a:r>
          <a:r>
            <a:rPr lang="nl-NL" sz="1100" kern="1200" dirty="0" err="1" smtClean="0"/>
            <a:t>the</a:t>
          </a:r>
          <a:r>
            <a:rPr lang="nl-NL" sz="1100" kern="1200" dirty="0" smtClean="0"/>
            <a:t> </a:t>
          </a:r>
          <a:r>
            <a:rPr lang="nl-NL" sz="1100" kern="1200" dirty="0" err="1" smtClean="0"/>
            <a:t>outcome</a:t>
          </a:r>
          <a:endParaRPr lang="nl-NL" sz="1100" kern="1200" dirty="0"/>
        </a:p>
      </dsp:txBody>
      <dsp:txXfrm>
        <a:off x="531531" y="3331453"/>
        <a:ext cx="1440857" cy="981334"/>
      </dsp:txXfrm>
    </dsp:sp>
    <dsp:sp modelId="{10AA4851-D5B9-4FC9-A3E3-CB814DBAAAC7}">
      <dsp:nvSpPr>
        <dsp:cNvPr id="0" name=""/>
        <dsp:cNvSpPr/>
      </dsp:nvSpPr>
      <dsp:spPr>
        <a:xfrm>
          <a:off x="4001715" y="0"/>
          <a:ext cx="2145599" cy="1389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100" kern="1200" dirty="0" err="1" smtClean="0"/>
            <a:t>When</a:t>
          </a:r>
          <a:r>
            <a:rPr lang="nl-NL" sz="1100" kern="1200" dirty="0" smtClean="0"/>
            <a:t> </a:t>
          </a:r>
          <a:r>
            <a:rPr lang="nl-NL" sz="1100" kern="1200" dirty="0" err="1" smtClean="0"/>
            <a:t>the</a:t>
          </a:r>
          <a:r>
            <a:rPr lang="nl-NL" sz="1100" kern="1200" dirty="0" smtClean="0"/>
            <a:t> </a:t>
          </a:r>
          <a:r>
            <a:rPr lang="nl-NL" sz="1100" kern="1200" dirty="0" err="1" smtClean="0"/>
            <a:t>outcome</a:t>
          </a:r>
          <a:r>
            <a:rPr lang="nl-NL" sz="1100" kern="1200" dirty="0" smtClean="0"/>
            <a:t> is </a:t>
          </a:r>
          <a:r>
            <a:rPr lang="nl-NL" sz="1100" kern="1200" dirty="0" err="1" smtClean="0"/>
            <a:t>essential</a:t>
          </a:r>
          <a:r>
            <a:rPr lang="nl-NL" sz="1100" kern="1200" dirty="0" smtClean="0"/>
            <a:t> </a:t>
          </a:r>
          <a:r>
            <a:rPr lang="nl-NL" sz="1100" kern="1200" dirty="0" err="1" smtClean="0"/>
            <a:t>and</a:t>
          </a:r>
          <a:r>
            <a:rPr lang="nl-NL" sz="1100" kern="1200" dirty="0" smtClean="0"/>
            <a:t> </a:t>
          </a:r>
          <a:r>
            <a:rPr lang="nl-NL" sz="1100" kern="1200" dirty="0" err="1" smtClean="0"/>
            <a:t>the</a:t>
          </a:r>
          <a:r>
            <a:rPr lang="nl-NL" sz="1100" kern="1200" dirty="0" smtClean="0"/>
            <a:t> (human) </a:t>
          </a:r>
          <a:r>
            <a:rPr lang="nl-NL" sz="1100" kern="1200" dirty="0" err="1" smtClean="0"/>
            <a:t>relationship</a:t>
          </a:r>
          <a:r>
            <a:rPr lang="nl-NL" sz="1100" kern="1200" dirty="0" smtClean="0"/>
            <a:t> is </a:t>
          </a:r>
          <a:r>
            <a:rPr lang="nl-NL" sz="1100" kern="1200" dirty="0" err="1" smtClean="0"/>
            <a:t>not</a:t>
          </a:r>
          <a:r>
            <a:rPr lang="nl-NL" sz="1100" kern="1200" dirty="0" smtClean="0"/>
            <a:t> important</a:t>
          </a:r>
          <a:endParaRPr lang="nl-NL" sz="1100" kern="1200" dirty="0"/>
        </a:p>
      </dsp:txBody>
      <dsp:txXfrm>
        <a:off x="4675926" y="30531"/>
        <a:ext cx="1440857" cy="981334"/>
      </dsp:txXfrm>
    </dsp:sp>
    <dsp:sp modelId="{B9AD3ED9-9B04-4DA9-9D87-6EBF98D4F2BB}">
      <dsp:nvSpPr>
        <dsp:cNvPr id="0" name=""/>
        <dsp:cNvSpPr/>
      </dsp:nvSpPr>
      <dsp:spPr>
        <a:xfrm>
          <a:off x="501000" y="0"/>
          <a:ext cx="2145599" cy="1389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100" kern="1200" dirty="0" err="1" smtClean="0"/>
            <a:t>When</a:t>
          </a:r>
          <a:r>
            <a:rPr lang="nl-NL" sz="1100" kern="1200" dirty="0" smtClean="0"/>
            <a:t> </a:t>
          </a:r>
          <a:r>
            <a:rPr lang="nl-NL" sz="1100" kern="1200" dirty="0" err="1" smtClean="0"/>
            <a:t>the</a:t>
          </a:r>
          <a:r>
            <a:rPr lang="nl-NL" sz="1100" kern="1200" dirty="0" smtClean="0"/>
            <a:t> </a:t>
          </a:r>
          <a:r>
            <a:rPr lang="nl-NL" sz="1100" kern="1200" dirty="0" err="1" smtClean="0"/>
            <a:t>outcome</a:t>
          </a:r>
          <a:r>
            <a:rPr lang="nl-NL" sz="1100" kern="1200" dirty="0" smtClean="0"/>
            <a:t> is </a:t>
          </a:r>
          <a:r>
            <a:rPr lang="nl-NL" sz="1100" kern="1200" dirty="0" err="1" smtClean="0"/>
            <a:t>essential</a:t>
          </a:r>
          <a:r>
            <a:rPr lang="nl-NL" sz="1100" kern="1200" dirty="0" smtClean="0"/>
            <a:t> </a:t>
          </a:r>
          <a:r>
            <a:rPr lang="nl-NL" sz="1100" kern="1200" dirty="0" err="1" smtClean="0"/>
            <a:t>and</a:t>
          </a:r>
          <a:r>
            <a:rPr lang="nl-NL" sz="1100" kern="1200" dirty="0" smtClean="0"/>
            <a:t> </a:t>
          </a:r>
          <a:r>
            <a:rPr lang="nl-NL" sz="1100" kern="1200" dirty="0" err="1" smtClean="0"/>
            <a:t>matters</a:t>
          </a:r>
          <a:r>
            <a:rPr lang="nl-NL" sz="1100" kern="1200" dirty="0" smtClean="0"/>
            <a:t> more </a:t>
          </a:r>
          <a:r>
            <a:rPr lang="nl-NL" sz="1100" kern="1200" dirty="0" err="1" smtClean="0"/>
            <a:t>than</a:t>
          </a:r>
          <a:r>
            <a:rPr lang="nl-NL" sz="1100" kern="1200" dirty="0" smtClean="0"/>
            <a:t> </a:t>
          </a:r>
          <a:r>
            <a:rPr lang="nl-NL" sz="1100" kern="1200" dirty="0" err="1" smtClean="0"/>
            <a:t>the</a:t>
          </a:r>
          <a:r>
            <a:rPr lang="nl-NL" sz="1100" kern="1200" dirty="0" smtClean="0"/>
            <a:t> (human) </a:t>
          </a:r>
          <a:r>
            <a:rPr lang="nl-NL" sz="1100" kern="1200" dirty="0" err="1" smtClean="0"/>
            <a:t>relationship</a:t>
          </a:r>
          <a:endParaRPr lang="nl-NL" sz="1100" kern="1200" dirty="0"/>
        </a:p>
      </dsp:txBody>
      <dsp:txXfrm>
        <a:off x="531531" y="30531"/>
        <a:ext cx="1440857" cy="981334"/>
      </dsp:txXfrm>
    </dsp:sp>
    <dsp:sp modelId="{C45FD9D8-9E53-4765-8221-CA9D7528D4F7}">
      <dsp:nvSpPr>
        <dsp:cNvPr id="0" name=""/>
        <dsp:cNvSpPr/>
      </dsp:nvSpPr>
      <dsp:spPr>
        <a:xfrm>
          <a:off x="1400067" y="247569"/>
          <a:ext cx="1880657" cy="1880657"/>
        </a:xfrm>
        <a:prstGeom prst="pieWedg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900" b="1" kern="1200" dirty="0" smtClean="0"/>
            <a:t>Trust,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900" b="1" kern="1200" dirty="0" smtClean="0"/>
            <a:t>but </a:t>
          </a:r>
          <a:r>
            <a:rPr lang="nl-NL" sz="1900" b="1" kern="1200" dirty="0" err="1" smtClean="0"/>
            <a:t>verify</a:t>
          </a:r>
          <a:endParaRPr lang="nl-NL" sz="1900" b="1" kern="1200" dirty="0"/>
        </a:p>
      </dsp:txBody>
      <dsp:txXfrm>
        <a:off x="1950899" y="798401"/>
        <a:ext cx="1329825" cy="1329825"/>
      </dsp:txXfrm>
    </dsp:sp>
    <dsp:sp modelId="{4649A2D4-425B-45D0-AD97-C670769AA9C6}">
      <dsp:nvSpPr>
        <dsp:cNvPr id="0" name=""/>
        <dsp:cNvSpPr/>
      </dsp:nvSpPr>
      <dsp:spPr>
        <a:xfrm rot="5400000">
          <a:off x="3367590" y="247569"/>
          <a:ext cx="1880657" cy="1880657"/>
        </a:xfrm>
        <a:prstGeom prst="pieWedg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900" b="1" kern="1200" dirty="0" err="1" smtClean="0"/>
            <a:t>Don't</a:t>
          </a:r>
          <a:r>
            <a:rPr lang="nl-NL" sz="1900" b="1" kern="1200" dirty="0" smtClean="0"/>
            <a:t> trust, </a:t>
          </a:r>
          <a:r>
            <a:rPr lang="nl-NL" sz="1900" b="1" kern="1200" dirty="0" err="1" smtClean="0"/>
            <a:t>just</a:t>
          </a:r>
          <a:r>
            <a:rPr lang="nl-NL" sz="1900" b="1" kern="1200" dirty="0" smtClean="0"/>
            <a:t> </a:t>
          </a:r>
          <a:r>
            <a:rPr lang="nl-NL" sz="1900" b="1" kern="1200" dirty="0" err="1" smtClean="0"/>
            <a:t>verify</a:t>
          </a:r>
          <a:endParaRPr lang="nl-NL" sz="1900" b="1" kern="1200" dirty="0"/>
        </a:p>
      </dsp:txBody>
      <dsp:txXfrm rot="-5400000">
        <a:off x="3367590" y="798401"/>
        <a:ext cx="1329825" cy="1329825"/>
      </dsp:txXfrm>
    </dsp:sp>
    <dsp:sp modelId="{1F8C597B-B338-4C0D-B827-191D5D141902}">
      <dsp:nvSpPr>
        <dsp:cNvPr id="0" name=""/>
        <dsp:cNvSpPr/>
      </dsp:nvSpPr>
      <dsp:spPr>
        <a:xfrm rot="10800000">
          <a:off x="3367590" y="2215092"/>
          <a:ext cx="1880657" cy="1880657"/>
        </a:xfrm>
        <a:prstGeom prst="pieWedg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900" b="1" kern="1200" dirty="0" err="1" smtClean="0"/>
            <a:t>Don't</a:t>
          </a:r>
          <a:r>
            <a:rPr lang="nl-NL" sz="1900" b="1" kern="1200" dirty="0" smtClean="0"/>
            <a:t> trust, </a:t>
          </a:r>
          <a:r>
            <a:rPr lang="nl-NL" sz="1900" b="1" kern="1200" dirty="0" err="1" smtClean="0"/>
            <a:t>don't</a:t>
          </a:r>
          <a:r>
            <a:rPr lang="nl-NL" sz="1900" b="1" kern="1200" dirty="0" smtClean="0"/>
            <a:t> </a:t>
          </a:r>
          <a:r>
            <a:rPr lang="nl-NL" sz="1900" b="1" kern="1200" dirty="0" err="1" smtClean="0"/>
            <a:t>verify</a:t>
          </a:r>
          <a:endParaRPr lang="nl-NL" sz="1900" b="1" kern="1200" dirty="0"/>
        </a:p>
      </dsp:txBody>
      <dsp:txXfrm rot="10800000">
        <a:off x="3367590" y="2215092"/>
        <a:ext cx="1329825" cy="1329825"/>
      </dsp:txXfrm>
    </dsp:sp>
    <dsp:sp modelId="{8267380D-86F1-46BF-A015-05D45B9126A9}">
      <dsp:nvSpPr>
        <dsp:cNvPr id="0" name=""/>
        <dsp:cNvSpPr/>
      </dsp:nvSpPr>
      <dsp:spPr>
        <a:xfrm rot="16200000">
          <a:off x="1400067" y="2215092"/>
          <a:ext cx="1880657" cy="1880657"/>
        </a:xfrm>
        <a:prstGeom prst="pieWedg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900" b="1" kern="1200" dirty="0" smtClean="0"/>
            <a:t>Trust,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900" b="1" kern="1200" dirty="0" err="1" smtClean="0"/>
            <a:t>don't</a:t>
          </a:r>
          <a:r>
            <a:rPr lang="nl-NL" sz="1900" b="1" kern="1200" dirty="0" smtClean="0"/>
            <a:t> </a:t>
          </a:r>
          <a:r>
            <a:rPr lang="nl-NL" sz="1900" b="1" kern="1200" dirty="0" err="1" smtClean="0"/>
            <a:t>verify</a:t>
          </a:r>
          <a:endParaRPr lang="nl-NL" sz="1900" b="1" kern="1200" dirty="0"/>
        </a:p>
      </dsp:txBody>
      <dsp:txXfrm rot="5400000">
        <a:off x="1950899" y="2215092"/>
        <a:ext cx="1329825" cy="1329825"/>
      </dsp:txXfrm>
    </dsp:sp>
    <dsp:sp modelId="{859C8654-7FBA-473F-A83D-3EACEB46F579}">
      <dsp:nvSpPr>
        <dsp:cNvPr id="0" name=""/>
        <dsp:cNvSpPr/>
      </dsp:nvSpPr>
      <dsp:spPr>
        <a:xfrm flipH="1" flipV="1">
          <a:off x="6612793" y="2329012"/>
          <a:ext cx="71042" cy="24420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6A69EE-C674-47C1-BCD0-D94D043A0118}">
      <dsp:nvSpPr>
        <dsp:cNvPr id="0" name=""/>
        <dsp:cNvSpPr/>
      </dsp:nvSpPr>
      <dsp:spPr>
        <a:xfrm rot="10800000" flipH="1" flipV="1">
          <a:off x="6628387" y="2959844"/>
          <a:ext cx="39855" cy="36644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77092e9cf7_11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9" name="Google Shape;499;g77092e9cf7_11_1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questions (to be answered after the launch of the project):</a:t>
            </a:r>
            <a:endParaRPr/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100"/>
              <a:t>Database or file-based storage?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 file based approach: GIT could be a base to do versioning, traceability, etc.</a:t>
            </a:r>
            <a:endParaRPr/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languages? Development frameworks?</a:t>
            </a:r>
            <a:endParaRPr/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Authentication? Single sign on?</a:t>
            </a:r>
            <a:endParaRPr/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Authorization / User roles &amp; rights?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9602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77092e9cf7_11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9" name="Google Shape;499;g77092e9cf7_11_1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questions (to be answered after the launch of the project):</a:t>
            </a:r>
            <a:endParaRPr/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100"/>
              <a:t>Database or file-based storage?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 file based approach: GIT could be a base to do versioning, traceability, etc.</a:t>
            </a:r>
            <a:endParaRPr/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languages? Development frameworks?</a:t>
            </a:r>
            <a:endParaRPr/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Authentication? Single sign on?</a:t>
            </a:r>
            <a:endParaRPr/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Authorization / User roles &amp; rights?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6764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838df5659e_6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838df5659e_6_2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g838df5659e_6_2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0593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838df5659e_6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838df5659e_6_2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g838df5659e_6_2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38df5659e_6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38df5659e_6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Benoit and Justin/Jonas leading functional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Eric and Sander leading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838df5659e_6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7079fd77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7079fd772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77079fd772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38df5659e_6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38df5659e_6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Benoit and Justin/Jonas leading functional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Eric and Sander leading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838df5659e_6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9885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38df5659e_6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38df5659e_6_2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838df5659e_6_2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648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38df5659e_6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38df5659e_6_2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838df5659e_6_2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7738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38df5659e_6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38df5659e_6_2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838df5659e_6_2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2441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38df5659e_6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38df5659e_6_2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838df5659e_6_2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506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77092e9cf7_11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9" name="Google Shape;499;g77092e9cf7_11_1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questions (to be answered after the launch of the project):</a:t>
            </a:r>
            <a:endParaRPr/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100"/>
              <a:t>Database or file-based storage?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 file based approach: GIT could be a base to do versioning, traceability, etc.</a:t>
            </a:r>
            <a:endParaRPr/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languages? Development frameworks?</a:t>
            </a:r>
            <a:endParaRPr/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Authentication? Single sign on?</a:t>
            </a:r>
            <a:endParaRPr/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Authorization / User roles &amp; rights?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6099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99684" y="2461628"/>
            <a:ext cx="5962153" cy="77937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457200" y="3671455"/>
            <a:ext cx="11247120" cy="2272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64"/>
              </a:buClr>
              <a:buSzPts val="3600"/>
              <a:buFont typeface="Century Gothic"/>
              <a:buNone/>
              <a:defRPr sz="3600" b="0" i="0" cap="none">
                <a:solidFill>
                  <a:srgbClr val="00376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45144" y="365127"/>
            <a:ext cx="114480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45144" y="1315452"/>
            <a:ext cx="11448000" cy="48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9345707" y="6311900"/>
            <a:ext cx="131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5230905" y="631190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0663519" y="6311900"/>
            <a:ext cx="1129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ts val="8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ts val="8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ts val="8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ts val="8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ts val="8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ts val="8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ts val="8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ts val="8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ts val="8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9981" y="6388770"/>
            <a:ext cx="2131000" cy="334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09D0-9645-7543-BA9A-D21E51A40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pic>
        <p:nvPicPr>
          <p:cNvPr id="4" name="Google Shape;633;p56">
            <a:extLst>
              <a:ext uri="{FF2B5EF4-FFF2-40B4-BE49-F238E27FC236}">
                <a16:creationId xmlns:a16="http://schemas.microsoft.com/office/drawing/2014/main" id="{2AEF252C-B15D-184A-A6DB-B87E48CC4EC8}"/>
              </a:ext>
            </a:extLst>
          </p:cNvPr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11069" y="3817281"/>
            <a:ext cx="3774315" cy="4933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0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09D0-9645-7543-BA9A-D21E51A40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pic>
        <p:nvPicPr>
          <p:cNvPr id="4" name="Google Shape;633;p56">
            <a:extLst>
              <a:ext uri="{FF2B5EF4-FFF2-40B4-BE49-F238E27FC236}">
                <a16:creationId xmlns:a16="http://schemas.microsoft.com/office/drawing/2014/main" id="{2AEF252C-B15D-184A-A6DB-B87E48CC4EC8}"/>
              </a:ext>
            </a:extLst>
          </p:cNvPr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11069" y="3817281"/>
            <a:ext cx="3774315" cy="4933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764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2656900"/>
            <a:ext cx="91440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ADE"/>
              </a:buClr>
              <a:buSzPts val="4400"/>
              <a:buFont typeface="Century Gothic"/>
              <a:buNone/>
              <a:defRPr sz="4400" b="0">
                <a:solidFill>
                  <a:srgbClr val="009AD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11070" y="4711362"/>
            <a:ext cx="3774314" cy="493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 1">
  <p:cSld name="Statement 1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>
            <a:spLocks noGrp="1"/>
          </p:cNvSpPr>
          <p:nvPr>
            <p:ph type="pic" idx="2"/>
          </p:nvPr>
        </p:nvSpPr>
        <p:spPr>
          <a:xfrm>
            <a:off x="0" y="2192138"/>
            <a:ext cx="12191999" cy="4665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24" name="Google Shape;24;p5" descr="A picture containing drawing, tab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9604" y="2938271"/>
            <a:ext cx="7732792" cy="981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5" descr="A picture containing drawing, tab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189" y="655299"/>
            <a:ext cx="7732792" cy="981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6442546"/>
            <a:ext cx="1954184" cy="25181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9738412" y="6442546"/>
            <a:ext cx="212590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376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Power of Together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atement 1">
  <p:cSld name="1_Statement 1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-1" y="0"/>
            <a:ext cx="12192000" cy="19720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7793332" cy="973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ADE"/>
              </a:buClr>
              <a:buSzPts val="4000"/>
              <a:buFont typeface="Century Gothic"/>
              <a:buNone/>
              <a:defRPr sz="4000" b="0" i="0" cap="none">
                <a:solidFill>
                  <a:srgbClr val="009AD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>
            <a:spLocks noGrp="1"/>
          </p:cNvSpPr>
          <p:nvPr>
            <p:ph type="pic" idx="2"/>
          </p:nvPr>
        </p:nvSpPr>
        <p:spPr>
          <a:xfrm>
            <a:off x="0" y="1430819"/>
            <a:ext cx="12191999" cy="476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6442546"/>
            <a:ext cx="1954184" cy="25181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/>
          <p:nvPr/>
        </p:nvSpPr>
        <p:spPr>
          <a:xfrm>
            <a:off x="9738412" y="6442546"/>
            <a:ext cx="212590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376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Power of Together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Block" type="obj">
  <p:cSld name="OBJECT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616950" y="501271"/>
            <a:ext cx="108735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ADE"/>
              </a:buClr>
              <a:buSzPts val="3600"/>
              <a:buFont typeface="Century Gothic"/>
              <a:buNone/>
              <a:defRPr sz="3600" b="0" i="0">
                <a:solidFill>
                  <a:srgbClr val="009AD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616946" y="1386840"/>
            <a:ext cx="10873500" cy="4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24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20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20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20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20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6442546"/>
            <a:ext cx="1954184" cy="251816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/>
          <p:nvPr/>
        </p:nvSpPr>
        <p:spPr>
          <a:xfrm>
            <a:off x="9738412" y="6442546"/>
            <a:ext cx="212590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376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Power of Together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16944" y="501268"/>
            <a:ext cx="10906699" cy="128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ADE"/>
              </a:buClr>
              <a:buSzPts val="3600"/>
              <a:buFont typeface="Century Gothic"/>
              <a:buNone/>
              <a:defRPr sz="3600" b="0" i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1" name="Google Shape;41;p8"/>
          <p:cNvCxnSpPr/>
          <p:nvPr/>
        </p:nvCxnSpPr>
        <p:spPr>
          <a:xfrm rot="10800000">
            <a:off x="4088447" y="1386720"/>
            <a:ext cx="0" cy="4526400"/>
          </a:xfrm>
          <a:prstGeom prst="straightConnector1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" name="Google Shape;42;p8"/>
          <p:cNvCxnSpPr/>
          <p:nvPr/>
        </p:nvCxnSpPr>
        <p:spPr>
          <a:xfrm rot="10800000">
            <a:off x="8103553" y="1386720"/>
            <a:ext cx="0" cy="4526400"/>
          </a:xfrm>
          <a:prstGeom prst="straightConnector1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457199" y="1386840"/>
            <a:ext cx="32919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4434840" y="1386840"/>
            <a:ext cx="32919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3"/>
          </p:nvPr>
        </p:nvSpPr>
        <p:spPr>
          <a:xfrm>
            <a:off x="8412480" y="1386840"/>
            <a:ext cx="32919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6" name="Google Shape;4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6442546"/>
            <a:ext cx="1954184" cy="25181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/>
          <p:nvPr/>
        </p:nvSpPr>
        <p:spPr>
          <a:xfrm>
            <a:off x="9738412" y="6442546"/>
            <a:ext cx="212590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376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Power of Together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/Image">
  <p:cSld name="One Column/Image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457199" y="1615440"/>
            <a:ext cx="516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5167745" cy="128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ADE"/>
              </a:buClr>
              <a:buSzPts val="3600"/>
              <a:buFont typeface="Century Gothic"/>
              <a:buNone/>
              <a:defRPr sz="3600" b="0" i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6442546"/>
            <a:ext cx="1954184" cy="25181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/>
          <p:nvPr/>
        </p:nvSpPr>
        <p:spPr>
          <a:xfrm>
            <a:off x="9738412" y="6442546"/>
            <a:ext cx="212590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376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Power of Together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/Image Black">
  <p:cSld name="Two Column/Image Black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6858000" y="457200"/>
            <a:ext cx="4572000" cy="5999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3"/>
          </p:nvPr>
        </p:nvSpPr>
        <p:spPr>
          <a:xfrm>
            <a:off x="762000" y="457200"/>
            <a:ext cx="4572000" cy="5999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8" name="Google Shape;58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6442546"/>
            <a:ext cx="1954184" cy="25181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0"/>
          <p:cNvSpPr/>
          <p:nvPr/>
        </p:nvSpPr>
        <p:spPr>
          <a:xfrm>
            <a:off x="9738412" y="6442546"/>
            <a:ext cx="212590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376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Power of Together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title"/>
          </p:nvPr>
        </p:nvSpPr>
        <p:spPr>
          <a:xfrm>
            <a:off x="616944" y="501268"/>
            <a:ext cx="10906699" cy="128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ADE"/>
              </a:buClr>
              <a:buSzPts val="3600"/>
              <a:buFont typeface="Century Gothic"/>
              <a:buNone/>
              <a:defRPr sz="3600" b="0" i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2" name="Google Shape;62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6442546"/>
            <a:ext cx="1954184" cy="25181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1"/>
          <p:cNvSpPr/>
          <p:nvPr/>
        </p:nvSpPr>
        <p:spPr>
          <a:xfrm>
            <a:off x="9738412" y="6442546"/>
            <a:ext cx="212590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376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Power of Together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16944" y="501268"/>
            <a:ext cx="10906699" cy="128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ADE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rgbClr val="009AD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16944" y="1920240"/>
            <a:ext cx="10906699" cy="435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1" r:id="rId10"/>
    <p:sldLayoutId id="2147483680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88">
          <p15:clr>
            <a:srgbClr val="F26B43"/>
          </p15:clr>
        </p15:guide>
        <p15:guide id="4" orient="horz" pos="288">
          <p15:clr>
            <a:srgbClr val="F26B43"/>
          </p15:clr>
        </p15:guide>
        <p15:guide id="5" pos="7392">
          <p15:clr>
            <a:srgbClr val="F26B43"/>
          </p15:clr>
        </p15:guide>
        <p15:guide id="6" orient="horz" pos="406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producible-builds.or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16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jpeg"/><Relationship Id="rId11" Type="http://schemas.microsoft.com/office/2007/relationships/diagramDrawing" Target="../diagrams/drawing1.xml"/><Relationship Id="rId5" Type="http://schemas.openxmlformats.org/officeDocument/2006/relationships/image" Target="../media/image18.jpeg"/><Relationship Id="rId10" Type="http://schemas.openxmlformats.org/officeDocument/2006/relationships/diagramColors" Target="../diagrams/colors1.xml"/><Relationship Id="rId4" Type="http://schemas.openxmlformats.org/officeDocument/2006/relationships/image" Target="../media/image17.png"/><Relationship Id="rId9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>
            <a:spLocks noGrp="1"/>
          </p:cNvSpPr>
          <p:nvPr>
            <p:ph type="title"/>
          </p:nvPr>
        </p:nvSpPr>
        <p:spPr>
          <a:xfrm>
            <a:off x="457200" y="3671455"/>
            <a:ext cx="11247120" cy="2272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64"/>
              </a:buClr>
              <a:buSzPts val="4400"/>
              <a:buFont typeface="Century Gothic"/>
              <a:buNone/>
            </a:pPr>
            <a:r>
              <a:rPr lang="en-US" sz="4400">
                <a:solidFill>
                  <a:srgbClr val="00376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Power of Together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C8CE2-B525-42D0-93CC-7AE77B14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assets</a:t>
            </a:r>
            <a:endParaRPr lang="en-NL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B8967155-0DC3-4334-896C-4A0950DAB238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29718" y="1042363"/>
          <a:ext cx="11365118" cy="4273973"/>
        </p:xfrm>
        <a:graphic>
          <a:graphicData uri="http://schemas.openxmlformats.org/drawingml/2006/table">
            <a:tbl>
              <a:tblPr firstRow="1" bandRow="1"/>
              <a:tblGrid>
                <a:gridCol w="2841280">
                  <a:extLst>
                    <a:ext uri="{9D8B030D-6E8A-4147-A177-3AD203B41FA5}">
                      <a16:colId xmlns:a16="http://schemas.microsoft.com/office/drawing/2014/main" val="58753268"/>
                    </a:ext>
                  </a:extLst>
                </a:gridCol>
                <a:gridCol w="3078679">
                  <a:extLst>
                    <a:ext uri="{9D8B030D-6E8A-4147-A177-3AD203B41FA5}">
                      <a16:colId xmlns:a16="http://schemas.microsoft.com/office/drawing/2014/main" val="2958747269"/>
                    </a:ext>
                  </a:extLst>
                </a:gridCol>
                <a:gridCol w="2660559">
                  <a:extLst>
                    <a:ext uri="{9D8B030D-6E8A-4147-A177-3AD203B41FA5}">
                      <a16:colId xmlns:a16="http://schemas.microsoft.com/office/drawing/2014/main" val="2467328274"/>
                    </a:ext>
                  </a:extLst>
                </a:gridCol>
                <a:gridCol w="2784600">
                  <a:extLst>
                    <a:ext uri="{9D8B030D-6E8A-4147-A177-3AD203B41FA5}">
                      <a16:colId xmlns:a16="http://schemas.microsoft.com/office/drawing/2014/main" val="296537005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Information asset</a:t>
                      </a:r>
                      <a:endParaRPr lang="en-NL" sz="1500" dirty="0"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Compromise of confidentiality</a:t>
                      </a:r>
                      <a:endParaRPr lang="en-NL" sz="1500" dirty="0"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Compromise of integrity</a:t>
                      </a:r>
                      <a:endParaRPr lang="en-NL" sz="1500" dirty="0"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Compromise of availability</a:t>
                      </a:r>
                      <a:endParaRPr lang="en-NL" sz="1500" dirty="0"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54447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nl-NL" sz="1500" dirty="0" err="1" smtClean="0">
                          <a:latin typeface="+mj-lt"/>
                        </a:rPr>
                        <a:t>Configuration</a:t>
                      </a:r>
                      <a:r>
                        <a:rPr lang="nl-NL" sz="1500" dirty="0" smtClean="0">
                          <a:latin typeface="+mj-lt"/>
                        </a:rPr>
                        <a:t> (</a:t>
                      </a:r>
                      <a:r>
                        <a:rPr lang="nl-NL" sz="1500" dirty="0" err="1" smtClean="0">
                          <a:latin typeface="+mj-lt"/>
                        </a:rPr>
                        <a:t>by</a:t>
                      </a:r>
                      <a:r>
                        <a:rPr lang="nl-NL" sz="1500" dirty="0" smtClean="0">
                          <a:latin typeface="+mj-lt"/>
                        </a:rPr>
                        <a:t> means of </a:t>
                      </a:r>
                      <a:r>
                        <a:rPr lang="nl-NL" sz="1500" dirty="0" err="1" smtClean="0">
                          <a:latin typeface="+mj-lt"/>
                        </a:rPr>
                        <a:t>the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Compas</a:t>
                      </a:r>
                      <a:r>
                        <a:rPr lang="nl-NL" sz="1500" baseline="0" dirty="0" smtClean="0">
                          <a:latin typeface="+mj-lt"/>
                        </a:rPr>
                        <a:t> Module)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for</a:t>
                      </a:r>
                      <a:r>
                        <a:rPr lang="nl-NL" sz="1500" baseline="0" dirty="0" smtClean="0">
                          <a:latin typeface="+mj-lt"/>
                        </a:rPr>
                        <a:t> setting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the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protection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relays</a:t>
                      </a:r>
                      <a:r>
                        <a:rPr lang="nl-NL" sz="1500" baseline="0" dirty="0" smtClean="0">
                          <a:latin typeface="+mj-lt"/>
                        </a:rPr>
                        <a:t>. </a:t>
                      </a:r>
                      <a:endParaRPr lang="en-NL" sz="1500" dirty="0"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L" sz="1500" dirty="0"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sz="15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Protection</a:t>
                      </a:r>
                      <a:r>
                        <a:rPr lang="nl-NL" sz="15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l-NL" sz="15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relay</a:t>
                      </a:r>
                      <a:r>
                        <a:rPr lang="nl-NL" sz="15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l-NL" sz="15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will</a:t>
                      </a:r>
                      <a:r>
                        <a:rPr lang="nl-NL" sz="15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l-NL" sz="15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not</a:t>
                      </a:r>
                      <a:r>
                        <a:rPr lang="nl-NL" sz="15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l-NL" sz="15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be</a:t>
                      </a:r>
                      <a:r>
                        <a:rPr lang="nl-NL" sz="15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l-NL" sz="15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active</a:t>
                      </a:r>
                      <a:r>
                        <a:rPr lang="nl-NL" sz="15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(</a:t>
                      </a:r>
                      <a:r>
                        <a:rPr lang="nl-NL" sz="15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if</a:t>
                      </a:r>
                      <a:r>
                        <a:rPr lang="nl-NL" sz="15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l-NL" sz="15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the</a:t>
                      </a:r>
                      <a:r>
                        <a:rPr lang="nl-NL" sz="15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l-NL" sz="15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configuration</a:t>
                      </a:r>
                      <a:r>
                        <a:rPr lang="nl-NL" sz="15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l-NL" sz="15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by</a:t>
                      </a:r>
                      <a:r>
                        <a:rPr lang="nl-NL" sz="15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means of </a:t>
                      </a:r>
                      <a:r>
                        <a:rPr lang="nl-NL" sz="15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the</a:t>
                      </a:r>
                      <a:r>
                        <a:rPr lang="nl-NL" sz="15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l-NL" sz="15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Compas</a:t>
                      </a:r>
                      <a:r>
                        <a:rPr lang="nl-NL" sz="15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Module is </a:t>
                      </a:r>
                      <a:r>
                        <a:rPr lang="nl-NL" sz="15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not</a:t>
                      </a:r>
                      <a:r>
                        <a:rPr lang="nl-NL" sz="15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integer), </a:t>
                      </a:r>
                      <a:r>
                        <a:rPr lang="nl-NL" sz="15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when</a:t>
                      </a:r>
                      <a:r>
                        <a:rPr lang="nl-NL" sz="15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l-NL" sz="15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there</a:t>
                      </a:r>
                      <a:r>
                        <a:rPr lang="nl-NL" sz="15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is a </a:t>
                      </a:r>
                      <a:r>
                        <a:rPr lang="nl-NL" sz="15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primary</a:t>
                      </a:r>
                      <a:r>
                        <a:rPr lang="nl-NL" sz="15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l-NL" sz="15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eletrotechnical</a:t>
                      </a:r>
                      <a:r>
                        <a:rPr lang="nl-NL" sz="15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l-NL" sz="15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fault</a:t>
                      </a:r>
                      <a:r>
                        <a:rPr lang="nl-NL" sz="15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 The </a:t>
                      </a:r>
                      <a:r>
                        <a:rPr lang="nl-NL" sz="15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result</a:t>
                      </a:r>
                      <a:r>
                        <a:rPr lang="nl-NL" sz="15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l-NL" sz="15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clould</a:t>
                      </a:r>
                      <a:r>
                        <a:rPr lang="nl-NL" sz="15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l-NL" sz="15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be</a:t>
                      </a:r>
                      <a:r>
                        <a:rPr lang="nl-NL" sz="15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l-NL" sz="15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physical</a:t>
                      </a:r>
                      <a:r>
                        <a:rPr lang="nl-NL" sz="15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l-NL" sz="15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damage</a:t>
                      </a:r>
                      <a:r>
                        <a:rPr lang="nl-NL" sz="15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l-NL" sz="15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substation</a:t>
                      </a:r>
                      <a:r>
                        <a:rPr lang="nl-NL" sz="15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nl-NL" sz="1500" b="0" i="0" u="none" strike="noStrike" cap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sz="15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When</a:t>
                      </a:r>
                      <a:r>
                        <a:rPr lang="nl-NL" sz="15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l-NL" sz="15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it</a:t>
                      </a:r>
                      <a:r>
                        <a:rPr lang="nl-NL" sz="15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l-NL" sz="15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comes</a:t>
                      </a:r>
                      <a:r>
                        <a:rPr lang="nl-NL" sz="15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l-NL" sz="15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to</a:t>
                      </a:r>
                      <a:r>
                        <a:rPr lang="nl-NL" sz="15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l-NL" sz="15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the</a:t>
                      </a:r>
                      <a:r>
                        <a:rPr lang="nl-NL" sz="15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l-NL" sz="15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threat</a:t>
                      </a:r>
                      <a:r>
                        <a:rPr lang="nl-NL" sz="15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assessment a </a:t>
                      </a:r>
                      <a:r>
                        <a:rPr lang="nl-NL" sz="15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distinction</a:t>
                      </a:r>
                      <a:r>
                        <a:rPr lang="nl-NL" sz="15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l-NL" sz="15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should</a:t>
                      </a:r>
                      <a:r>
                        <a:rPr lang="nl-NL" sz="15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l-NL" sz="15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be</a:t>
                      </a:r>
                      <a:r>
                        <a:rPr lang="nl-NL" sz="15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made </a:t>
                      </a:r>
                      <a:r>
                        <a:rPr lang="nl-NL" sz="15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between</a:t>
                      </a:r>
                      <a:r>
                        <a:rPr lang="nl-NL" sz="15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nl-NL" sz="15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Processing of </a:t>
                      </a:r>
                      <a:r>
                        <a:rPr lang="nl-NL" sz="15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the</a:t>
                      </a:r>
                      <a:r>
                        <a:rPr lang="nl-NL" sz="15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data.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nl-NL" sz="15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The database (DB) </a:t>
                      </a:r>
                      <a:r>
                        <a:rPr lang="nl-NL" sz="15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where</a:t>
                      </a:r>
                      <a:r>
                        <a:rPr lang="nl-NL" sz="15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l-NL" sz="15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the</a:t>
                      </a:r>
                      <a:r>
                        <a:rPr lang="nl-NL" sz="15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data are </a:t>
                      </a:r>
                      <a:r>
                        <a:rPr lang="nl-NL" sz="15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retrieved</a:t>
                      </a:r>
                      <a:r>
                        <a:rPr lang="nl-NL" sz="15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en-NL" sz="1500" b="0" i="0" u="none" strike="noStrike" cap="non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NL" sz="1500" b="0" i="0" u="none" strike="noStrike" cap="non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005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14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C8CE2-B525-42D0-93CC-7AE77B14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assets</a:t>
            </a:r>
            <a:endParaRPr lang="en-NL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B8967155-0DC3-4334-896C-4A0950DAB2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988179"/>
              </p:ext>
            </p:extLst>
          </p:nvPr>
        </p:nvGraphicFramePr>
        <p:xfrm>
          <a:off x="429718" y="1042363"/>
          <a:ext cx="11365118" cy="4502573"/>
        </p:xfrm>
        <a:graphic>
          <a:graphicData uri="http://schemas.openxmlformats.org/drawingml/2006/table">
            <a:tbl>
              <a:tblPr firstRow="1" bandRow="1"/>
              <a:tblGrid>
                <a:gridCol w="2841280">
                  <a:extLst>
                    <a:ext uri="{9D8B030D-6E8A-4147-A177-3AD203B41FA5}">
                      <a16:colId xmlns:a16="http://schemas.microsoft.com/office/drawing/2014/main" val="58753268"/>
                    </a:ext>
                  </a:extLst>
                </a:gridCol>
                <a:gridCol w="3078679">
                  <a:extLst>
                    <a:ext uri="{9D8B030D-6E8A-4147-A177-3AD203B41FA5}">
                      <a16:colId xmlns:a16="http://schemas.microsoft.com/office/drawing/2014/main" val="2958747269"/>
                    </a:ext>
                  </a:extLst>
                </a:gridCol>
                <a:gridCol w="2660559">
                  <a:extLst>
                    <a:ext uri="{9D8B030D-6E8A-4147-A177-3AD203B41FA5}">
                      <a16:colId xmlns:a16="http://schemas.microsoft.com/office/drawing/2014/main" val="2467328274"/>
                    </a:ext>
                  </a:extLst>
                </a:gridCol>
                <a:gridCol w="2784600">
                  <a:extLst>
                    <a:ext uri="{9D8B030D-6E8A-4147-A177-3AD203B41FA5}">
                      <a16:colId xmlns:a16="http://schemas.microsoft.com/office/drawing/2014/main" val="296537005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Information asset</a:t>
                      </a:r>
                      <a:endParaRPr lang="en-NL" sz="1500" dirty="0"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Compromise of confidentiality</a:t>
                      </a:r>
                      <a:endParaRPr lang="en-NL" sz="1500" dirty="0"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Compromise of integrity</a:t>
                      </a:r>
                      <a:endParaRPr lang="en-NL" sz="1500" dirty="0"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Compromise of availability</a:t>
                      </a:r>
                      <a:endParaRPr lang="en-NL" sz="1500" dirty="0"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54447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nl-NL" sz="1500" dirty="0" err="1" smtClean="0">
                          <a:latin typeface="+mj-lt"/>
                        </a:rPr>
                        <a:t>Configuration</a:t>
                      </a:r>
                      <a:r>
                        <a:rPr lang="nl-NL" sz="1500" dirty="0" smtClean="0">
                          <a:latin typeface="+mj-lt"/>
                        </a:rPr>
                        <a:t> setting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by</a:t>
                      </a:r>
                      <a:r>
                        <a:rPr lang="nl-NL" sz="1500" baseline="0" dirty="0" smtClean="0">
                          <a:latin typeface="+mj-lt"/>
                        </a:rPr>
                        <a:t> means of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the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Compas</a:t>
                      </a:r>
                      <a:r>
                        <a:rPr lang="nl-NL" sz="1500" baseline="0" dirty="0" smtClean="0">
                          <a:latin typeface="+mj-lt"/>
                        </a:rPr>
                        <a:t> Module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for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maintenane</a:t>
                      </a:r>
                      <a:endParaRPr lang="en-NL" sz="1500" dirty="0"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500" dirty="0" err="1" smtClean="0">
                          <a:latin typeface="+mj-lt"/>
                        </a:rPr>
                        <a:t>I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f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the</a:t>
                      </a:r>
                      <a:r>
                        <a:rPr lang="nl-NL" sz="1500" baseline="0" dirty="0" smtClean="0">
                          <a:latin typeface="+mj-lt"/>
                        </a:rPr>
                        <a:t> data are stolen,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the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threat</a:t>
                      </a:r>
                      <a:r>
                        <a:rPr lang="nl-NL" sz="1500" baseline="0" dirty="0" smtClean="0">
                          <a:latin typeface="+mj-lt"/>
                        </a:rPr>
                        <a:t> actor has a lot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knowledge</a:t>
                      </a:r>
                      <a:r>
                        <a:rPr lang="nl-NL" sz="1500" baseline="0" dirty="0" smtClean="0">
                          <a:latin typeface="+mj-lt"/>
                        </a:rPr>
                        <a:t> of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the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specific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configuration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and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architecture</a:t>
                      </a:r>
                      <a:r>
                        <a:rPr lang="nl-NL" sz="1500" baseline="0" dirty="0" smtClean="0">
                          <a:latin typeface="+mj-lt"/>
                        </a:rPr>
                        <a:t> of a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substation</a:t>
                      </a:r>
                      <a:r>
                        <a:rPr lang="nl-NL" sz="1500" baseline="0" dirty="0" smtClean="0">
                          <a:latin typeface="+mj-lt"/>
                        </a:rPr>
                        <a:t>,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which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gives</a:t>
                      </a:r>
                      <a:r>
                        <a:rPr lang="nl-NL" sz="1500" baseline="0" dirty="0" smtClean="0">
                          <a:latin typeface="+mj-lt"/>
                        </a:rPr>
                        <a:t> a basic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knowledge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for</a:t>
                      </a:r>
                      <a:r>
                        <a:rPr lang="nl-NL" sz="1500" baseline="0" dirty="0" smtClean="0">
                          <a:latin typeface="+mj-lt"/>
                        </a:rPr>
                        <a:t> a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threat</a:t>
                      </a:r>
                      <a:r>
                        <a:rPr lang="nl-NL" sz="1500" baseline="0" dirty="0" smtClean="0">
                          <a:latin typeface="+mj-lt"/>
                        </a:rPr>
                        <a:t> scenario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which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could</a:t>
                      </a:r>
                      <a:r>
                        <a:rPr lang="nl-NL" sz="1500" baseline="0" dirty="0" smtClean="0">
                          <a:latin typeface="+mj-lt"/>
                        </a:rPr>
                        <a:t> effect even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the</a:t>
                      </a:r>
                      <a:r>
                        <a:rPr lang="nl-NL" sz="1500" baseline="0" dirty="0" smtClean="0">
                          <a:latin typeface="+mj-lt"/>
                        </a:rPr>
                        <a:t> cross border high voltage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grid</a:t>
                      </a:r>
                      <a:r>
                        <a:rPr lang="nl-NL" sz="1500" baseline="0" dirty="0" smtClean="0">
                          <a:latin typeface="+mj-lt"/>
                        </a:rPr>
                        <a:t>.</a:t>
                      </a:r>
                    </a:p>
                    <a:p>
                      <a:endParaRPr lang="nl-NL" sz="1500" baseline="0" dirty="0" smtClean="0">
                        <a:latin typeface="+mj-lt"/>
                      </a:endParaRPr>
                    </a:p>
                    <a:p>
                      <a:r>
                        <a:rPr lang="nl-NL" sz="1500" baseline="0" dirty="0" smtClean="0">
                          <a:latin typeface="+mj-lt"/>
                        </a:rPr>
                        <a:t>For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instance</a:t>
                      </a:r>
                      <a:r>
                        <a:rPr lang="nl-NL" sz="1500" baseline="0" dirty="0" smtClean="0">
                          <a:latin typeface="+mj-lt"/>
                        </a:rPr>
                        <a:t>,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the</a:t>
                      </a:r>
                      <a:r>
                        <a:rPr lang="nl-NL" sz="1500" baseline="0" dirty="0" smtClean="0">
                          <a:latin typeface="+mj-lt"/>
                        </a:rPr>
                        <a:t> SCD file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contains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all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the</a:t>
                      </a:r>
                      <a:r>
                        <a:rPr lang="nl-NL" sz="1500" baseline="0" dirty="0" smtClean="0">
                          <a:latin typeface="+mj-lt"/>
                        </a:rPr>
                        <a:t> IP-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adresses</a:t>
                      </a:r>
                      <a:r>
                        <a:rPr lang="nl-NL" sz="1500" baseline="0" dirty="0" smtClean="0">
                          <a:latin typeface="+mj-lt"/>
                        </a:rPr>
                        <a:t>. It is a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XML-file</a:t>
                      </a:r>
                      <a:r>
                        <a:rPr lang="nl-NL" sz="1500" baseline="0" dirty="0" smtClean="0">
                          <a:latin typeface="+mj-lt"/>
                        </a:rPr>
                        <a:t>.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There</a:t>
                      </a:r>
                      <a:r>
                        <a:rPr lang="nl-NL" sz="1500" baseline="0" dirty="0" smtClean="0">
                          <a:latin typeface="+mj-lt"/>
                        </a:rPr>
                        <a:t> are no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passwords</a:t>
                      </a:r>
                      <a:r>
                        <a:rPr lang="nl-NL" sz="1500" baseline="0" dirty="0" smtClean="0">
                          <a:latin typeface="+mj-lt"/>
                        </a:rPr>
                        <a:t>, but a lot of information of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the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substation</a:t>
                      </a:r>
                      <a:r>
                        <a:rPr lang="nl-NL" sz="1500" baseline="0" dirty="0" smtClean="0">
                          <a:latin typeface="+mj-lt"/>
                        </a:rPr>
                        <a:t>,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its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position</a:t>
                      </a:r>
                      <a:r>
                        <a:rPr lang="nl-NL" sz="1500" baseline="0" dirty="0" smtClean="0">
                          <a:latin typeface="+mj-lt"/>
                        </a:rPr>
                        <a:t> in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the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whole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grid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and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its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connections</a:t>
                      </a:r>
                      <a:r>
                        <a:rPr lang="nl-NL" sz="1500" baseline="0" dirty="0" smtClean="0">
                          <a:latin typeface="+mj-lt"/>
                        </a:rPr>
                        <a:t> (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hence</a:t>
                      </a:r>
                      <a:r>
                        <a:rPr lang="nl-NL" sz="1500" baseline="0" dirty="0" smtClean="0">
                          <a:latin typeface="+mj-lt"/>
                        </a:rPr>
                        <a:t>, big power plant). </a:t>
                      </a:r>
                      <a:endParaRPr lang="en-NL" sz="1500" dirty="0"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500" dirty="0" smtClean="0">
                          <a:latin typeface="+mj-lt"/>
                        </a:rPr>
                        <a:t>The impact </a:t>
                      </a:r>
                      <a:r>
                        <a:rPr lang="nl-NL" sz="1500" dirty="0" err="1" smtClean="0">
                          <a:latin typeface="+mj-lt"/>
                        </a:rPr>
                        <a:t>could</a:t>
                      </a:r>
                      <a:r>
                        <a:rPr lang="nl-NL" sz="1500" dirty="0" smtClean="0">
                          <a:latin typeface="+mj-lt"/>
                        </a:rPr>
                        <a:t> </a:t>
                      </a:r>
                      <a:r>
                        <a:rPr lang="nl-NL" sz="1500" dirty="0" err="1" smtClean="0">
                          <a:latin typeface="+mj-lt"/>
                        </a:rPr>
                        <a:t>be</a:t>
                      </a:r>
                      <a:r>
                        <a:rPr lang="nl-NL" sz="1500" dirty="0" smtClean="0">
                          <a:latin typeface="+mj-lt"/>
                        </a:rPr>
                        <a:t> </a:t>
                      </a:r>
                      <a:r>
                        <a:rPr lang="nl-NL" sz="1500" dirty="0" err="1" smtClean="0">
                          <a:latin typeface="+mj-lt"/>
                        </a:rPr>
                        <a:t>rework</a:t>
                      </a:r>
                      <a:r>
                        <a:rPr lang="nl-NL" sz="1500" dirty="0" smtClean="0">
                          <a:latin typeface="+mj-lt"/>
                        </a:rPr>
                        <a:t>. </a:t>
                      </a:r>
                      <a:r>
                        <a:rPr lang="nl-NL" sz="1500" dirty="0" err="1" smtClean="0">
                          <a:latin typeface="+mj-lt"/>
                        </a:rPr>
                        <a:t>When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there</a:t>
                      </a:r>
                      <a:r>
                        <a:rPr lang="nl-NL" sz="1500" baseline="0" dirty="0" smtClean="0">
                          <a:latin typeface="+mj-lt"/>
                        </a:rPr>
                        <a:t> are tests,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probably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the</a:t>
                      </a:r>
                      <a:r>
                        <a:rPr lang="nl-NL" sz="1500" baseline="0" dirty="0" smtClean="0">
                          <a:latin typeface="+mj-lt"/>
                        </a:rPr>
                        <a:t> issues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with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integrity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will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be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identified</a:t>
                      </a:r>
                      <a:r>
                        <a:rPr lang="nl-NL" sz="1500" baseline="0" dirty="0" smtClean="0">
                          <a:latin typeface="+mj-lt"/>
                        </a:rPr>
                        <a:t>.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If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the</a:t>
                      </a:r>
                      <a:r>
                        <a:rPr lang="nl-NL" sz="1500" baseline="0" dirty="0" smtClean="0">
                          <a:latin typeface="+mj-lt"/>
                        </a:rPr>
                        <a:t> test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gives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the</a:t>
                      </a:r>
                      <a:r>
                        <a:rPr lang="nl-NL" sz="1500" baseline="0" dirty="0" smtClean="0">
                          <a:latin typeface="+mj-lt"/>
                        </a:rPr>
                        <a:t> wrong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result</a:t>
                      </a:r>
                      <a:r>
                        <a:rPr lang="nl-NL" sz="1500" baseline="0" dirty="0" smtClean="0">
                          <a:latin typeface="+mj-lt"/>
                        </a:rPr>
                        <a:t>,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there</a:t>
                      </a:r>
                      <a:r>
                        <a:rPr lang="nl-NL" sz="1500" baseline="0" dirty="0" smtClean="0">
                          <a:latin typeface="+mj-lt"/>
                        </a:rPr>
                        <a:t> is impact (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rework</a:t>
                      </a:r>
                      <a:r>
                        <a:rPr lang="nl-NL" sz="1500" baseline="0" dirty="0" smtClean="0">
                          <a:latin typeface="+mj-lt"/>
                        </a:rPr>
                        <a:t>) .</a:t>
                      </a:r>
                      <a:endParaRPr lang="en-NL" sz="1500" dirty="0"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500" baseline="0" dirty="0" smtClean="0">
                          <a:latin typeface="+mj-lt"/>
                        </a:rPr>
                        <a:t>The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use</a:t>
                      </a:r>
                      <a:r>
                        <a:rPr lang="nl-NL" sz="1500" baseline="0" dirty="0" smtClean="0">
                          <a:latin typeface="+mj-lt"/>
                        </a:rPr>
                        <a:t> of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the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Compas</a:t>
                      </a:r>
                      <a:r>
                        <a:rPr lang="nl-NL" sz="1500" baseline="0" dirty="0" smtClean="0">
                          <a:latin typeface="+mj-lt"/>
                        </a:rPr>
                        <a:t> Module is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for</a:t>
                      </a:r>
                      <a:r>
                        <a:rPr lang="nl-NL" sz="1500" baseline="0" dirty="0" smtClean="0">
                          <a:latin typeface="+mj-lt"/>
                        </a:rPr>
                        <a:t> big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projects</a:t>
                      </a:r>
                      <a:r>
                        <a:rPr lang="nl-NL" sz="1500" baseline="0" dirty="0" smtClean="0">
                          <a:latin typeface="+mj-lt"/>
                        </a:rPr>
                        <a:t>. </a:t>
                      </a:r>
                    </a:p>
                    <a:p>
                      <a:endParaRPr lang="nl-NL" sz="1500" baseline="0" dirty="0" smtClean="0">
                        <a:latin typeface="+mj-lt"/>
                      </a:endParaRPr>
                    </a:p>
                    <a:p>
                      <a:r>
                        <a:rPr lang="nl-NL" sz="1500" baseline="0" dirty="0" smtClean="0">
                          <a:latin typeface="+mj-lt"/>
                        </a:rPr>
                        <a:t>How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critical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the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Compas</a:t>
                      </a:r>
                      <a:r>
                        <a:rPr lang="nl-NL" sz="1500" baseline="0" dirty="0" smtClean="0">
                          <a:latin typeface="+mj-lt"/>
                        </a:rPr>
                        <a:t> Module is, is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dependent</a:t>
                      </a:r>
                      <a:r>
                        <a:rPr lang="nl-NL" sz="1500" baseline="0" dirty="0" smtClean="0">
                          <a:latin typeface="+mj-lt"/>
                        </a:rPr>
                        <a:t> on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the</a:t>
                      </a:r>
                      <a:r>
                        <a:rPr lang="nl-NL" sz="1500" baseline="0" dirty="0" smtClean="0">
                          <a:latin typeface="+mj-lt"/>
                        </a:rPr>
                        <a:t> way of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working</a:t>
                      </a:r>
                      <a:r>
                        <a:rPr lang="nl-NL" sz="1500" baseline="0" dirty="0" smtClean="0">
                          <a:latin typeface="+mj-lt"/>
                        </a:rPr>
                        <a:t> of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the</a:t>
                      </a:r>
                      <a:r>
                        <a:rPr lang="nl-NL" sz="1500" baseline="0" dirty="0" smtClean="0">
                          <a:latin typeface="+mj-lt"/>
                        </a:rPr>
                        <a:t> TSO/DSO. The impact is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probably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limited</a:t>
                      </a:r>
                      <a:r>
                        <a:rPr lang="nl-NL" sz="1500" baseline="0" dirty="0" smtClean="0">
                          <a:latin typeface="+mj-lt"/>
                        </a:rPr>
                        <a:t>,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because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you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could</a:t>
                      </a:r>
                      <a:r>
                        <a:rPr lang="nl-NL" sz="1500" baseline="0" dirty="0" smtClean="0">
                          <a:latin typeface="+mj-lt"/>
                        </a:rPr>
                        <a:t> copy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versions</a:t>
                      </a:r>
                      <a:r>
                        <a:rPr lang="nl-NL" sz="1500" baseline="0" dirty="0" smtClean="0">
                          <a:latin typeface="+mj-lt"/>
                        </a:rPr>
                        <a:t> of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other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substations</a:t>
                      </a:r>
                      <a:r>
                        <a:rPr lang="nl-NL" sz="1500" baseline="0" dirty="0" smtClean="0">
                          <a:latin typeface="+mj-lt"/>
                        </a:rPr>
                        <a:t>,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and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proceed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with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this</a:t>
                      </a:r>
                      <a:r>
                        <a:rPr lang="nl-NL" sz="1500" baseline="0" dirty="0" smtClean="0">
                          <a:latin typeface="+mj-lt"/>
                        </a:rPr>
                        <a:t> data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for</a:t>
                      </a:r>
                      <a:r>
                        <a:rPr lang="nl-NL" sz="1500" baseline="0" dirty="0" smtClean="0">
                          <a:latin typeface="+mj-lt"/>
                        </a:rPr>
                        <a:t> maintenance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for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other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substations</a:t>
                      </a:r>
                      <a:r>
                        <a:rPr lang="nl-NL" sz="1500" baseline="0" dirty="0" smtClean="0">
                          <a:latin typeface="+mj-lt"/>
                        </a:rPr>
                        <a:t>.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However</a:t>
                      </a:r>
                      <a:r>
                        <a:rPr lang="nl-NL" sz="1500" baseline="0" dirty="0" smtClean="0">
                          <a:latin typeface="+mj-lt"/>
                        </a:rPr>
                        <a:t>,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if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the</a:t>
                      </a:r>
                      <a:r>
                        <a:rPr lang="nl-NL" sz="1500" baseline="0" dirty="0" smtClean="0">
                          <a:latin typeface="+mj-lt"/>
                        </a:rPr>
                        <a:t> availability is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longer</a:t>
                      </a:r>
                      <a:r>
                        <a:rPr lang="nl-NL" sz="1500" baseline="0" dirty="0" smtClean="0">
                          <a:latin typeface="+mj-lt"/>
                        </a:rPr>
                        <a:t>,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the</a:t>
                      </a:r>
                      <a:r>
                        <a:rPr lang="nl-NL" sz="1500" baseline="0" dirty="0" smtClean="0">
                          <a:latin typeface="+mj-lt"/>
                        </a:rPr>
                        <a:t> impact is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higher</a:t>
                      </a:r>
                      <a:r>
                        <a:rPr lang="nl-NL" sz="1500" baseline="0" dirty="0" smtClean="0">
                          <a:latin typeface="+mj-lt"/>
                        </a:rPr>
                        <a:t>.</a:t>
                      </a:r>
                      <a:endParaRPr lang="nl-NL" sz="1500" baseline="0" dirty="0" smtClean="0"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260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25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C8CE2-B525-42D0-93CC-7AE77B14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assets</a:t>
            </a:r>
            <a:endParaRPr lang="en-NL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B8967155-0DC3-4334-896C-4A0950DAB2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4049520"/>
              </p:ext>
            </p:extLst>
          </p:nvPr>
        </p:nvGraphicFramePr>
        <p:xfrm>
          <a:off x="429718" y="1042363"/>
          <a:ext cx="11365118" cy="4964852"/>
        </p:xfrm>
        <a:graphic>
          <a:graphicData uri="http://schemas.openxmlformats.org/drawingml/2006/table">
            <a:tbl>
              <a:tblPr firstRow="1" bandRow="1"/>
              <a:tblGrid>
                <a:gridCol w="2841280">
                  <a:extLst>
                    <a:ext uri="{9D8B030D-6E8A-4147-A177-3AD203B41FA5}">
                      <a16:colId xmlns:a16="http://schemas.microsoft.com/office/drawing/2014/main" val="58753268"/>
                    </a:ext>
                  </a:extLst>
                </a:gridCol>
                <a:gridCol w="3078679">
                  <a:extLst>
                    <a:ext uri="{9D8B030D-6E8A-4147-A177-3AD203B41FA5}">
                      <a16:colId xmlns:a16="http://schemas.microsoft.com/office/drawing/2014/main" val="2958747269"/>
                    </a:ext>
                  </a:extLst>
                </a:gridCol>
                <a:gridCol w="2660559">
                  <a:extLst>
                    <a:ext uri="{9D8B030D-6E8A-4147-A177-3AD203B41FA5}">
                      <a16:colId xmlns:a16="http://schemas.microsoft.com/office/drawing/2014/main" val="2467328274"/>
                    </a:ext>
                  </a:extLst>
                </a:gridCol>
                <a:gridCol w="2784600">
                  <a:extLst>
                    <a:ext uri="{9D8B030D-6E8A-4147-A177-3AD203B41FA5}">
                      <a16:colId xmlns:a16="http://schemas.microsoft.com/office/drawing/2014/main" val="296537005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Information asset</a:t>
                      </a:r>
                      <a:endParaRPr lang="en-NL" sz="1500" dirty="0"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Compromise of confidentiality</a:t>
                      </a:r>
                      <a:endParaRPr lang="en-NL" sz="1500" dirty="0"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Compromise of integrity</a:t>
                      </a:r>
                      <a:endParaRPr lang="en-NL" sz="1500" dirty="0"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Compromise of availability</a:t>
                      </a:r>
                      <a:endParaRPr lang="en-NL" sz="1500" dirty="0"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54447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nl-NL" sz="1500" baseline="0" dirty="0" err="1" smtClean="0">
                          <a:latin typeface="+mj-lt"/>
                        </a:rPr>
                        <a:t>Substation</a:t>
                      </a:r>
                      <a:r>
                        <a:rPr lang="nl-NL" sz="1500" baseline="0" dirty="0" smtClean="0">
                          <a:latin typeface="+mj-lt"/>
                        </a:rPr>
                        <a:t> is present in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the</a:t>
                      </a:r>
                      <a:r>
                        <a:rPr lang="nl-NL" sz="1500" baseline="0" dirty="0" smtClean="0">
                          <a:latin typeface="+mj-lt"/>
                        </a:rPr>
                        <a:t> SCADA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by</a:t>
                      </a:r>
                      <a:r>
                        <a:rPr lang="nl-NL" sz="1500" baseline="0" dirty="0" smtClean="0">
                          <a:latin typeface="+mj-lt"/>
                        </a:rPr>
                        <a:t> means of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the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Compas</a:t>
                      </a:r>
                      <a:r>
                        <a:rPr lang="nl-NL" sz="1500" baseline="0" dirty="0" smtClean="0">
                          <a:latin typeface="+mj-lt"/>
                        </a:rPr>
                        <a:t> Module ('SCADA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modeling</a:t>
                      </a:r>
                      <a:r>
                        <a:rPr lang="nl-NL" sz="1500" baseline="0" dirty="0" smtClean="0">
                          <a:latin typeface="+mj-lt"/>
                        </a:rPr>
                        <a:t>')</a:t>
                      </a:r>
                      <a:endParaRPr lang="en-NL" sz="1500" dirty="0"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500" dirty="0" err="1" smtClean="0">
                          <a:latin typeface="+mj-lt"/>
                        </a:rPr>
                        <a:t>With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this</a:t>
                      </a:r>
                      <a:r>
                        <a:rPr lang="nl-NL" sz="1500" baseline="0" dirty="0" smtClean="0">
                          <a:latin typeface="+mj-lt"/>
                        </a:rPr>
                        <a:t> data,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the</a:t>
                      </a:r>
                      <a:r>
                        <a:rPr lang="nl-NL" sz="1500" baseline="0" dirty="0" smtClean="0">
                          <a:latin typeface="+mj-lt"/>
                        </a:rPr>
                        <a:t> hacker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can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understand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how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the</a:t>
                      </a:r>
                      <a:r>
                        <a:rPr lang="nl-NL" sz="1500" baseline="0" dirty="0" smtClean="0">
                          <a:latin typeface="+mj-lt"/>
                        </a:rPr>
                        <a:t> status data,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the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measurement</a:t>
                      </a:r>
                      <a:r>
                        <a:rPr lang="nl-NL" sz="1500" baseline="0" dirty="0" smtClean="0">
                          <a:latin typeface="+mj-lt"/>
                        </a:rPr>
                        <a:t> data etc. are made (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based</a:t>
                      </a:r>
                      <a:r>
                        <a:rPr lang="nl-NL" sz="1500" baseline="0" dirty="0" smtClean="0">
                          <a:latin typeface="+mj-lt"/>
                        </a:rPr>
                        <a:t> on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the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configuration</a:t>
                      </a:r>
                      <a:r>
                        <a:rPr lang="nl-NL" sz="1500" baseline="0" dirty="0" smtClean="0">
                          <a:latin typeface="+mj-lt"/>
                        </a:rPr>
                        <a:t>) </a:t>
                      </a:r>
                      <a:endParaRPr lang="en-NL" sz="1500" dirty="0"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L" sz="1500" dirty="0"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500" dirty="0" smtClean="0">
                          <a:latin typeface="+mj-lt"/>
                        </a:rPr>
                        <a:t>Limited</a:t>
                      </a:r>
                      <a:endParaRPr lang="en-NL" sz="1500" dirty="0"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87479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sz="15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Substation</a:t>
                      </a:r>
                      <a:r>
                        <a:rPr lang="nl-NL" sz="15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l-NL" sz="15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can</a:t>
                      </a:r>
                      <a:r>
                        <a:rPr lang="nl-NL" sz="15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l-NL" sz="15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be</a:t>
                      </a:r>
                      <a:r>
                        <a:rPr lang="nl-NL" sz="15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l-NL" sz="15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switched</a:t>
                      </a:r>
                      <a:r>
                        <a:rPr lang="nl-NL" sz="15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in </a:t>
                      </a:r>
                      <a:r>
                        <a:rPr lang="nl-NL" sz="15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the</a:t>
                      </a:r>
                      <a:r>
                        <a:rPr lang="nl-NL" sz="15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SCADA </a:t>
                      </a:r>
                      <a:r>
                        <a:rPr lang="nl-NL" sz="15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by</a:t>
                      </a:r>
                      <a:r>
                        <a:rPr lang="nl-NL" sz="15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means of </a:t>
                      </a:r>
                      <a:r>
                        <a:rPr lang="nl-NL" sz="15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the</a:t>
                      </a:r>
                      <a:r>
                        <a:rPr lang="nl-NL" sz="15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l-NL" sz="15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Compas</a:t>
                      </a:r>
                      <a:r>
                        <a:rPr lang="nl-NL" sz="15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Module ('SCADA </a:t>
                      </a:r>
                      <a:r>
                        <a:rPr lang="nl-NL" sz="15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modeling</a:t>
                      </a:r>
                      <a:r>
                        <a:rPr lang="nl-NL" sz="15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')</a:t>
                      </a:r>
                      <a:endParaRPr lang="en-NL" sz="1500" b="0" i="0" u="none" strike="noStrike" cap="non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500" dirty="0" err="1" smtClean="0">
                          <a:latin typeface="+mj-lt"/>
                        </a:rPr>
                        <a:t>If</a:t>
                      </a:r>
                      <a:r>
                        <a:rPr lang="nl-NL" sz="1500" dirty="0" smtClean="0">
                          <a:latin typeface="+mj-lt"/>
                        </a:rPr>
                        <a:t> </a:t>
                      </a:r>
                      <a:r>
                        <a:rPr lang="nl-NL" sz="1500" dirty="0" err="1" smtClean="0">
                          <a:latin typeface="+mj-lt"/>
                        </a:rPr>
                        <a:t>this</a:t>
                      </a:r>
                      <a:r>
                        <a:rPr lang="nl-NL" sz="1500" baseline="0" dirty="0" smtClean="0">
                          <a:latin typeface="+mj-lt"/>
                        </a:rPr>
                        <a:t> data is stolen,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the</a:t>
                      </a:r>
                      <a:r>
                        <a:rPr lang="nl-NL" sz="1500" baseline="0" dirty="0" smtClean="0">
                          <a:latin typeface="+mj-lt"/>
                        </a:rPr>
                        <a:t> hacker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could</a:t>
                      </a:r>
                      <a:r>
                        <a:rPr lang="nl-NL" sz="1500" baseline="0" dirty="0" smtClean="0">
                          <a:latin typeface="+mj-lt"/>
                        </a:rPr>
                        <a:t> make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its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own</a:t>
                      </a:r>
                      <a:r>
                        <a:rPr lang="nl-NL" sz="1500" baseline="0" dirty="0" smtClean="0">
                          <a:latin typeface="+mj-lt"/>
                        </a:rPr>
                        <a:t> switch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command</a:t>
                      </a:r>
                      <a:r>
                        <a:rPr lang="nl-NL" sz="1500" baseline="0" dirty="0" smtClean="0">
                          <a:latin typeface="+mj-lt"/>
                        </a:rPr>
                        <a:t>,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inject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this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message</a:t>
                      </a:r>
                      <a:r>
                        <a:rPr lang="nl-NL" sz="1500" baseline="0" dirty="0" smtClean="0">
                          <a:latin typeface="+mj-lt"/>
                        </a:rPr>
                        <a:t> in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the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network</a:t>
                      </a:r>
                      <a:r>
                        <a:rPr lang="nl-NL" sz="1500" baseline="0" dirty="0" smtClean="0">
                          <a:latin typeface="+mj-lt"/>
                        </a:rPr>
                        <a:t> (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to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the</a:t>
                      </a:r>
                      <a:r>
                        <a:rPr lang="nl-NL" sz="1500" baseline="0" dirty="0" smtClean="0">
                          <a:latin typeface="+mj-lt"/>
                        </a:rPr>
                        <a:t> dispatching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centre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and</a:t>
                      </a:r>
                      <a:r>
                        <a:rPr lang="nl-NL" sz="1500" baseline="0" dirty="0" smtClean="0">
                          <a:latin typeface="+mj-lt"/>
                        </a:rPr>
                        <a:t>/or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substations</a:t>
                      </a:r>
                      <a:r>
                        <a:rPr lang="nl-NL" sz="1500" baseline="0" dirty="0" smtClean="0">
                          <a:latin typeface="+mj-lt"/>
                        </a:rPr>
                        <a:t>)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and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the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smtClean="0">
                          <a:latin typeface="+mj-lt"/>
                        </a:rPr>
                        <a:t>hacker is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able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to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create</a:t>
                      </a:r>
                      <a:r>
                        <a:rPr lang="nl-NL" sz="1500" baseline="0" dirty="0" smtClean="0">
                          <a:latin typeface="+mj-lt"/>
                        </a:rPr>
                        <a:t> significant impact on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the</a:t>
                      </a:r>
                      <a:r>
                        <a:rPr lang="nl-NL" sz="1500" baseline="0" dirty="0" smtClean="0">
                          <a:latin typeface="+mj-lt"/>
                        </a:rPr>
                        <a:t>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grid</a:t>
                      </a:r>
                      <a:r>
                        <a:rPr lang="nl-NL" sz="1500" baseline="0" dirty="0" smtClean="0">
                          <a:latin typeface="+mj-lt"/>
                        </a:rPr>
                        <a:t>.</a:t>
                      </a:r>
                      <a:endParaRPr lang="en-NL" sz="1500" dirty="0"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500" dirty="0" err="1" smtClean="0">
                          <a:latin typeface="+mj-lt"/>
                        </a:rPr>
                        <a:t>If</a:t>
                      </a:r>
                      <a:r>
                        <a:rPr lang="nl-NL" sz="1500" dirty="0" smtClean="0">
                          <a:latin typeface="+mj-lt"/>
                        </a:rPr>
                        <a:t> </a:t>
                      </a:r>
                      <a:r>
                        <a:rPr lang="nl-NL" sz="1500" dirty="0" err="1" smtClean="0">
                          <a:latin typeface="+mj-lt"/>
                        </a:rPr>
                        <a:t>the</a:t>
                      </a:r>
                      <a:r>
                        <a:rPr lang="nl-NL" sz="1500" dirty="0" smtClean="0">
                          <a:latin typeface="+mj-lt"/>
                        </a:rPr>
                        <a:t> </a:t>
                      </a:r>
                      <a:r>
                        <a:rPr lang="nl-NL" sz="1500" dirty="0" err="1" smtClean="0">
                          <a:latin typeface="+mj-lt"/>
                        </a:rPr>
                        <a:t>command</a:t>
                      </a:r>
                      <a:r>
                        <a:rPr lang="nl-NL" sz="1500" dirty="0" smtClean="0">
                          <a:latin typeface="+mj-lt"/>
                        </a:rPr>
                        <a:t> is </a:t>
                      </a:r>
                      <a:r>
                        <a:rPr lang="nl-NL" sz="1500" dirty="0" err="1" smtClean="0">
                          <a:latin typeface="+mj-lt"/>
                        </a:rPr>
                        <a:t>corrupted</a:t>
                      </a:r>
                      <a:r>
                        <a:rPr lang="nl-NL" sz="1500" dirty="0" smtClean="0">
                          <a:latin typeface="+mj-lt"/>
                        </a:rPr>
                        <a:t>, </a:t>
                      </a:r>
                      <a:r>
                        <a:rPr lang="nl-NL" sz="1500" dirty="0" err="1" smtClean="0">
                          <a:latin typeface="+mj-lt"/>
                        </a:rPr>
                        <a:t>it</a:t>
                      </a:r>
                      <a:r>
                        <a:rPr lang="nl-NL" sz="1500" baseline="0" dirty="0" smtClean="0">
                          <a:latin typeface="+mj-lt"/>
                        </a:rPr>
                        <a:t> is </a:t>
                      </a:r>
                      <a:r>
                        <a:rPr lang="nl-NL" sz="1500" baseline="0" dirty="0" err="1" smtClean="0">
                          <a:latin typeface="+mj-lt"/>
                        </a:rPr>
                        <a:t>visible</a:t>
                      </a:r>
                      <a:r>
                        <a:rPr lang="nl-NL" sz="1500" baseline="0" dirty="0" smtClean="0">
                          <a:latin typeface="+mj-lt"/>
                        </a:rPr>
                        <a:t> (no switch)</a:t>
                      </a:r>
                      <a:endParaRPr lang="en-NL" sz="1500" dirty="0"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500" dirty="0" smtClean="0">
                          <a:latin typeface="+mj-lt"/>
                        </a:rPr>
                        <a:t>Limited</a:t>
                      </a:r>
                      <a:endParaRPr lang="en-NL" sz="1500" dirty="0"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38225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NL" sz="1500" dirty="0"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L" sz="1500" dirty="0"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L" sz="1500"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L" sz="1500" dirty="0"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47128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NL" sz="1500" dirty="0"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L" sz="1500" dirty="0"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L" sz="1500"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L" sz="1500" dirty="0"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65627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NL" sz="1500" dirty="0"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L" sz="1500" dirty="0"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L" sz="1500"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L" sz="1500" dirty="0"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238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64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B3684-FAF3-40C5-ACDF-4F927B9F2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Threat assessment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9424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Spoofing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16" y="1125571"/>
            <a:ext cx="646747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6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Tampering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80" y="1125571"/>
            <a:ext cx="64674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5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Information disclosure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46" y="1125571"/>
            <a:ext cx="7631127" cy="558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4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Elevation of privilege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46" y="1125571"/>
            <a:ext cx="65341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7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>
            <a:spLocks noGrp="1"/>
          </p:cNvSpPr>
          <p:nvPr>
            <p:ph type="ctrTitle"/>
          </p:nvPr>
        </p:nvSpPr>
        <p:spPr>
          <a:xfrm>
            <a:off x="1371600" y="2656900"/>
            <a:ext cx="9425700" cy="667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Part 3 – Security measures for the use case</a:t>
            </a:r>
          </a:p>
        </p:txBody>
      </p:sp>
    </p:spTree>
    <p:extLst>
      <p:ext uri="{BB962C8B-B14F-4D97-AF65-F5344CB8AC3E}">
        <p14:creationId xmlns:p14="http://schemas.microsoft.com/office/powerpoint/2010/main" val="157907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ep 58"/>
          <p:cNvGrpSpPr/>
          <p:nvPr/>
        </p:nvGrpSpPr>
        <p:grpSpPr>
          <a:xfrm>
            <a:off x="421056" y="169795"/>
            <a:ext cx="11368044" cy="6535805"/>
            <a:chOff x="-608604" y="-1782618"/>
            <a:chExt cx="15064678" cy="8821343"/>
          </a:xfrm>
        </p:grpSpPr>
        <p:pic>
          <p:nvPicPr>
            <p:cNvPr id="1026" name="Picture 2" descr="d412b80b-dd54-4f13-89d0-bc11d2a92b6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541" y="129304"/>
              <a:ext cx="9257014" cy="6585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Rechthoekig bijschrift 19"/>
            <p:cNvSpPr/>
            <p:nvPr/>
          </p:nvSpPr>
          <p:spPr>
            <a:xfrm>
              <a:off x="-603846" y="3382987"/>
              <a:ext cx="1872095" cy="1216721"/>
            </a:xfrm>
            <a:prstGeom prst="wedgeRectCallout">
              <a:avLst>
                <a:gd name="adj1" fmla="val 269895"/>
                <a:gd name="adj2" fmla="val -208663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/>
                <a:t>Validate the signing of the input from the DB / other system configurator</a:t>
              </a:r>
              <a:endParaRPr lang="en-GB" sz="1000" dirty="0"/>
            </a:p>
          </p:txBody>
        </p:sp>
        <p:sp>
          <p:nvSpPr>
            <p:cNvPr id="21" name="Rechthoekig bijschrift 20"/>
            <p:cNvSpPr/>
            <p:nvPr/>
          </p:nvSpPr>
          <p:spPr>
            <a:xfrm>
              <a:off x="9638141" y="4306026"/>
              <a:ext cx="1872095" cy="788444"/>
            </a:xfrm>
            <a:prstGeom prst="wedgeRectCallout">
              <a:avLst>
                <a:gd name="adj1" fmla="val -231863"/>
                <a:gd name="adj2" fmla="val -219066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Validate the signing of the input system configurator (dependent of the vendors)</a:t>
              </a:r>
              <a:endParaRPr lang="en-GB" sz="900" dirty="0"/>
            </a:p>
          </p:txBody>
        </p:sp>
        <p:sp>
          <p:nvSpPr>
            <p:cNvPr id="23" name="Rechthoekig bijschrift 22"/>
            <p:cNvSpPr/>
            <p:nvPr/>
          </p:nvSpPr>
          <p:spPr>
            <a:xfrm>
              <a:off x="10135460" y="1330035"/>
              <a:ext cx="1872095" cy="1355629"/>
            </a:xfrm>
            <a:prstGeom prst="wedgeRectCallout">
              <a:avLst>
                <a:gd name="adj1" fmla="val -257518"/>
                <a:gd name="adj2" fmla="val -1991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/>
                <a:t>Add signed hash to the output which is send to the </a:t>
              </a:r>
            </a:p>
            <a:p>
              <a:pPr algn="ctr"/>
              <a:r>
                <a:rPr lang="en-GB" sz="1000" dirty="0" smtClean="0"/>
                <a:t>IED configurator / other system configurator</a:t>
              </a:r>
              <a:endParaRPr lang="en-GB" sz="1000" dirty="0"/>
            </a:p>
          </p:txBody>
        </p:sp>
        <p:sp>
          <p:nvSpPr>
            <p:cNvPr id="24" name="Rechthoekig bijschrift 23"/>
            <p:cNvSpPr/>
            <p:nvPr/>
          </p:nvSpPr>
          <p:spPr>
            <a:xfrm>
              <a:off x="232493" y="1756146"/>
              <a:ext cx="1872095" cy="788444"/>
            </a:xfrm>
            <a:prstGeom prst="wedgeRectCallout">
              <a:avLst>
                <a:gd name="adj1" fmla="val 66626"/>
                <a:gd name="adj2" fmla="val -100748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/>
                <a:t>Protection of the data file in the IED DB (signing)</a:t>
              </a:r>
              <a:endParaRPr lang="en-GB" sz="1000" dirty="0"/>
            </a:p>
          </p:txBody>
        </p:sp>
        <p:sp>
          <p:nvSpPr>
            <p:cNvPr id="26" name="Rechthoekig bijschrift 25"/>
            <p:cNvSpPr/>
            <p:nvPr/>
          </p:nvSpPr>
          <p:spPr>
            <a:xfrm>
              <a:off x="232493" y="129304"/>
              <a:ext cx="1872095" cy="788444"/>
            </a:xfrm>
            <a:prstGeom prst="wedgeRectCallout">
              <a:avLst>
                <a:gd name="adj1" fmla="val 248186"/>
                <a:gd name="adj2" fmla="val -1991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/>
                <a:t>Protection of the data file in the system specification</a:t>
              </a:r>
              <a:endParaRPr lang="en-GB" sz="1000" dirty="0"/>
            </a:p>
          </p:txBody>
        </p:sp>
        <p:sp>
          <p:nvSpPr>
            <p:cNvPr id="29" name="Rechthoekig bijschrift 28"/>
            <p:cNvSpPr/>
            <p:nvPr/>
          </p:nvSpPr>
          <p:spPr>
            <a:xfrm>
              <a:off x="9351813" y="306681"/>
              <a:ext cx="1872095" cy="788444"/>
            </a:xfrm>
            <a:prstGeom prst="wedgeRectCallout">
              <a:avLst>
                <a:gd name="adj1" fmla="val -213608"/>
                <a:gd name="adj2" fmla="val 120659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/>
                <a:t>Validate the signing of the input from the DB / other system configurator</a:t>
              </a:r>
              <a:endParaRPr lang="en-GB" sz="1000" dirty="0"/>
            </a:p>
          </p:txBody>
        </p:sp>
        <p:sp>
          <p:nvSpPr>
            <p:cNvPr id="30" name="Rechthoekig bijschrift 29"/>
            <p:cNvSpPr/>
            <p:nvPr/>
          </p:nvSpPr>
          <p:spPr>
            <a:xfrm>
              <a:off x="-608604" y="3376492"/>
              <a:ext cx="1872095" cy="1216721"/>
            </a:xfrm>
            <a:prstGeom prst="wedgeRectCallout">
              <a:avLst>
                <a:gd name="adj1" fmla="val 189969"/>
                <a:gd name="adj2" fmla="val -78094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/>
                <a:t>Validate the signing of the input from the DB / other system configurator</a:t>
              </a:r>
              <a:endParaRPr lang="en-GB" sz="1000" dirty="0"/>
            </a:p>
          </p:txBody>
        </p:sp>
        <p:sp>
          <p:nvSpPr>
            <p:cNvPr id="31" name="Rechthoekig bijschrift 30"/>
            <p:cNvSpPr/>
            <p:nvPr/>
          </p:nvSpPr>
          <p:spPr>
            <a:xfrm>
              <a:off x="-603846" y="3389482"/>
              <a:ext cx="1872095" cy="1216721"/>
            </a:xfrm>
            <a:prstGeom prst="wedgeRectCallout">
              <a:avLst>
                <a:gd name="adj1" fmla="val 280748"/>
                <a:gd name="adj2" fmla="val -52284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/>
                <a:t>Authorization of the users</a:t>
              </a:r>
              <a:endParaRPr lang="en-GB" sz="1000" dirty="0"/>
            </a:p>
          </p:txBody>
        </p:sp>
        <p:sp>
          <p:nvSpPr>
            <p:cNvPr id="3" name="Cilinder 2"/>
            <p:cNvSpPr/>
            <p:nvPr/>
          </p:nvSpPr>
          <p:spPr>
            <a:xfrm>
              <a:off x="-452582" y="5375564"/>
              <a:ext cx="1302327" cy="75738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/>
                <a:t>Roles</a:t>
              </a:r>
              <a:endParaRPr lang="en-GB" sz="1000" dirty="0"/>
            </a:p>
          </p:txBody>
        </p:sp>
        <p:cxnSp>
          <p:nvCxnSpPr>
            <p:cNvPr id="13" name="Rechte verbindingslijn met pijl 12"/>
            <p:cNvCxnSpPr>
              <a:endCxn id="3" idx="4"/>
            </p:cNvCxnSpPr>
            <p:nvPr/>
          </p:nvCxnSpPr>
          <p:spPr>
            <a:xfrm flipH="1">
              <a:off x="849745" y="1921164"/>
              <a:ext cx="4230256" cy="3833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Rechte verbindingslijn met pijl 34"/>
            <p:cNvCxnSpPr>
              <a:endCxn id="3" idx="4"/>
            </p:cNvCxnSpPr>
            <p:nvPr/>
          </p:nvCxnSpPr>
          <p:spPr>
            <a:xfrm flipH="1">
              <a:off x="849745" y="3045861"/>
              <a:ext cx="4317998" cy="2708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Rechte verbindingslijn met pijl 37"/>
            <p:cNvCxnSpPr>
              <a:endCxn id="3" idx="4"/>
            </p:cNvCxnSpPr>
            <p:nvPr/>
          </p:nvCxnSpPr>
          <p:spPr>
            <a:xfrm flipH="1">
              <a:off x="849745" y="3916218"/>
              <a:ext cx="2355273" cy="1838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hthoekig bijschrift 39"/>
            <p:cNvSpPr/>
            <p:nvPr/>
          </p:nvSpPr>
          <p:spPr>
            <a:xfrm>
              <a:off x="-608604" y="3394359"/>
              <a:ext cx="1872095" cy="1216721"/>
            </a:xfrm>
            <a:prstGeom prst="wedgeRectCallout">
              <a:avLst>
                <a:gd name="adj1" fmla="val -5407"/>
                <a:gd name="adj2" fmla="val 118518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/>
                <a:t>Authentication and authorization of the users</a:t>
              </a:r>
              <a:endParaRPr lang="en-GB" sz="1000" dirty="0"/>
            </a:p>
          </p:txBody>
        </p:sp>
        <p:sp>
          <p:nvSpPr>
            <p:cNvPr id="41" name="Rechthoekig bijschrift 40"/>
            <p:cNvSpPr/>
            <p:nvPr/>
          </p:nvSpPr>
          <p:spPr>
            <a:xfrm>
              <a:off x="8415765" y="5672222"/>
              <a:ext cx="3094471" cy="1366503"/>
            </a:xfrm>
            <a:prstGeom prst="wedgeRectCallout">
              <a:avLst>
                <a:gd name="adj1" fmla="val -145570"/>
                <a:gd name="adj2" fmla="val -36883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/>
                <a:t>- Code quality (like using Sonar cube, but also do code review, by means of a third party / other developer: 4 – eye principle)</a:t>
              </a:r>
            </a:p>
            <a:p>
              <a:pPr algn="ctr"/>
              <a:r>
                <a:rPr lang="en-GB" sz="1000" dirty="0" smtClean="0"/>
                <a:t>- Secure build environment </a:t>
              </a:r>
            </a:p>
            <a:p>
              <a:pPr algn="ctr"/>
              <a:r>
                <a:rPr lang="en-GB" sz="1000" dirty="0" smtClean="0"/>
                <a:t>- Good versioning (like using </a:t>
              </a:r>
              <a:r>
                <a:rPr lang="en-GB" sz="1000" dirty="0" err="1" smtClean="0"/>
                <a:t>Github</a:t>
              </a:r>
              <a:r>
                <a:rPr lang="en-GB" sz="1000" dirty="0" smtClean="0"/>
                <a:t>)</a:t>
              </a:r>
            </a:p>
          </p:txBody>
        </p:sp>
        <p:sp>
          <p:nvSpPr>
            <p:cNvPr id="42" name="Rechthoekig bijschrift 41"/>
            <p:cNvSpPr/>
            <p:nvPr/>
          </p:nvSpPr>
          <p:spPr>
            <a:xfrm>
              <a:off x="8388338" y="-1782618"/>
              <a:ext cx="3094471" cy="1711983"/>
            </a:xfrm>
            <a:prstGeom prst="wedgeRectCallout">
              <a:avLst>
                <a:gd name="adj1" fmla="val -119602"/>
                <a:gd name="adj2" fmla="val 13387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/>
                <a:t>In the building process, the deployment process, the running process,  there should be a validation process, if the code is actually the right (</a:t>
              </a:r>
              <a:r>
                <a:rPr lang="en-GB" sz="1000" dirty="0"/>
                <a:t>open source) code (like, </a:t>
              </a:r>
              <a:r>
                <a:rPr lang="en-GB" sz="1000" dirty="0">
                  <a:hlinkClick r:id="rId3"/>
                </a:rPr>
                <a:t>https://reproducible-builds.org</a:t>
              </a:r>
              <a:r>
                <a:rPr lang="en-GB" sz="1000" dirty="0" smtClean="0">
                  <a:hlinkClick r:id="rId3"/>
                </a:rPr>
                <a:t>/</a:t>
              </a:r>
              <a:r>
                <a:rPr lang="en-GB" sz="1000" dirty="0" smtClean="0"/>
                <a:t>). Binary</a:t>
              </a:r>
            </a:p>
          </p:txBody>
        </p:sp>
        <p:sp>
          <p:nvSpPr>
            <p:cNvPr id="44" name="Rechthoekig bijschrift 43"/>
            <p:cNvSpPr/>
            <p:nvPr/>
          </p:nvSpPr>
          <p:spPr>
            <a:xfrm>
              <a:off x="11361603" y="5200073"/>
              <a:ext cx="3094471" cy="858622"/>
            </a:xfrm>
            <a:prstGeom prst="wedgeRectCallout">
              <a:avLst>
                <a:gd name="adj1" fmla="val -47668"/>
                <a:gd name="adj2" fmla="val 141755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/>
                <a:t>Check if the (open source) libraries are the right ones, </a:t>
              </a:r>
              <a:r>
                <a:rPr lang="en-GB" sz="1000" dirty="0" err="1" smtClean="0"/>
                <a:t>Github</a:t>
              </a:r>
              <a:r>
                <a:rPr lang="en-GB" sz="1000" dirty="0" smtClean="0"/>
                <a:t> could check this (is it activated, is it applicable)?</a:t>
              </a:r>
            </a:p>
          </p:txBody>
        </p:sp>
        <p:sp>
          <p:nvSpPr>
            <p:cNvPr id="39" name="Rechthoek 38"/>
            <p:cNvSpPr/>
            <p:nvPr/>
          </p:nvSpPr>
          <p:spPr>
            <a:xfrm>
              <a:off x="4378036" y="-249382"/>
              <a:ext cx="1173019" cy="62807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 smtClean="0">
                  <a:solidFill>
                    <a:schemeClr val="tx1"/>
                  </a:solidFill>
                </a:rPr>
                <a:t>Scripting </a:t>
              </a:r>
            </a:p>
            <a:p>
              <a:pPr algn="ctr"/>
              <a:r>
                <a:rPr lang="en-GB" sz="1000" b="1" dirty="0" smtClean="0">
                  <a:solidFill>
                    <a:schemeClr val="tx1"/>
                  </a:solidFill>
                </a:rPr>
                <a:t>engine</a:t>
              </a:r>
              <a:endParaRPr lang="en-GB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Rechte verbindingslijn met pijl 45"/>
            <p:cNvCxnSpPr>
              <a:stCxn id="39" idx="2"/>
            </p:cNvCxnSpPr>
            <p:nvPr/>
          </p:nvCxnSpPr>
          <p:spPr>
            <a:xfrm>
              <a:off x="4964546" y="378691"/>
              <a:ext cx="203197" cy="7943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hthoekig bijschrift 50"/>
            <p:cNvSpPr/>
            <p:nvPr/>
          </p:nvSpPr>
          <p:spPr>
            <a:xfrm>
              <a:off x="1936603" y="-1118445"/>
              <a:ext cx="1872095" cy="788444"/>
            </a:xfrm>
            <a:prstGeom prst="wedgeRectCallout">
              <a:avLst>
                <a:gd name="adj1" fmla="val 15315"/>
                <a:gd name="adj2" fmla="val 267093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/>
                <a:t>Communication security: like TLS etc.</a:t>
              </a:r>
              <a:endParaRPr lang="en-GB" sz="1000" dirty="0"/>
            </a:p>
          </p:txBody>
        </p:sp>
        <p:sp>
          <p:nvSpPr>
            <p:cNvPr id="52" name="Rechthoekig bijschrift 51"/>
            <p:cNvSpPr/>
            <p:nvPr/>
          </p:nvSpPr>
          <p:spPr>
            <a:xfrm>
              <a:off x="1936603" y="-1118445"/>
              <a:ext cx="1872095" cy="788444"/>
            </a:xfrm>
            <a:prstGeom prst="wedgeRectCallout">
              <a:avLst>
                <a:gd name="adj1" fmla="val 147538"/>
                <a:gd name="adj2" fmla="val 354953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/>
                <a:t>Communication security: like TLS etc.</a:t>
              </a:r>
              <a:endParaRPr lang="en-GB" sz="1000" dirty="0"/>
            </a:p>
          </p:txBody>
        </p:sp>
        <p:sp>
          <p:nvSpPr>
            <p:cNvPr id="53" name="Rechthoekig bijschrift 52"/>
            <p:cNvSpPr/>
            <p:nvPr/>
          </p:nvSpPr>
          <p:spPr>
            <a:xfrm>
              <a:off x="1936603" y="-1131941"/>
              <a:ext cx="1872095" cy="788444"/>
            </a:xfrm>
            <a:prstGeom prst="wedgeRectCallout">
              <a:avLst>
                <a:gd name="adj1" fmla="val 113002"/>
                <a:gd name="adj2" fmla="val 171033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/>
                <a:t>Communication security: like TLS etc.</a:t>
              </a:r>
              <a:endParaRPr lang="en-GB" sz="1000" dirty="0"/>
            </a:p>
          </p:txBody>
        </p:sp>
        <p:sp>
          <p:nvSpPr>
            <p:cNvPr id="54" name="Rechthoekig bijschrift 53"/>
            <p:cNvSpPr/>
            <p:nvPr/>
          </p:nvSpPr>
          <p:spPr>
            <a:xfrm>
              <a:off x="1936602" y="-1135871"/>
              <a:ext cx="1872095" cy="788444"/>
            </a:xfrm>
            <a:prstGeom prst="wedgeRectCallout">
              <a:avLst>
                <a:gd name="adj1" fmla="val 109548"/>
                <a:gd name="adj2" fmla="val 506073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/>
                <a:t>Communication security: like TLS etc.</a:t>
              </a:r>
              <a:endParaRPr lang="en-GB" sz="1000" dirty="0"/>
            </a:p>
          </p:txBody>
        </p:sp>
        <p:sp>
          <p:nvSpPr>
            <p:cNvPr id="55" name="Rechthoekig bijschrift 54"/>
            <p:cNvSpPr/>
            <p:nvPr/>
          </p:nvSpPr>
          <p:spPr>
            <a:xfrm>
              <a:off x="4773760" y="-1412295"/>
              <a:ext cx="3094471" cy="658902"/>
            </a:xfrm>
            <a:prstGeom prst="wedgeRectCallout">
              <a:avLst>
                <a:gd name="adj1" fmla="val -35431"/>
                <a:gd name="adj2" fmla="val 14408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/>
                <a:t>Logging, modification of the configuration (into a CMDB) </a:t>
              </a:r>
            </a:p>
          </p:txBody>
        </p:sp>
        <p:sp>
          <p:nvSpPr>
            <p:cNvPr id="57" name="Rechthoekig bijschrift 56"/>
            <p:cNvSpPr/>
            <p:nvPr/>
          </p:nvSpPr>
          <p:spPr>
            <a:xfrm>
              <a:off x="4773760" y="-1400551"/>
              <a:ext cx="3094471" cy="658902"/>
            </a:xfrm>
            <a:prstGeom prst="wedgeRectCallout">
              <a:avLst>
                <a:gd name="adj1" fmla="val -6478"/>
                <a:gd name="adj2" fmla="val 376779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/>
                <a:t>Logging, modification of the configuration (into a CMDB) </a:t>
              </a:r>
            </a:p>
          </p:txBody>
        </p:sp>
        <p:sp>
          <p:nvSpPr>
            <p:cNvPr id="58" name="Rechthoekig bijschrift 57"/>
            <p:cNvSpPr/>
            <p:nvPr/>
          </p:nvSpPr>
          <p:spPr>
            <a:xfrm>
              <a:off x="4773759" y="-1407274"/>
              <a:ext cx="3094471" cy="658902"/>
            </a:xfrm>
            <a:prstGeom prst="wedgeRectCallout">
              <a:avLst>
                <a:gd name="adj1" fmla="val -120497"/>
                <a:gd name="adj2" fmla="val 298279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/>
                <a:t>Logging, modification of the configuration (into a CMDB)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062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>
            <a:spLocks noGrp="1"/>
          </p:cNvSpPr>
          <p:nvPr>
            <p:ph type="title"/>
          </p:nvPr>
        </p:nvSpPr>
        <p:spPr>
          <a:xfrm>
            <a:off x="616950" y="501271"/>
            <a:ext cx="10873500" cy="62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Main objectives</a:t>
            </a:r>
            <a:endParaRPr dirty="0"/>
          </a:p>
        </p:txBody>
      </p:sp>
      <p:sp>
        <p:nvSpPr>
          <p:cNvPr id="168" name="Google Shape;168;p36"/>
          <p:cNvSpPr txBox="1">
            <a:spLocks noGrp="1"/>
          </p:cNvSpPr>
          <p:nvPr>
            <p:ph type="body" idx="1"/>
          </p:nvPr>
        </p:nvSpPr>
        <p:spPr>
          <a:xfrm>
            <a:off x="616946" y="1386840"/>
            <a:ext cx="10873500" cy="443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900" dirty="0" smtClean="0"/>
              <a:t>Develop a LFE approach for a </a:t>
            </a:r>
            <a:r>
              <a:rPr lang="en-US" sz="1900" dirty="0"/>
              <a:t>specific </a:t>
            </a:r>
            <a:r>
              <a:rPr lang="en-US" sz="1900" dirty="0" smtClean="0"/>
              <a:t>security </a:t>
            </a:r>
            <a:r>
              <a:rPr lang="en-US" sz="1900" dirty="0"/>
              <a:t>risk </a:t>
            </a:r>
            <a:r>
              <a:rPr lang="en-US" sz="1900" dirty="0" smtClean="0"/>
              <a:t>analysis, needed security measures and an architecture for a use </a:t>
            </a:r>
            <a:r>
              <a:rPr lang="en-US" sz="1900" dirty="0"/>
              <a:t>cases of </a:t>
            </a:r>
            <a:r>
              <a:rPr lang="en-US" sz="1900" dirty="0" smtClean="0"/>
              <a:t>LFE. </a:t>
            </a:r>
          </a:p>
          <a:p>
            <a:pPr lvl="0"/>
            <a:r>
              <a:rPr lang="en-US" sz="1900" dirty="0" smtClean="0"/>
              <a:t>We will 'test' this approach for an important use case, the </a:t>
            </a:r>
            <a:r>
              <a:rPr lang="en-US" sz="1900" dirty="0" err="1" smtClean="0"/>
              <a:t>compas</a:t>
            </a:r>
            <a:r>
              <a:rPr lang="en-US" sz="1900" dirty="0" smtClean="0"/>
              <a:t> module. Therefore, the 'test' is serious, and it should deliver more or less serious a security advise for the project </a:t>
            </a:r>
            <a:r>
              <a:rPr lang="en-US" sz="1900" dirty="0" err="1" smtClean="0"/>
              <a:t>compas</a:t>
            </a:r>
            <a:r>
              <a:rPr lang="en-US" sz="1900" dirty="0" smtClean="0"/>
              <a:t> module itself.</a:t>
            </a:r>
            <a:endParaRPr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Spoofing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53" y="1211544"/>
            <a:ext cx="9624701" cy="554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1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Tampering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54" y="632138"/>
            <a:ext cx="9557327" cy="594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8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Information disclosure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72" y="954098"/>
            <a:ext cx="9354856" cy="60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4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Elevation of privilege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3" y="1125571"/>
            <a:ext cx="7808556" cy="531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>
            <a:spLocks noGrp="1"/>
          </p:cNvSpPr>
          <p:nvPr>
            <p:ph type="ctrTitle"/>
          </p:nvPr>
        </p:nvSpPr>
        <p:spPr>
          <a:xfrm>
            <a:off x="1371600" y="2656900"/>
            <a:ext cx="9425700" cy="667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Part 4 – Security architectural principles for the use case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512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0" descr="Résultat de recherche d'images pour &quot;browser internet icon&quot;"/>
          <p:cNvSpPr/>
          <p:nvPr/>
        </p:nvSpPr>
        <p:spPr>
          <a:xfrm>
            <a:off x="84667" y="-182033"/>
            <a:ext cx="4065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60"/>
          <p:cNvSpPr txBox="1">
            <a:spLocks noGrp="1"/>
          </p:cNvSpPr>
          <p:nvPr>
            <p:ph type="title"/>
          </p:nvPr>
        </p:nvSpPr>
        <p:spPr>
          <a:xfrm>
            <a:off x="616950" y="348873"/>
            <a:ext cx="10906800" cy="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accent1"/>
              </a:buClr>
            </a:pPr>
            <a:r>
              <a:rPr lang="en-US" sz="3200" dirty="0"/>
              <a:t>The differences</a:t>
            </a:r>
          </a:p>
        </p:txBody>
      </p:sp>
      <p:sp>
        <p:nvSpPr>
          <p:cNvPr id="12" name="Rechthoek 11"/>
          <p:cNvSpPr/>
          <p:nvPr/>
        </p:nvSpPr>
        <p:spPr>
          <a:xfrm>
            <a:off x="1497962" y="1237938"/>
            <a:ext cx="9093200" cy="5126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nl-NL" sz="1400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000856"/>
              </p:ext>
            </p:extLst>
          </p:nvPr>
        </p:nvGraphicFramePr>
        <p:xfrm>
          <a:off x="820444" y="1828443"/>
          <a:ext cx="10746270" cy="363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3135">
                  <a:extLst>
                    <a:ext uri="{9D8B030D-6E8A-4147-A177-3AD203B41FA5}">
                      <a16:colId xmlns:a16="http://schemas.microsoft.com/office/drawing/2014/main" val="821478923"/>
                    </a:ext>
                  </a:extLst>
                </a:gridCol>
                <a:gridCol w="5373135">
                  <a:extLst>
                    <a:ext uri="{9D8B030D-6E8A-4147-A177-3AD203B41FA5}">
                      <a16:colId xmlns:a16="http://schemas.microsoft.com/office/drawing/2014/main" val="190774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Closed systems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Open platforms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114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Limited amount of (internal) stakeholders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Lots of (external) stakeholders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582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Limited set of internal interests 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Lots of external 3</a:t>
                      </a:r>
                      <a:r>
                        <a:rPr lang="en-US" sz="1400" baseline="30000" dirty="0" smtClean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party interests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298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Total control in our own hands 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More control in the marked, out of our hands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32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Unidirectional information flows from high to lower secure zones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Bidirectional information 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20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Exclusive use of own information sources 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Use of external information sources  for automated decision-making 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30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Information for safety and efficiency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Information for safety, efficiency and money 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(Congestion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Management)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73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Information becomes 'money'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63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More APT's active in energy sector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889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91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0" descr="Résultat de recherche d'images pour &quot;browser internet icon&quot;"/>
          <p:cNvSpPr/>
          <p:nvPr/>
        </p:nvSpPr>
        <p:spPr>
          <a:xfrm>
            <a:off x="84667" y="-182033"/>
            <a:ext cx="4065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60"/>
          <p:cNvSpPr txBox="1">
            <a:spLocks noGrp="1"/>
          </p:cNvSpPr>
          <p:nvPr>
            <p:ph type="title"/>
          </p:nvPr>
        </p:nvSpPr>
        <p:spPr>
          <a:xfrm>
            <a:off x="616950" y="348873"/>
            <a:ext cx="10906800" cy="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accent1"/>
              </a:buClr>
            </a:pPr>
            <a:r>
              <a:rPr lang="en-US" sz="3200" dirty="0"/>
              <a:t>The balance between trust and verification</a:t>
            </a:r>
          </a:p>
        </p:txBody>
      </p:sp>
      <p:sp>
        <p:nvSpPr>
          <p:cNvPr id="12" name="Rechthoek 11"/>
          <p:cNvSpPr/>
          <p:nvPr/>
        </p:nvSpPr>
        <p:spPr>
          <a:xfrm>
            <a:off x="1497962" y="1237938"/>
            <a:ext cx="9093200" cy="5126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nl-NL" sz="1400" dirty="0"/>
          </a:p>
        </p:txBody>
      </p:sp>
      <p:sp>
        <p:nvSpPr>
          <p:cNvPr id="5" name="Stroomdiagram: Ophalen 4"/>
          <p:cNvSpPr/>
          <p:nvPr/>
        </p:nvSpPr>
        <p:spPr>
          <a:xfrm>
            <a:off x="5875020" y="4709160"/>
            <a:ext cx="541020" cy="556260"/>
          </a:xfrm>
          <a:prstGeom prst="flowChartExtra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889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 prstMaterial="softEdge">
            <a:bevelT w="63500" h="57150"/>
            <a:bevelB w="57150"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nl-NL" sz="1400" dirty="0"/>
          </a:p>
        </p:txBody>
      </p:sp>
      <p:sp>
        <p:nvSpPr>
          <p:cNvPr id="6" name="Rechthoek 5"/>
          <p:cNvSpPr/>
          <p:nvPr/>
        </p:nvSpPr>
        <p:spPr>
          <a:xfrm>
            <a:off x="3272790" y="4572000"/>
            <a:ext cx="5745480" cy="1371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softEdge">
            <a:bevelT w="63500"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nl-NL" sz="1400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508" y="3241986"/>
            <a:ext cx="1781175" cy="130492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3860" y="3388364"/>
            <a:ext cx="994410" cy="1012167"/>
          </a:xfrm>
          <a:prstGeom prst="rect">
            <a:avLst/>
          </a:prstGeom>
        </p:spPr>
      </p:pic>
      <p:sp>
        <p:nvSpPr>
          <p:cNvPr id="9" name="Rechthoekig bijschrift 8"/>
          <p:cNvSpPr/>
          <p:nvPr/>
        </p:nvSpPr>
        <p:spPr>
          <a:xfrm>
            <a:off x="8789670" y="2025307"/>
            <a:ext cx="2560320" cy="1104900"/>
          </a:xfrm>
          <a:prstGeom prst="wedgeRectCallout">
            <a:avLst>
              <a:gd name="adj1" fmla="val -47321"/>
              <a:gd name="adj2" fmla="val 84568"/>
            </a:avLst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nl-NL" sz="1400" dirty="0" err="1" smtClean="0"/>
              <a:t>Verification</a:t>
            </a:r>
            <a:r>
              <a:rPr lang="nl-NL" sz="1400" dirty="0" smtClean="0"/>
              <a:t> </a:t>
            </a:r>
            <a:r>
              <a:rPr lang="nl-NL" sz="1400" dirty="0" err="1" smtClean="0"/>
              <a:t>for</a:t>
            </a:r>
            <a:r>
              <a:rPr lang="nl-NL" sz="1400" dirty="0" smtClean="0"/>
              <a:t> a </a:t>
            </a:r>
            <a:r>
              <a:rPr lang="nl-NL" sz="1400" dirty="0" err="1" smtClean="0"/>
              <a:t>reliable</a:t>
            </a:r>
            <a:r>
              <a:rPr lang="nl-NL" sz="1400" dirty="0" smtClean="0"/>
              <a:t> </a:t>
            </a:r>
            <a:r>
              <a:rPr lang="nl-NL" sz="1400" dirty="0" err="1" smtClean="0"/>
              <a:t>outcome</a:t>
            </a:r>
            <a:endParaRPr lang="nl-NL" sz="1400" dirty="0"/>
          </a:p>
        </p:txBody>
      </p:sp>
      <p:sp>
        <p:nvSpPr>
          <p:cNvPr id="10" name="Rechthoekig bijschrift 9"/>
          <p:cNvSpPr/>
          <p:nvPr/>
        </p:nvSpPr>
        <p:spPr>
          <a:xfrm>
            <a:off x="724704" y="2025307"/>
            <a:ext cx="2560320" cy="1104900"/>
          </a:xfrm>
          <a:prstGeom prst="wedgeRectCallout">
            <a:avLst>
              <a:gd name="adj1" fmla="val 47917"/>
              <a:gd name="adj2" fmla="val 83189"/>
            </a:avLst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nl-NL" sz="1400" dirty="0" smtClean="0"/>
              <a:t>Trust </a:t>
            </a:r>
            <a:r>
              <a:rPr lang="nl-NL" sz="1400" dirty="0" err="1" smtClean="0"/>
              <a:t>for</a:t>
            </a:r>
            <a:r>
              <a:rPr lang="nl-NL" sz="1400" dirty="0" smtClean="0"/>
              <a:t> a </a:t>
            </a:r>
            <a:r>
              <a:rPr lang="nl-NL" sz="1400" dirty="0" err="1" smtClean="0"/>
              <a:t>good</a:t>
            </a:r>
            <a:r>
              <a:rPr lang="nl-NL" sz="1400" dirty="0" smtClean="0"/>
              <a:t> </a:t>
            </a:r>
            <a:r>
              <a:rPr lang="nl-NL" sz="1400" dirty="0" err="1" smtClean="0"/>
              <a:t>relationship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225503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0"/>
          <p:cNvSpPr txBox="1"/>
          <p:nvPr/>
        </p:nvSpPr>
        <p:spPr>
          <a:xfrm>
            <a:off x="2986941" y="5921004"/>
            <a:ext cx="167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503" name="Google Shape;503;p60" descr="Résultat de recherche d'images pour &quot;browser internet icon&quot;"/>
          <p:cNvSpPr/>
          <p:nvPr/>
        </p:nvSpPr>
        <p:spPr>
          <a:xfrm>
            <a:off x="84667" y="-182033"/>
            <a:ext cx="4065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60"/>
          <p:cNvSpPr txBox="1">
            <a:spLocks noGrp="1"/>
          </p:cNvSpPr>
          <p:nvPr>
            <p:ph type="title"/>
          </p:nvPr>
        </p:nvSpPr>
        <p:spPr>
          <a:xfrm>
            <a:off x="616950" y="348873"/>
            <a:ext cx="10906800" cy="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accent1"/>
              </a:buClr>
            </a:pPr>
            <a:r>
              <a:rPr lang="en-US" sz="3200" dirty="0"/>
              <a:t>Security architectural principles for the use case</a:t>
            </a:r>
            <a:endParaRPr dirty="0"/>
          </a:p>
        </p:txBody>
      </p:sp>
      <p:sp>
        <p:nvSpPr>
          <p:cNvPr id="505" name="Google Shape;505;p60"/>
          <p:cNvSpPr txBox="1">
            <a:spLocks noGrp="1"/>
          </p:cNvSpPr>
          <p:nvPr>
            <p:ph type="ftr" idx="4294967295"/>
          </p:nvPr>
        </p:nvSpPr>
        <p:spPr>
          <a:xfrm>
            <a:off x="1192306" y="6416554"/>
            <a:ext cx="980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rPr>
              <a:t>© 2019-2020 Alliander, GE, National Grid, RTE, Schneider Electric, TenneT.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rPr>
              <a:t>Licensed under Creative Commons Attribution 4.0 International (CC BY 4.0)</a:t>
            </a:r>
            <a:endParaRPr sz="1200" b="0" i="0" u="none" strike="noStrike" cap="none">
              <a:solidFill>
                <a:srgbClr val="909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733" y="4440464"/>
            <a:ext cx="2571013" cy="1712691"/>
          </a:xfrm>
          <a:prstGeom prst="rect">
            <a:avLst/>
          </a:prstGeom>
          <a:effectLst>
            <a:softEdge rad="215900"/>
          </a:effectLst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764" y="1764550"/>
            <a:ext cx="2779655" cy="1570159"/>
          </a:xfrm>
          <a:prstGeom prst="rect">
            <a:avLst/>
          </a:prstGeom>
          <a:effectLst>
            <a:softEdge rad="165100"/>
          </a:effectLst>
        </p:spPr>
      </p:pic>
      <p:pic>
        <p:nvPicPr>
          <p:cNvPr id="10" name="Picture 4" descr="Hoe laat je een vergadering succesvol verlopen? - Flexonderneme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873" y="1867480"/>
            <a:ext cx="2565873" cy="1539524"/>
          </a:xfrm>
          <a:prstGeom prst="rect">
            <a:avLst/>
          </a:prstGeom>
          <a:noFill/>
          <a:effectLst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New York City - May Stockbeeldmateriaal en -video's (100 ...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764" y="4440464"/>
            <a:ext cx="2779654" cy="145113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hoek 11"/>
          <p:cNvSpPr/>
          <p:nvPr/>
        </p:nvSpPr>
        <p:spPr>
          <a:xfrm>
            <a:off x="1497962" y="1237938"/>
            <a:ext cx="9093200" cy="5126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nl-NL" sz="1400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996083783"/>
              </p:ext>
            </p:extLst>
          </p:nvPr>
        </p:nvGraphicFramePr>
        <p:xfrm>
          <a:off x="2704075" y="1778069"/>
          <a:ext cx="6648315" cy="4343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4" name="Rechte verbindingslijn 13"/>
          <p:cNvCxnSpPr/>
          <p:nvPr/>
        </p:nvCxnSpPr>
        <p:spPr>
          <a:xfrm flipV="1">
            <a:off x="2898591" y="3930209"/>
            <a:ext cx="6363905" cy="21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/>
          <p:cNvCxnSpPr/>
          <p:nvPr/>
        </p:nvCxnSpPr>
        <p:spPr>
          <a:xfrm>
            <a:off x="6011905" y="1807495"/>
            <a:ext cx="32657" cy="41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vak 15"/>
          <p:cNvSpPr txBox="1"/>
          <p:nvPr/>
        </p:nvSpPr>
        <p:spPr>
          <a:xfrm>
            <a:off x="2365191" y="3807097"/>
            <a:ext cx="533400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nl-NL" sz="1600" dirty="0" smtClean="0">
                <a:solidFill>
                  <a:schemeClr val="accent1"/>
                </a:solidFill>
              </a:rPr>
              <a:t>Trust</a:t>
            </a:r>
          </a:p>
        </p:txBody>
      </p:sp>
      <p:sp>
        <p:nvSpPr>
          <p:cNvPr id="17" name="Tekstvak 16"/>
          <p:cNvSpPr txBox="1"/>
          <p:nvPr/>
        </p:nvSpPr>
        <p:spPr>
          <a:xfrm>
            <a:off x="9364705" y="3807098"/>
            <a:ext cx="1065266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nl-NL" sz="1600" dirty="0" err="1" smtClean="0">
                <a:solidFill>
                  <a:schemeClr val="accent1"/>
                </a:solidFill>
              </a:rPr>
              <a:t>Don't</a:t>
            </a:r>
            <a:r>
              <a:rPr lang="nl-NL" sz="1600" dirty="0" smtClean="0">
                <a:solidFill>
                  <a:schemeClr val="accent1"/>
                </a:solidFill>
              </a:rPr>
              <a:t> trust</a:t>
            </a:r>
          </a:p>
        </p:txBody>
      </p:sp>
      <p:sp>
        <p:nvSpPr>
          <p:cNvPr id="18" name="Tekstvak 17"/>
          <p:cNvSpPr txBox="1"/>
          <p:nvPr/>
        </p:nvSpPr>
        <p:spPr>
          <a:xfrm>
            <a:off x="5739761" y="1518329"/>
            <a:ext cx="729344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nl-NL" sz="1600" dirty="0" err="1" smtClean="0">
                <a:solidFill>
                  <a:schemeClr val="accent1"/>
                </a:solidFill>
              </a:rPr>
              <a:t>Verify</a:t>
            </a:r>
            <a:endParaRPr lang="nl-NL" sz="1600" dirty="0" smtClean="0">
              <a:solidFill>
                <a:schemeClr val="accent1"/>
              </a:solidFill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5478505" y="5891598"/>
            <a:ext cx="1273629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nl-NL" sz="1600" dirty="0" err="1" smtClean="0">
                <a:solidFill>
                  <a:schemeClr val="accent1"/>
                </a:solidFill>
              </a:rPr>
              <a:t>Don't</a:t>
            </a:r>
            <a:r>
              <a:rPr lang="nl-NL" sz="1600" dirty="0" smtClean="0">
                <a:solidFill>
                  <a:schemeClr val="accent1"/>
                </a:solidFill>
              </a:rPr>
              <a:t> </a:t>
            </a:r>
            <a:r>
              <a:rPr lang="nl-NL" sz="1600" dirty="0" err="1" smtClean="0">
                <a:solidFill>
                  <a:schemeClr val="accent1"/>
                </a:solidFill>
              </a:rPr>
              <a:t>verify</a:t>
            </a:r>
            <a:endParaRPr lang="nl-NL" sz="16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96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Graphic spid="13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5"/>
          <p:cNvSpPr txBox="1">
            <a:spLocks noGrp="1"/>
          </p:cNvSpPr>
          <p:nvPr>
            <p:ph type="title"/>
          </p:nvPr>
        </p:nvSpPr>
        <p:spPr>
          <a:xfrm>
            <a:off x="616950" y="501271"/>
            <a:ext cx="10873500" cy="62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Discussion</a:t>
            </a:r>
            <a:endParaRPr dirty="0"/>
          </a:p>
        </p:txBody>
      </p:sp>
      <p:sp>
        <p:nvSpPr>
          <p:cNvPr id="537" name="Google Shape;537;p65"/>
          <p:cNvSpPr txBox="1">
            <a:spLocks noGrp="1"/>
          </p:cNvSpPr>
          <p:nvPr>
            <p:ph type="body" idx="1"/>
          </p:nvPr>
        </p:nvSpPr>
        <p:spPr>
          <a:xfrm>
            <a:off x="616946" y="1234440"/>
            <a:ext cx="10873500" cy="443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lvl="0" indent="0">
              <a:buSzPts val="2200"/>
              <a:buNone/>
            </a:pPr>
            <a:r>
              <a:rPr lang="en-US" sz="1200" dirty="0" smtClean="0"/>
              <a:t>David Wheeler</a:t>
            </a:r>
          </a:p>
          <a:p>
            <a:pPr lvl="0" indent="-368300">
              <a:buSzPts val="2200"/>
            </a:pPr>
            <a:r>
              <a:rPr lang="en-US" sz="1200" dirty="0" smtClean="0"/>
              <a:t>I </a:t>
            </a:r>
            <a:r>
              <a:rPr lang="en-US" sz="1200" dirty="0"/>
              <a:t>strongly encourage using a dependency analyzer (aka software composition analyzer aka origin analyzer) to look for included software with known vulnerabilities. They won't catch all publicly-known vulnerabilities in your software system, but they're a big help</a:t>
            </a:r>
            <a:r>
              <a:rPr lang="en-US" sz="1200" dirty="0" smtClean="0"/>
              <a:t>.</a:t>
            </a:r>
            <a:endParaRPr lang="en-US" sz="1200" dirty="0"/>
          </a:p>
          <a:p>
            <a:pPr lvl="0" indent="-368300">
              <a:buSzPts val="2200"/>
            </a:pPr>
            <a:r>
              <a:rPr lang="en-US" sz="1200" dirty="0"/>
              <a:t>So if you're on GitHub, enable it. </a:t>
            </a:r>
            <a:r>
              <a:rPr lang="en-US" sz="1200" dirty="0" err="1"/>
              <a:t>GitLab</a:t>
            </a:r>
            <a:r>
              <a:rPr lang="en-US" sz="1200" dirty="0"/>
              <a:t> also provides this service (via Gymnasium</a:t>
            </a:r>
            <a:r>
              <a:rPr lang="en-US" sz="1200" dirty="0" smtClean="0"/>
              <a:t>).</a:t>
            </a:r>
            <a:endParaRPr lang="en-US" sz="1200" dirty="0"/>
          </a:p>
          <a:p>
            <a:pPr lvl="0" indent="-368300">
              <a:buSzPts val="2200"/>
            </a:pPr>
            <a:r>
              <a:rPr lang="en-US" sz="1200" dirty="0"/>
              <a:t>If you can, I suggest using at least two different ones; none are perfect, and in particular they differ on what components they spot &amp; the databases they use. LF projects will also be able to get this service via </a:t>
            </a:r>
            <a:r>
              <a:rPr lang="en-US" sz="1200" dirty="0" err="1"/>
              <a:t>CommunityBridge</a:t>
            </a:r>
            <a:r>
              <a:rPr lang="en-US" sz="1200" dirty="0"/>
              <a:t> (that one is based on </a:t>
            </a:r>
            <a:r>
              <a:rPr lang="en-US" sz="1200" dirty="0" err="1"/>
              <a:t>Synk</a:t>
            </a:r>
            <a:r>
              <a:rPr lang="en-US" sz="1200" dirty="0" smtClean="0"/>
              <a:t>).</a:t>
            </a:r>
            <a:endParaRPr lang="en-US" sz="1200" dirty="0"/>
          </a:p>
          <a:p>
            <a:pPr lvl="0" indent="-368300">
              <a:buSzPts val="2200"/>
            </a:pPr>
            <a:r>
              <a:rPr lang="en-US" sz="1200" dirty="0"/>
              <a:t>These tools are *much* more effective if you work *with* them. In particular, use a package manager where possible, so that the tool can simply examine the package manager's database to determine what's being reuse. Some tools can look line-by-line, but they're more expensive &amp; that will be less accurate (because the task they're trying to do is FAR more difficult</a:t>
            </a:r>
            <a:r>
              <a:rPr lang="en-US" sz="1200" dirty="0" smtClean="0"/>
              <a:t>).</a:t>
            </a:r>
          </a:p>
          <a:p>
            <a:pPr marL="88900" lvl="0" indent="0">
              <a:buSzPts val="2200"/>
              <a:buNone/>
            </a:pPr>
            <a:r>
              <a:rPr lang="en-US" sz="1200" dirty="0" smtClean="0"/>
              <a:t>Sander Jansen</a:t>
            </a:r>
          </a:p>
          <a:p>
            <a:pPr marL="374650" indent="-285750">
              <a:buSzPts val="2200"/>
            </a:pPr>
            <a:r>
              <a:rPr lang="en-US" sz="1200" dirty="0"/>
              <a:t>This is the </a:t>
            </a:r>
            <a:r>
              <a:rPr lang="en-US" sz="1200" dirty="0" err="1"/>
              <a:t>Github</a:t>
            </a:r>
            <a:r>
              <a:rPr lang="en-US" sz="1200" dirty="0"/>
              <a:t> feature for </a:t>
            </a:r>
            <a:r>
              <a:rPr lang="en-US" sz="1200" dirty="0" err="1"/>
              <a:t>dependancies</a:t>
            </a:r>
            <a:r>
              <a:rPr lang="en-US" sz="1200" dirty="0"/>
              <a:t>:</a:t>
            </a:r>
          </a:p>
          <a:p>
            <a:pPr marL="374650" indent="-285750">
              <a:buSzPts val="2200"/>
            </a:pPr>
            <a:r>
              <a:rPr lang="en-US" sz="1200" dirty="0"/>
              <a:t>https://</a:t>
            </a:r>
            <a:r>
              <a:rPr lang="en-US" sz="1200" dirty="0" smtClean="0"/>
              <a:t>help.github.com/en/github/managing-security-vulnerabilities/about-alerts-for-vulnerable-dependencies</a:t>
            </a:r>
            <a:endParaRPr lang="en-US" sz="1200" dirty="0"/>
          </a:p>
          <a:p>
            <a:pPr marL="374650" indent="-285750">
              <a:buSzPts val="2200"/>
            </a:pPr>
            <a:r>
              <a:rPr lang="en-US" sz="1200" dirty="0"/>
              <a:t>It is already used in the GXF project:</a:t>
            </a:r>
          </a:p>
          <a:p>
            <a:pPr marL="374650" indent="-285750">
              <a:buSzPts val="2200"/>
            </a:pPr>
            <a:r>
              <a:rPr lang="en-US" sz="1200" dirty="0"/>
              <a:t>https://</a:t>
            </a:r>
            <a:r>
              <a:rPr lang="en-US" sz="1200" dirty="0" smtClean="0"/>
              <a:t>github.com/OSGP/open-smart-grid-platform/pulls</a:t>
            </a:r>
            <a:endParaRPr lang="en-US" sz="1200" dirty="0"/>
          </a:p>
          <a:p>
            <a:pPr marL="374650" indent="-285750">
              <a:buSzPts val="2200"/>
            </a:pPr>
            <a:r>
              <a:rPr lang="en-US" sz="1200" dirty="0" err="1"/>
              <a:t>Github</a:t>
            </a:r>
            <a:r>
              <a:rPr lang="en-US" sz="1200" dirty="0"/>
              <a:t> makes a disclaimer:</a:t>
            </a:r>
          </a:p>
          <a:p>
            <a:pPr marL="374650" indent="-285750">
              <a:buSzPts val="2200"/>
            </a:pPr>
            <a:r>
              <a:rPr lang="en-US" sz="1200" dirty="0"/>
              <a:t>Note: GitHub's security features do not claim to catch all vulnerabilities. Though we are always trying to update our vulnerability database and alert you with our most up-to-date information, we will not be able to catch everything or alert you to known vulnerabilities within a guaranteed time frame. These features are not substitutes for human review of each dependency for potential vulnerabilities or any other issues, and we recommend consulting with a security service or conducting a thorough vulnerability review when necessary.</a:t>
            </a:r>
          </a:p>
          <a:p>
            <a:pPr marL="374650" indent="-285750">
              <a:buSzPts val="2200"/>
            </a:pPr>
            <a:endParaRPr lang="en-US" sz="1200" dirty="0"/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SzPts val="2200"/>
              <a:buChar char="•"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5565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5"/>
          <p:cNvSpPr txBox="1">
            <a:spLocks noGrp="1"/>
          </p:cNvSpPr>
          <p:nvPr>
            <p:ph type="title"/>
          </p:nvPr>
        </p:nvSpPr>
        <p:spPr>
          <a:xfrm>
            <a:off x="616950" y="501271"/>
            <a:ext cx="10873500" cy="62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537" name="Google Shape;537;p65"/>
          <p:cNvSpPr txBox="1">
            <a:spLocks noGrp="1"/>
          </p:cNvSpPr>
          <p:nvPr>
            <p:ph type="body" idx="1"/>
          </p:nvPr>
        </p:nvSpPr>
        <p:spPr>
          <a:xfrm>
            <a:off x="616946" y="1234440"/>
            <a:ext cx="10873500" cy="443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SzPts val="2200"/>
              <a:buChar char="•"/>
            </a:pP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 txBox="1">
            <a:spLocks noGrp="1"/>
          </p:cNvSpPr>
          <p:nvPr>
            <p:ph type="title"/>
          </p:nvPr>
        </p:nvSpPr>
        <p:spPr>
          <a:xfrm>
            <a:off x="616950" y="501271"/>
            <a:ext cx="10873500" cy="62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Agenda</a:t>
            </a:r>
            <a:endParaRPr/>
          </a:p>
        </p:txBody>
      </p:sp>
      <p:sp>
        <p:nvSpPr>
          <p:cNvPr id="159" name="Google Shape;159;p35"/>
          <p:cNvSpPr txBox="1">
            <a:spLocks noGrp="1"/>
          </p:cNvSpPr>
          <p:nvPr>
            <p:ph type="body" idx="1"/>
          </p:nvPr>
        </p:nvSpPr>
        <p:spPr>
          <a:xfrm>
            <a:off x="616950" y="1386849"/>
            <a:ext cx="10873500" cy="382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en-US" sz="1600" dirty="0" smtClean="0"/>
              <a:t>Welcome </a:t>
            </a:r>
            <a:endParaRPr sz="1600" dirty="0" smtClean="0"/>
          </a:p>
          <a:p>
            <a:pPr lvl="0" indent="-330200">
              <a:spcBef>
                <a:spcPts val="0"/>
              </a:spcBef>
              <a:buSzPts val="1600"/>
            </a:pPr>
            <a:endParaRPr lang="en-US" sz="1600" dirty="0" smtClean="0"/>
          </a:p>
          <a:p>
            <a:pPr lvl="0" indent="-330200">
              <a:spcBef>
                <a:spcPts val="0"/>
              </a:spcBef>
              <a:buSzPts val="1600"/>
            </a:pPr>
            <a:r>
              <a:rPr lang="en-US" sz="1600" dirty="0" smtClean="0"/>
              <a:t>Part 1 – Re-cap scope of the use case</a:t>
            </a:r>
          </a:p>
          <a:p>
            <a:pPr lvl="0" indent="-330200">
              <a:spcBef>
                <a:spcPts val="0"/>
              </a:spcBef>
              <a:buSzPts val="1600"/>
            </a:pPr>
            <a:endParaRPr lang="en-US" sz="1600" dirty="0" smtClean="0"/>
          </a:p>
          <a:p>
            <a:pPr lvl="0" indent="-330200">
              <a:spcBef>
                <a:spcPts val="0"/>
              </a:spcBef>
              <a:buSzPts val="1600"/>
            </a:pPr>
            <a:r>
              <a:rPr lang="en-US" sz="1600" dirty="0" smtClean="0"/>
              <a:t>Part 2 – Security risk analysis of the use case</a:t>
            </a:r>
          </a:p>
          <a:p>
            <a:pPr lvl="1" indent="-330200">
              <a:spcBef>
                <a:spcPts val="0"/>
              </a:spcBef>
              <a:buSzPts val="1600"/>
            </a:pPr>
            <a:endParaRPr lang="en-US" sz="1200" dirty="0" smtClean="0"/>
          </a:p>
          <a:p>
            <a:pPr lvl="1" indent="-330200">
              <a:spcBef>
                <a:spcPts val="0"/>
              </a:spcBef>
              <a:buSzPts val="1600"/>
            </a:pPr>
            <a:r>
              <a:rPr lang="en-US" sz="1200" dirty="0" smtClean="0"/>
              <a:t>Security impact assessment with Stride Approach </a:t>
            </a:r>
          </a:p>
          <a:p>
            <a:pPr lvl="1" indent="-330200">
              <a:spcBef>
                <a:spcPts val="0"/>
              </a:spcBef>
              <a:buSzPts val="1600"/>
            </a:pPr>
            <a:r>
              <a:rPr lang="en-US" sz="1200" dirty="0" smtClean="0"/>
              <a:t>Threat Modeling with </a:t>
            </a:r>
            <a:r>
              <a:rPr lang="en-US" sz="1200" dirty="0" err="1" smtClean="0"/>
              <a:t>BowTies</a:t>
            </a:r>
            <a:endParaRPr lang="en-US" sz="1200" dirty="0" smtClean="0"/>
          </a:p>
          <a:p>
            <a:pPr lvl="0" indent="-330200">
              <a:spcBef>
                <a:spcPts val="0"/>
              </a:spcBef>
              <a:buSzPts val="1600"/>
            </a:pPr>
            <a:endParaRPr lang="en-US" sz="1600" dirty="0" smtClean="0"/>
          </a:p>
          <a:p>
            <a:pPr lvl="0" indent="-330200">
              <a:spcBef>
                <a:spcPts val="0"/>
              </a:spcBef>
              <a:buSzPts val="1600"/>
            </a:pPr>
            <a:r>
              <a:rPr lang="en-US" sz="1600" dirty="0" smtClean="0"/>
              <a:t>Part 3 – Security measures for the use case</a:t>
            </a:r>
          </a:p>
          <a:p>
            <a:pPr lvl="0" indent="-330200">
              <a:spcBef>
                <a:spcPts val="0"/>
              </a:spcBef>
              <a:buSzPts val="1600"/>
            </a:pPr>
            <a:endParaRPr lang="en-US" sz="1600" dirty="0" smtClean="0"/>
          </a:p>
          <a:p>
            <a:pPr lvl="0" indent="-330200">
              <a:spcBef>
                <a:spcPts val="0"/>
              </a:spcBef>
              <a:buSzPts val="1600"/>
            </a:pPr>
            <a:r>
              <a:rPr lang="en-US" sz="1600" dirty="0" smtClean="0"/>
              <a:t>Part 4 – </a:t>
            </a:r>
            <a:r>
              <a:rPr lang="en-US" sz="1600" dirty="0"/>
              <a:t>Security </a:t>
            </a:r>
            <a:r>
              <a:rPr lang="en-US" sz="1600" dirty="0" smtClean="0"/>
              <a:t>architectural </a:t>
            </a:r>
            <a:r>
              <a:rPr lang="en-US" sz="1600" dirty="0"/>
              <a:t>principles for the use case</a:t>
            </a:r>
          </a:p>
          <a:p>
            <a:pPr lvl="0" indent="-330200">
              <a:spcBef>
                <a:spcPts val="0"/>
              </a:spcBef>
              <a:buSzPts val="1600"/>
            </a:pPr>
            <a:endParaRPr lang="en-US" sz="1600" dirty="0" smtClean="0"/>
          </a:p>
          <a:p>
            <a:pPr lvl="0" indent="-330200">
              <a:spcBef>
                <a:spcPts val="0"/>
              </a:spcBef>
              <a:buSzPts val="1600"/>
            </a:pPr>
            <a:r>
              <a:rPr lang="en-US" sz="1600" dirty="0" smtClean="0"/>
              <a:t>Discussion </a:t>
            </a:r>
          </a:p>
          <a:p>
            <a:pPr lvl="1" indent="-330200">
              <a:spcBef>
                <a:spcPts val="0"/>
              </a:spcBef>
              <a:buSzPts val="1600"/>
            </a:pPr>
            <a:r>
              <a:rPr lang="en-US" sz="1200" dirty="0" smtClean="0"/>
              <a:t>David Wheeler</a:t>
            </a:r>
          </a:p>
          <a:p>
            <a:pPr lvl="1" indent="-330200">
              <a:spcBef>
                <a:spcPts val="0"/>
              </a:spcBef>
              <a:buSzPts val="1600"/>
            </a:pPr>
            <a:r>
              <a:rPr lang="en-US" sz="1200" dirty="0" smtClean="0"/>
              <a:t>Sander Jansen</a:t>
            </a:r>
            <a:endParaRPr sz="1200" dirty="0" smtClean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endParaRPr lang="en-US" sz="1600" dirty="0" smtClean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 dirty="0" smtClean="0"/>
              <a:t>Next steps</a:t>
            </a:r>
            <a:endParaRPr sz="1600" dirty="0"/>
          </a:p>
        </p:txBody>
      </p:sp>
      <p:cxnSp>
        <p:nvCxnSpPr>
          <p:cNvPr id="161" name="Google Shape;161;p35"/>
          <p:cNvCxnSpPr/>
          <p:nvPr/>
        </p:nvCxnSpPr>
        <p:spPr>
          <a:xfrm rot="10800000" flipH="1">
            <a:off x="388950" y="6111382"/>
            <a:ext cx="11101500" cy="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>
            <a:spLocks noGrp="1"/>
          </p:cNvSpPr>
          <p:nvPr>
            <p:ph type="title"/>
          </p:nvPr>
        </p:nvSpPr>
        <p:spPr>
          <a:xfrm>
            <a:off x="616950" y="501271"/>
            <a:ext cx="10873500" cy="62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Welcome</a:t>
            </a:r>
            <a:endParaRPr/>
          </a:p>
        </p:txBody>
      </p:sp>
      <p:sp>
        <p:nvSpPr>
          <p:cNvPr id="168" name="Google Shape;168;p36"/>
          <p:cNvSpPr txBox="1">
            <a:spLocks noGrp="1"/>
          </p:cNvSpPr>
          <p:nvPr>
            <p:ph type="body" idx="1"/>
          </p:nvPr>
        </p:nvSpPr>
        <p:spPr>
          <a:xfrm>
            <a:off x="616946" y="1386840"/>
            <a:ext cx="10873500" cy="443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nl-NL" sz="1900" dirty="0" err="1" smtClean="0"/>
              <a:t>Introduction</a:t>
            </a:r>
            <a:r>
              <a:rPr lang="nl-NL" sz="1900" dirty="0" smtClean="0"/>
              <a:t> </a:t>
            </a:r>
            <a:r>
              <a:rPr lang="nl-NL" sz="1900" dirty="0" err="1" smtClean="0"/>
              <a:t>participants</a:t>
            </a:r>
            <a:endParaRPr sz="15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900" dirty="0"/>
          </a:p>
        </p:txBody>
      </p:sp>
    </p:spTree>
    <p:extLst>
      <p:ext uri="{BB962C8B-B14F-4D97-AF65-F5344CB8AC3E}">
        <p14:creationId xmlns:p14="http://schemas.microsoft.com/office/powerpoint/2010/main" val="21086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>
            <a:spLocks noGrp="1"/>
          </p:cNvSpPr>
          <p:nvPr>
            <p:ph type="ctrTitle"/>
          </p:nvPr>
        </p:nvSpPr>
        <p:spPr>
          <a:xfrm>
            <a:off x="701964" y="2656900"/>
            <a:ext cx="10880436" cy="667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Part 1 – Recap scope of the use case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017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F43286DF-281E-4E1F-8D22-88AAFD11541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1192306" y="6416554"/>
            <a:ext cx="9807389" cy="365125"/>
          </a:xfrm>
        </p:spPr>
        <p:txBody>
          <a:bodyPr/>
          <a:lstStyle/>
          <a:p>
            <a:r>
              <a:rPr lang="en-US" kern="0" dirty="0"/>
              <a:t>© 2019-2020 </a:t>
            </a:r>
            <a:r>
              <a:rPr lang="en-US" kern="0" dirty="0" err="1"/>
              <a:t>Alliander</a:t>
            </a:r>
            <a:r>
              <a:rPr lang="en-US" kern="0" dirty="0"/>
              <a:t>, GE, National Grid, </a:t>
            </a:r>
            <a:r>
              <a:rPr lang="en-US" kern="0" dirty="0" err="1"/>
              <a:t>OSIsoft</a:t>
            </a:r>
            <a:r>
              <a:rPr lang="en-US" kern="0" dirty="0"/>
              <a:t>, RTE, Schneider Electric, </a:t>
            </a:r>
            <a:r>
              <a:rPr lang="en-US" kern="0" dirty="0" err="1"/>
              <a:t>TenneT</a:t>
            </a:r>
            <a:r>
              <a:rPr lang="en-US" kern="0" dirty="0"/>
              <a:t>.</a:t>
            </a:r>
          </a:p>
          <a:p>
            <a:r>
              <a:rPr lang="en-US" kern="0" dirty="0"/>
              <a:t>Licensed under Creative Commons Attribution 4.0 International (CC BY 4.0)</a:t>
            </a:r>
            <a:endParaRPr lang="fr-FR" kern="0" dirty="0"/>
          </a:p>
        </p:txBody>
      </p:sp>
      <p:pic>
        <p:nvPicPr>
          <p:cNvPr id="7" name="Picture 2" descr="d412b80b-dd54-4f13-89d0-bc11d2a92b6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6136"/>
            <a:ext cx="6985489" cy="4879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hthoek 23"/>
          <p:cNvSpPr/>
          <p:nvPr/>
        </p:nvSpPr>
        <p:spPr>
          <a:xfrm>
            <a:off x="2348044" y="677410"/>
            <a:ext cx="885179" cy="46534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</a:rPr>
              <a:t>Scripting </a:t>
            </a:r>
          </a:p>
          <a:p>
            <a:pPr algn="ctr"/>
            <a:r>
              <a:rPr lang="en-GB" sz="1000" b="1" dirty="0" smtClean="0">
                <a:solidFill>
                  <a:schemeClr val="tx1"/>
                </a:solidFill>
              </a:rPr>
              <a:t>engine</a:t>
            </a:r>
            <a:endParaRPr lang="en-GB" sz="1000" b="1" dirty="0">
              <a:solidFill>
                <a:schemeClr val="tx1"/>
              </a:solidFill>
            </a:endParaRPr>
          </a:p>
        </p:txBody>
      </p:sp>
      <p:cxnSp>
        <p:nvCxnSpPr>
          <p:cNvPr id="25" name="Rechte verbindingslijn met pijl 24"/>
          <p:cNvCxnSpPr>
            <a:stCxn id="24" idx="2"/>
          </p:cNvCxnSpPr>
          <p:nvPr/>
        </p:nvCxnSpPr>
        <p:spPr>
          <a:xfrm>
            <a:off x="2790634" y="1142754"/>
            <a:ext cx="194739" cy="8984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862063BD-69AC-A241-A460-D73487E1C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7200" y="677410"/>
            <a:ext cx="4995109" cy="5583570"/>
          </a:xfrm>
        </p:spPr>
        <p:txBody>
          <a:bodyPr/>
          <a:lstStyle/>
          <a:p>
            <a:pPr marL="6773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The main functional </a:t>
            </a:r>
            <a:r>
              <a:rPr lang="en-US" sz="1800" dirty="0" smtClean="0">
                <a:solidFill>
                  <a:schemeClr val="tx1"/>
                </a:solidFill>
              </a:rPr>
              <a:t>blocks:</a:t>
            </a:r>
            <a:endParaRPr lang="en-US" sz="18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System configuration: “System Specification Description (SSD)” to “Substation Configuration Description (SCD)” conversion, PACS policy registry (scripts?), API to vendor specific IED configurators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IEC61850 profile management: logical device/function builder, library of common profiles for usual functions, versioning, definition of reusable user profile of IEC 61850 data model (potentially continue/restart ENTSO-E profiling tool)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Conformity verification of System Configuration description Language (SCL) files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System specification: profile to “System Specification Description (SSD)” conversion, PACS policy registry (scripts?), API to vendor specific “IED Capability Description (ICD)” tools, ICD conformity check, ICD compatibility management, ICD versioning / repository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Availability of Substation PACS data at enterprise level (Functions &amp; settings, operational process data)</a:t>
            </a:r>
          </a:p>
          <a:p>
            <a:pPr lvl="1">
              <a:lnSpc>
                <a:spcPct val="10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16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>
            <a:spLocks noGrp="1"/>
          </p:cNvSpPr>
          <p:nvPr>
            <p:ph type="ctrTitle"/>
          </p:nvPr>
        </p:nvSpPr>
        <p:spPr>
          <a:xfrm>
            <a:off x="1371600" y="2656900"/>
            <a:ext cx="9425700" cy="667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Part 2 – Security risk analysis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93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41F5D9-71AD-46F8-B609-D2769C56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risk assessment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A10417-9E49-4193-ADB9-A73EA71FB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r>
              <a:rPr lang="en-US" b="1" dirty="0"/>
              <a:t>Impact assessment: </a:t>
            </a:r>
            <a:r>
              <a:rPr lang="en-US" dirty="0"/>
              <a:t>analyze what information is processed by the application and what the impact is if the confidentiality, integrity or availability is compromised</a:t>
            </a:r>
          </a:p>
          <a:p>
            <a:r>
              <a:rPr lang="en-US" b="1" dirty="0"/>
              <a:t>Threat assessment: </a:t>
            </a:r>
            <a:r>
              <a:rPr lang="en-US" dirty="0"/>
              <a:t>analyze how the data could be compromised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2973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B3684-FAF3-40C5-ACDF-4F927B9F2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Impact assessment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2939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LFE Template 10/2019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1846</Words>
  <Application>Microsoft Office PowerPoint</Application>
  <PresentationFormat>Breedbeeld</PresentationFormat>
  <Paragraphs>200</Paragraphs>
  <Slides>29</Slides>
  <Notes>13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29</vt:i4>
      </vt:variant>
    </vt:vector>
  </HeadingPairs>
  <TitlesOfParts>
    <vt:vector size="33" baseType="lpstr">
      <vt:lpstr>Arial</vt:lpstr>
      <vt:lpstr>Century Gothic</vt:lpstr>
      <vt:lpstr>Calibri</vt:lpstr>
      <vt:lpstr>1_LFE Template 10/2019</vt:lpstr>
      <vt:lpstr>The Power of Together</vt:lpstr>
      <vt:lpstr>Main objectives</vt:lpstr>
      <vt:lpstr>Agenda</vt:lpstr>
      <vt:lpstr>Welcome</vt:lpstr>
      <vt:lpstr>Part 1 – Recap scope of the use case</vt:lpstr>
      <vt:lpstr>PowerPoint-presentatie</vt:lpstr>
      <vt:lpstr>Part 2 – Security risk analysis</vt:lpstr>
      <vt:lpstr>Security risk assessment</vt:lpstr>
      <vt:lpstr>Impact assessment</vt:lpstr>
      <vt:lpstr>Information assets</vt:lpstr>
      <vt:lpstr>Information assets</vt:lpstr>
      <vt:lpstr>Information assets</vt:lpstr>
      <vt:lpstr>Threat assessment</vt:lpstr>
      <vt:lpstr>Spoofing</vt:lpstr>
      <vt:lpstr>Tampering</vt:lpstr>
      <vt:lpstr>Information disclosure</vt:lpstr>
      <vt:lpstr>Elevation of privilege</vt:lpstr>
      <vt:lpstr>Part 3 – Security measures for the use case</vt:lpstr>
      <vt:lpstr>PowerPoint-presentatie</vt:lpstr>
      <vt:lpstr>Spoofing</vt:lpstr>
      <vt:lpstr>Tampering</vt:lpstr>
      <vt:lpstr>Information disclosure</vt:lpstr>
      <vt:lpstr>Elevation of privilege</vt:lpstr>
      <vt:lpstr>Part 4 – Security architectural principles for the use case</vt:lpstr>
      <vt:lpstr>The differences</vt:lpstr>
      <vt:lpstr>The balance between trust and verification</vt:lpstr>
      <vt:lpstr>Security architectural principles for the use case</vt:lpstr>
      <vt:lpstr>Discussion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Together</dc:title>
  <dc:creator>Bart Luijkx</dc:creator>
  <cp:lastModifiedBy>Bart Luijkx</cp:lastModifiedBy>
  <cp:revision>51</cp:revision>
  <dcterms:modified xsi:type="dcterms:W3CDTF">2020-06-23T15:20:41Z</dcterms:modified>
</cp:coreProperties>
</file>