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4"/>
  </p:sldMasterIdLst>
  <p:notesMasterIdLst>
    <p:notesMasterId r:id="rId6"/>
  </p:notesMasterIdLst>
  <p:sldIdLst>
    <p:sldId id="71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Osier-Mixon" initials="" lastIdx="1" clrIdx="0"/>
  <p:cmAuthor id="7" name="Jansen, Sander" initials="JS [2]" lastIdx="8" clrIdx="7">
    <p:extLst>
      <p:ext uri="{19B8F6BF-5375-455C-9EA6-DF929625EA0E}">
        <p15:presenceInfo xmlns:p15="http://schemas.microsoft.com/office/powerpoint/2012/main" userId="S-1-5-21-1213303737-1786771823-1669754145-134788" providerId="AD"/>
      </p:ext>
    </p:extLst>
  </p:cmAuthor>
  <p:cmAuthor id="1" name="BALEA Lucian" initials="BL" lastIdx="31" clrIdx="1">
    <p:extLst>
      <p:ext uri="{19B8F6BF-5375-455C-9EA6-DF929625EA0E}">
        <p15:presenceInfo xmlns:p15="http://schemas.microsoft.com/office/powerpoint/2012/main" userId="S::lucian.balea@rte-france.com::822c887d-be06-4a8d-a50b-40fe1f7b3153" providerId="AD"/>
      </p:ext>
    </p:extLst>
  </p:cmAuthor>
  <p:cmAuthor id="2" name="sander.jansen@alliander.com" initials="sa" lastIdx="2" clrIdx="2">
    <p:extLst>
      <p:ext uri="{19B8F6BF-5375-455C-9EA6-DF929625EA0E}">
        <p15:presenceInfo xmlns:p15="http://schemas.microsoft.com/office/powerpoint/2012/main" userId="S::urn:spo:guest#sander.jansen@alliander.com::" providerId="AD"/>
      </p:ext>
    </p:extLst>
  </p:cmAuthor>
  <p:cmAuthor id="3" name="thomas.charton@nationalgrid.com" initials="th" lastIdx="1" clrIdx="3">
    <p:extLst>
      <p:ext uri="{19B8F6BF-5375-455C-9EA6-DF929625EA0E}">
        <p15:presenceInfo xmlns:p15="http://schemas.microsoft.com/office/powerpoint/2012/main" userId="S::urn:spo:guest#thomas.charton@nationalgrid.com::" providerId="AD"/>
      </p:ext>
    </p:extLst>
  </p:cmAuthor>
  <p:cmAuthor id="4" name="laurent.van.groningen@alliander.com" initials="la" lastIdx="4" clrIdx="4">
    <p:extLst>
      <p:ext uri="{19B8F6BF-5375-455C-9EA6-DF929625EA0E}">
        <p15:presenceInfo xmlns:p15="http://schemas.microsoft.com/office/powerpoint/2012/main" userId="S::urn:spo:guest#laurent.van.groningen@alliander.com::" providerId="AD"/>
      </p:ext>
    </p:extLst>
  </p:cmAuthor>
  <p:cmAuthor id="5" name="FOUSSERET Frederic" initials="FF" lastIdx="2" clrIdx="5">
    <p:extLst>
      <p:ext uri="{19B8F6BF-5375-455C-9EA6-DF929625EA0E}">
        <p15:presenceInfo xmlns:p15="http://schemas.microsoft.com/office/powerpoint/2012/main" userId="S::frederic.fousseret@rte-france.com::ffcf64ff-09e1-4181-a795-32e15e3865ed" providerId="AD"/>
      </p:ext>
    </p:extLst>
  </p:cmAuthor>
  <p:cmAuthor id="6" name="Jansen, Sander" initials="JS" lastIdx="10" clrIdx="6">
    <p:extLst>
      <p:ext uri="{19B8F6BF-5375-455C-9EA6-DF929625EA0E}">
        <p15:presenceInfo xmlns:p15="http://schemas.microsoft.com/office/powerpoint/2012/main" userId="S::sander.jansen_alliander.com#ext#@rtefrance.onmicrosoft.com::2eec9559-5c3b-4869-b343-2ca6504701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700"/>
    <a:srgbClr val="158FDF"/>
    <a:srgbClr val="D7A979"/>
    <a:srgbClr val="D87B41"/>
    <a:srgbClr val="D84800"/>
    <a:srgbClr val="D6D5A9"/>
    <a:srgbClr val="FFFDA9"/>
    <a:srgbClr val="D6D479"/>
    <a:srgbClr val="8F1F4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E58EB3-B969-49A8-B0A7-21AB83089CBA}">
  <a:tblStyle styleId="{A4E58EB3-B969-49A8-B0A7-21AB83089CBA}" styleName="Table_0">
    <a:wholeTbl>
      <a:tcTxStyle b="off" i="off">
        <a:font>
          <a:latin typeface="Gill Sans Light"/>
          <a:ea typeface="Gill Sans Light"/>
          <a:cs typeface="Gill Sans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9"/>
          </a:solidFill>
        </a:fill>
      </a:tcStyle>
    </a:wholeTbl>
    <a:band1H>
      <a:tcTxStyle b="off" i="off"/>
      <a:tcStyle>
        <a:tcBdr/>
        <a:fill>
          <a:solidFill>
            <a:srgbClr val="CADBF3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BF3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Gill Sans Light"/>
          <a:ea typeface="Gill Sans Light"/>
          <a:cs typeface="Gill Sans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Light"/>
          <a:ea typeface="Gill Sans Light"/>
          <a:cs typeface="Gill Sans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Light"/>
          <a:ea typeface="Gill Sans Light"/>
          <a:cs typeface="Gill Sans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Light"/>
          <a:ea typeface="Gill Sans Light"/>
          <a:cs typeface="Gill Sans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2" autoAdjust="0"/>
    <p:restoredTop sz="93817" autoAdjust="0"/>
  </p:normalViewPr>
  <p:slideViewPr>
    <p:cSldViewPr snapToGrid="0">
      <p:cViewPr varScale="1">
        <p:scale>
          <a:sx n="148" d="100"/>
          <a:sy n="148" d="100"/>
        </p:scale>
        <p:origin x="77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questions (to be answered after the launch of the project):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Database or file-based storage?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file based approach: GIT could be a base to do versioning, traceability, etc.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languages? Development frameworks?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Authentication? Single sign on?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/ User roles &amp; rights?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96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3;p56">
            <a:extLst>
              <a:ext uri="{FF2B5EF4-FFF2-40B4-BE49-F238E27FC236}">
                <a16:creationId xmlns:a16="http://schemas.microsoft.com/office/drawing/2014/main" id="{BEDC11D0-9A9E-C043-9B8B-5EB3C8ACC944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6193" y="1879272"/>
            <a:ext cx="4471615" cy="5845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903F75-E068-2A43-A207-0B7B200A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53591"/>
            <a:ext cx="8435340" cy="1704108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300" b="0" i="0" cap="none" baseline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/Image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BDBDB-AA06-114E-B72A-A9F0594A3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7AECFC-0FE7-9143-8547-F683D6C8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342901"/>
            <a:ext cx="3429000" cy="4499372"/>
          </a:xfrm>
        </p:spPr>
        <p:txBody>
          <a:bodyPr anchor="ctr"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41DEBE0-0631-0649-8BFD-6E00520F013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60459" y="342901"/>
            <a:ext cx="2571750" cy="449937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/Imag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BDBDB-AA06-114E-B72A-A9F0594A3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7AECFC-0FE7-9143-8547-F683D6C8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342901"/>
            <a:ext cx="3429000" cy="4499372"/>
          </a:xfrm>
        </p:spPr>
        <p:txBody>
          <a:bodyPr anchor="ctr"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41DEBE0-0631-0649-8BFD-6E00520F013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60459" y="342901"/>
            <a:ext cx="2571750" cy="44993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3FFD-B933-6544-992E-D9164C9B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8C3766F-A192-3645-8D2F-3D37BDEE75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B6783-6FC3-1149-A7E2-CFFDB6C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8D9EE3-2B33-2F48-8754-60246C714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3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8857" y="273845"/>
            <a:ext cx="8585947" cy="60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258857" y="986589"/>
            <a:ext cx="8585947" cy="36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40639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8" marR="0" lvl="1" indent="-38099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55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2" marR="0" lvl="5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7009280" y="4733925"/>
            <a:ext cx="988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3923179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/>
              <a:t>© 2019 RTE, [add your company to the list when you contribute], licensed under Creative Commons Attribution 4.0 International (CC BY 4.0)</a:t>
            </a:r>
            <a:endParaRPr kern="0"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7997639" y="4733925"/>
            <a:ext cx="847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/>
              <a:pPr/>
              <a:t>‹nr.›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986" y="4791577"/>
            <a:ext cx="1598252" cy="250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66061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3;p56">
            <a:extLst>
              <a:ext uri="{FF2B5EF4-FFF2-40B4-BE49-F238E27FC236}">
                <a16:creationId xmlns:a16="http://schemas.microsoft.com/office/drawing/2014/main" id="{BEDC11D0-9A9E-C043-9B8B-5EB3C8ACC944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6193" y="1879272"/>
            <a:ext cx="4471615" cy="5845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903F75-E068-2A43-A207-0B7B200A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53591"/>
            <a:ext cx="8435340" cy="1704108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3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2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9D0-9645-7543-BA9A-D21E51A40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4" name="Google Shape;633;p56">
            <a:extLst>
              <a:ext uri="{FF2B5EF4-FFF2-40B4-BE49-F238E27FC236}">
                <a16:creationId xmlns:a16="http://schemas.microsoft.com/office/drawing/2014/main" id="{2AEF252C-B15D-184A-A6DB-B87E48CC4EC8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8302" y="2862961"/>
            <a:ext cx="2830736" cy="370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6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7C04E6-5683-CC4A-9079-EE5A07FA54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711CF4F-0468-ED4D-A10F-E55E3ACA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85800"/>
            <a:ext cx="8435340" cy="37719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300" b="0" i="0" cap="none" baseline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6783-6FC3-1149-A7E2-CFFDB6C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9C69-CED9-254C-B4DE-7DE9ED7A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Block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FDA9A72-A23C-434E-9474-45F23B87B3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B6783-6FC3-1149-A7E2-CFFDB6C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9C69-CED9-254C-B4DE-7DE9ED7A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82E7-89C2-594D-9C13-E0961F2E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10788E-EDB2-6741-B112-863C6CAD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40180"/>
            <a:ext cx="397764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A10BF3-6887-E243-B726-F324FB9824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821381" y="1440180"/>
            <a:ext cx="397764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82E7-89C2-594D-9C13-E0961F2E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170702-4832-0F45-B2B6-496658F72F65}"/>
              </a:ext>
            </a:extLst>
          </p:cNvPr>
          <p:cNvCxnSpPr>
            <a:cxnSpLocks/>
          </p:cNvCxnSpPr>
          <p:nvPr/>
        </p:nvCxnSpPr>
        <p:spPr>
          <a:xfrm flipV="1">
            <a:off x="3066335" y="1440180"/>
            <a:ext cx="0" cy="339471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B46D26-8B80-D54B-8A64-9B6CA8F98591}"/>
              </a:ext>
            </a:extLst>
          </p:cNvPr>
          <p:cNvCxnSpPr>
            <a:cxnSpLocks/>
          </p:cNvCxnSpPr>
          <p:nvPr/>
        </p:nvCxnSpPr>
        <p:spPr>
          <a:xfrm flipV="1">
            <a:off x="6077665" y="1440180"/>
            <a:ext cx="0" cy="339471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F604BF-F541-D34B-A700-46E0483B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40180"/>
            <a:ext cx="246888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3CDEFE-59EC-1040-AE78-A1451D8A816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26130" y="1440180"/>
            <a:ext cx="246888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F49583-1C1D-D844-A0CC-110EA6666F0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09360" y="1440180"/>
            <a:ext cx="246888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BDBDB-AA06-114E-B72A-A9F0594A3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382715-6C5E-A24E-9C85-6F6FEE2E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40180"/>
            <a:ext cx="3875810" cy="3394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E2DFCB-021C-3C43-848E-9CF8E9FB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3875809" cy="9601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9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8AA03-562A-3E4E-99F2-8BCBDD2A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8435340" cy="960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AAD0-B6CC-CD4D-91CA-63166193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440180"/>
            <a:ext cx="8435340" cy="33947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rgbClr val="0070C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7392">
          <p15:clr>
            <a:srgbClr val="F26B43"/>
          </p15:clr>
        </p15:guide>
        <p15:guide id="6" orient="horz" pos="40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à coins arrondis 80"/>
          <p:cNvSpPr/>
          <p:nvPr/>
        </p:nvSpPr>
        <p:spPr>
          <a:xfrm>
            <a:off x="1889226" y="1592519"/>
            <a:ext cx="5496777" cy="31483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2467322" y="3306690"/>
            <a:ext cx="701371" cy="595719"/>
            <a:chOff x="5024437" y="2357437"/>
            <a:chExt cx="2143125" cy="2143125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4437" y="2357437"/>
              <a:ext cx="2143125" cy="2143125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770" y="3054399"/>
              <a:ext cx="887191" cy="887192"/>
            </a:xfrm>
            <a:prstGeom prst="rect">
              <a:avLst/>
            </a:prstGeom>
          </p:spPr>
        </p:pic>
      </p:grpSp>
      <p:grpSp>
        <p:nvGrpSpPr>
          <p:cNvPr id="20" name="Groupe 19"/>
          <p:cNvGrpSpPr/>
          <p:nvPr/>
        </p:nvGrpSpPr>
        <p:grpSpPr>
          <a:xfrm>
            <a:off x="3303844" y="3210649"/>
            <a:ext cx="915686" cy="762524"/>
            <a:chOff x="5024437" y="2357437"/>
            <a:chExt cx="2143125" cy="2143125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4437" y="2357437"/>
              <a:ext cx="2143125" cy="2143125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770" y="3054399"/>
              <a:ext cx="887191" cy="887192"/>
            </a:xfrm>
            <a:prstGeom prst="rect">
              <a:avLst/>
            </a:prstGeom>
          </p:spPr>
        </p:pic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91238" y="4132991"/>
            <a:ext cx="386504" cy="474086"/>
          </a:xfrm>
          <a:prstGeom prst="rect">
            <a:avLst/>
          </a:prstGeom>
        </p:spPr>
      </p:pic>
      <p:cxnSp>
        <p:nvCxnSpPr>
          <p:cNvPr id="30" name="Connecteur droit 29"/>
          <p:cNvCxnSpPr/>
          <p:nvPr/>
        </p:nvCxnSpPr>
        <p:spPr>
          <a:xfrm flipH="1">
            <a:off x="2719789" y="3848696"/>
            <a:ext cx="1" cy="1826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658235" y="3856792"/>
            <a:ext cx="1" cy="1826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715267" y="4031384"/>
            <a:ext cx="93844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181041" y="4025669"/>
            <a:ext cx="1" cy="1826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26009" y="2986702"/>
            <a:ext cx="4883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802574" y="3020411"/>
            <a:ext cx="0" cy="38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941249" y="2964218"/>
            <a:ext cx="10" cy="436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598718" y="1099621"/>
            <a:ext cx="317913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 i="1">
                <a:latin typeface="Avenir Next" panose="020B0503020202020204" pitchFamily="34" charset="0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interface and manual front-end editing</a:t>
            </a:r>
          </a:p>
        </p:txBody>
      </p:sp>
      <p:grpSp>
        <p:nvGrpSpPr>
          <p:cNvPr id="62" name="Groupe 61"/>
          <p:cNvGrpSpPr/>
          <p:nvPr/>
        </p:nvGrpSpPr>
        <p:grpSpPr>
          <a:xfrm>
            <a:off x="3019531" y="3106144"/>
            <a:ext cx="601430" cy="548784"/>
            <a:chOff x="5024437" y="2357437"/>
            <a:chExt cx="2143125" cy="2143125"/>
          </a:xfrm>
        </p:grpSpPr>
        <p:pic>
          <p:nvPicPr>
            <p:cNvPr id="63" name="Image 6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4437" y="2357437"/>
              <a:ext cx="2143125" cy="2143125"/>
            </a:xfrm>
            <a:prstGeom prst="rect">
              <a:avLst/>
            </a:prstGeom>
          </p:spPr>
        </p:pic>
        <p:pic>
          <p:nvPicPr>
            <p:cNvPr id="64" name="Image 6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770" y="3054399"/>
              <a:ext cx="887191" cy="887192"/>
            </a:xfrm>
            <a:prstGeom prst="rect">
              <a:avLst/>
            </a:prstGeom>
          </p:spPr>
        </p:pic>
      </p:grpSp>
      <p:cxnSp>
        <p:nvCxnSpPr>
          <p:cNvPr id="65" name="Connecteur droit 64"/>
          <p:cNvCxnSpPr/>
          <p:nvPr/>
        </p:nvCxnSpPr>
        <p:spPr>
          <a:xfrm flipH="1">
            <a:off x="3378913" y="3025410"/>
            <a:ext cx="1" cy="182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age 12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36" y="3121746"/>
            <a:ext cx="202452" cy="170225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63" y="3430856"/>
            <a:ext cx="299409" cy="25174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7414295" y="3820510"/>
            <a:ext cx="15681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r>
              <a:rPr lang="en-US" sz="9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microservices or API (e.g. vendor-specific IED Configuration tools; E.g. the SITIPE microservices)</a:t>
            </a:r>
          </a:p>
        </p:txBody>
      </p:sp>
      <p:pic>
        <p:nvPicPr>
          <p:cNvPr id="162" name="Image 16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19" y="3425780"/>
            <a:ext cx="423672" cy="394730"/>
          </a:xfrm>
          <a:prstGeom prst="rect">
            <a:avLst/>
          </a:prstGeom>
        </p:spPr>
      </p:pic>
      <p:sp>
        <p:nvSpPr>
          <p:cNvPr id="169" name="ZoneTexte 168"/>
          <p:cNvSpPr txBox="1"/>
          <p:nvPr/>
        </p:nvSpPr>
        <p:spPr>
          <a:xfrm>
            <a:off x="2240206" y="4440753"/>
            <a:ext cx="1253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1969566" y="1539044"/>
            <a:ext cx="369332" cy="29756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project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4433129" y="3137080"/>
            <a:ext cx="206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Microservices for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CIM Conversion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OCL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Auto alignment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UI/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OpenSCD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hosting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SCL file storage</a:t>
            </a: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379875" y="1857729"/>
            <a:ext cx="0" cy="110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à coins arrondis 78"/>
          <p:cNvSpPr/>
          <p:nvPr/>
        </p:nvSpPr>
        <p:spPr>
          <a:xfrm>
            <a:off x="2664118" y="1378844"/>
            <a:ext cx="2113711" cy="7845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Image 18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88" y="1839880"/>
            <a:ext cx="299409" cy="251748"/>
          </a:xfrm>
          <a:prstGeom prst="rect">
            <a:avLst/>
          </a:prstGeom>
        </p:spPr>
      </p:pic>
      <p:pic>
        <p:nvPicPr>
          <p:cNvPr id="190" name="Image 18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64" y="1457395"/>
            <a:ext cx="202452" cy="170225"/>
          </a:xfrm>
          <a:prstGeom prst="rect">
            <a:avLst/>
          </a:prstGeom>
        </p:spPr>
      </p:pic>
      <p:pic>
        <p:nvPicPr>
          <p:cNvPr id="191" name="Image 19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43" y="1657260"/>
            <a:ext cx="299409" cy="251748"/>
          </a:xfrm>
          <a:prstGeom prst="rect">
            <a:avLst/>
          </a:prstGeom>
        </p:spPr>
      </p:pic>
      <p:cxnSp>
        <p:nvCxnSpPr>
          <p:cNvPr id="194" name="Connecteur droit 193"/>
          <p:cNvCxnSpPr/>
          <p:nvPr/>
        </p:nvCxnSpPr>
        <p:spPr>
          <a:xfrm>
            <a:off x="7809674" y="2986702"/>
            <a:ext cx="0" cy="455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4922520" y="273845"/>
            <a:ext cx="4065305" cy="17700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endParaRPr lang="en-US" sz="12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 front-end/backend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for storage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Web-browser-based client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Multi-language support for the user interface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programming language by microservice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to integrate third-part tools</a:t>
            </a:r>
          </a:p>
        </p:txBody>
      </p:sp>
      <p:sp>
        <p:nvSpPr>
          <p:cNvPr id="89" name="AutoShape 2" descr="Résultat de recherche d'images pour &quot;browser internet icon&quot;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9531" y="4334895"/>
            <a:ext cx="271462" cy="27146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3372966" y="4236147"/>
            <a:ext cx="8465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2817" y="3623145"/>
            <a:ext cx="353447" cy="264744"/>
          </a:xfrm>
          <a:prstGeom prst="rect">
            <a:avLst/>
          </a:prstGeom>
        </p:spPr>
      </p:pic>
      <p:pic>
        <p:nvPicPr>
          <p:cNvPr id="205" name="Image 20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5953" y="3561956"/>
            <a:ext cx="353447" cy="264744"/>
          </a:xfrm>
          <a:prstGeom prst="rect">
            <a:avLst/>
          </a:prstGeom>
        </p:spPr>
      </p:pic>
      <p:pic>
        <p:nvPicPr>
          <p:cNvPr id="206" name="Image 20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7088" y="3388683"/>
            <a:ext cx="271460" cy="2033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B7E8B5-2D81-4B0A-96A2-438E1626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9" y="215760"/>
            <a:ext cx="8585947" cy="604462"/>
          </a:xfrm>
        </p:spPr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53" name="Espace réservé du pied de page 1">
            <a:extLst>
              <a:ext uri="{FF2B5EF4-FFF2-40B4-BE49-F238E27FC236}">
                <a16:creationId xmlns:a16="http://schemas.microsoft.com/office/drawing/2014/main" id="{32DB34A0-1519-4DBF-BDC2-0BE7D7070A5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979194" y="4811220"/>
            <a:ext cx="7135727" cy="273844"/>
          </a:xfrm>
        </p:spPr>
        <p:txBody>
          <a:bodyPr/>
          <a:lstStyle/>
          <a:p>
            <a:r>
              <a:rPr lang="en-US" kern="0" dirty="0"/>
              <a:t>© 2019-2023 Alliander, GE, National Grid, </a:t>
            </a:r>
            <a:r>
              <a:rPr lang="en-US" kern="0" dirty="0" err="1"/>
              <a:t>OSIsoft</a:t>
            </a:r>
            <a:r>
              <a:rPr lang="en-US" kern="0" dirty="0"/>
              <a:t>, RTE, Schneider Electric, </a:t>
            </a:r>
            <a:r>
              <a:rPr lang="en-US" kern="0" dirty="0" err="1"/>
              <a:t>TenneT</a:t>
            </a:r>
            <a:r>
              <a:rPr lang="en-US" kern="0" dirty="0"/>
              <a:t>. Licensed under Creative Commons Attribution 4.0 International (CC BY 4.0)</a:t>
            </a:r>
            <a:endParaRPr lang="fr-FR" kern="0" dirty="0"/>
          </a:p>
        </p:txBody>
      </p:sp>
      <p:pic>
        <p:nvPicPr>
          <p:cNvPr id="1026" name="Picture 2" descr="@openscd">
            <a:extLst>
              <a:ext uri="{FF2B5EF4-FFF2-40B4-BE49-F238E27FC236}">
                <a16:creationId xmlns:a16="http://schemas.microsoft.com/office/drawing/2014/main" id="{D0E2E81B-7034-014B-F61B-7F4DBBA7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756" y="1529076"/>
            <a:ext cx="474087" cy="4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138">
            <a:extLst>
              <a:ext uri="{FF2B5EF4-FFF2-40B4-BE49-F238E27FC236}">
                <a16:creationId xmlns:a16="http://schemas.microsoft.com/office/drawing/2014/main" id="{D60E94E8-4617-E1E2-BF84-385F3217B5DD}"/>
              </a:ext>
            </a:extLst>
          </p:cNvPr>
          <p:cNvSpPr txBox="1"/>
          <p:nvPr/>
        </p:nvSpPr>
        <p:spPr>
          <a:xfrm>
            <a:off x="4439682" y="4113036"/>
            <a:ext cx="20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Java library for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SCL editing function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91CF09-8CD2-F5B7-F42D-6D95C9935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47058" y="2239646"/>
            <a:ext cx="1754124" cy="5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ème1">
  <a:themeElements>
    <a:clrScheme name="Personnalis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65B8"/>
      </a:accent1>
      <a:accent2>
        <a:srgbClr val="00A7EE"/>
      </a:accent2>
      <a:accent3>
        <a:srgbClr val="00FDFF"/>
      </a:accent3>
      <a:accent4>
        <a:srgbClr val="FFB802"/>
      </a:accent4>
      <a:accent5>
        <a:srgbClr val="65A33E"/>
      </a:accent5>
      <a:accent6>
        <a:srgbClr val="CC1A01"/>
      </a:accent6>
      <a:hlink>
        <a:srgbClr val="00A7EE"/>
      </a:hlink>
      <a:folHlink>
        <a:srgbClr val="C0C0C0"/>
      </a:folHlink>
    </a:clrScheme>
    <a:fontScheme name="Personnalisé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91440" bIns="91440" rtlCol="0" anchor="ctr"/>
      <a:lstStyle>
        <a:defPPr algn="ctr">
          <a:defRPr dirty="0" smtClean="0">
            <a:solidFill>
              <a:schemeClr val="tx1"/>
            </a:solidFill>
            <a:latin typeface="Avenir Next" panose="020B05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Avenir Next" panose="020B05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ème1" id="{5A543006-7780-4509-91F7-B2789E023EF2}" vid="{709CDE64-1CE2-4137-81D1-5DF0F232872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3E32BF4729743B02F4C8693FB7908" ma:contentTypeVersion="12" ma:contentTypeDescription="Create a new document." ma:contentTypeScope="" ma:versionID="3e0f492865cb3c751c643fce921cc8fa">
  <xsd:schema xmlns:xsd="http://www.w3.org/2001/XMLSchema" xmlns:xs="http://www.w3.org/2001/XMLSchema" xmlns:p="http://schemas.microsoft.com/office/2006/metadata/properties" xmlns:ns3="e7eebcba-988e-498c-899d-a3b4259f0312" xmlns:ns4="093020be-362e-427e-bcba-5bfc522db69b" targetNamespace="http://schemas.microsoft.com/office/2006/metadata/properties" ma:root="true" ma:fieldsID="5bbabbdba72354330c02a7c54b2a7020" ns3:_="" ns4:_="">
    <xsd:import namespace="e7eebcba-988e-498c-899d-a3b4259f0312"/>
    <xsd:import namespace="093020be-362e-427e-bcba-5bfc522db6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ebcba-988e-498c-899d-a3b4259f0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020be-362e-427e-bcba-5bfc522db69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141814-2E17-43BE-825B-E6FF967D2C1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93020be-362e-427e-bcba-5bfc522db69b"/>
    <ds:schemaRef ds:uri="e7eebcba-988e-498c-899d-a3b4259f031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FDB9C31-C157-47E7-9FA8-12E1E6E9E8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eebcba-988e-498c-899d-a3b4259f0312"/>
    <ds:schemaRef ds:uri="093020be-362e-427e-bcba-5bfc522db6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7DB450A-8D36-4862-84CA-6677EABDCA5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Diavoorstelling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Thème1</vt:lpstr>
      <vt:lpstr>Architecture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 Energy</dc:title>
  <cp:lastModifiedBy>Sander Jansen</cp:lastModifiedBy>
  <cp:revision>134</cp:revision>
  <dcterms:modified xsi:type="dcterms:W3CDTF">2023-07-03T17:54:28Z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0x010100B8E3E32BF4729743B02F4C8693FB7908</vt:lpwstr>
  </property>
</Properties>
</file>