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25925" y="2047400"/>
            <a:ext cx="1847700" cy="8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17700" y="4543200"/>
            <a:ext cx="496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Никлаус Вирт, швейцарский информатик, написал в 1976 году книгу под названием «Алгоритмы + структуры данных = программы». </a:t>
            </a:r>
            <a:endParaRPr i="1" sz="9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примечание: </a:t>
            </a:r>
            <a:r>
              <a:rPr i="1" lang="ru" sz="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типы данных это составные части </a:t>
            </a:r>
            <a:r>
              <a:rPr i="1" lang="ru" sz="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структур</a:t>
            </a:r>
            <a:r>
              <a:rPr i="1" lang="ru" sz="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данных</a:t>
            </a:r>
            <a:endParaRPr i="1"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43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Под типом данных (data type) понимается множество величин, объединенных определенными признаками и совокупностью допустимых преобразований.</a:t>
            </a:r>
            <a:endParaRPr i="1"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591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Классификация по</a:t>
            </a:r>
            <a:r>
              <a:rPr b="1" lang="ru" sz="1100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способу представления данных в вычислительных системах: </a:t>
            </a:r>
            <a:endParaRPr b="1"/>
          </a:p>
        </p:txBody>
      </p:sp>
      <p:grpSp>
        <p:nvGrpSpPr>
          <p:cNvPr id="58" name="Google Shape;58;p13"/>
          <p:cNvGrpSpPr/>
          <p:nvPr/>
        </p:nvGrpSpPr>
        <p:grpSpPr>
          <a:xfrm>
            <a:off x="3275875" y="977538"/>
            <a:ext cx="1747800" cy="615600"/>
            <a:chOff x="3275875" y="977538"/>
            <a:chExt cx="1747800" cy="615600"/>
          </a:xfrm>
        </p:grpSpPr>
        <p:sp>
          <p:nvSpPr>
            <p:cNvPr id="59" name="Google Shape;59;p13"/>
            <p:cNvSpPr/>
            <p:nvPr/>
          </p:nvSpPr>
          <p:spPr>
            <a:xfrm>
              <a:off x="3375725" y="1028700"/>
              <a:ext cx="1518000" cy="48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3275875" y="977538"/>
              <a:ext cx="1747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dk1"/>
                  </a:solidFill>
                </a:rPr>
                <a:t>int - целый (integer)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5123525" y="2956250"/>
            <a:ext cx="2127276" cy="1108620"/>
            <a:chOff x="5872575" y="1867650"/>
            <a:chExt cx="2127276" cy="1108620"/>
          </a:xfrm>
        </p:grpSpPr>
        <p:sp>
          <p:nvSpPr>
            <p:cNvPr id="62" name="Google Shape;62;p13"/>
            <p:cNvSpPr/>
            <p:nvPr/>
          </p:nvSpPr>
          <p:spPr>
            <a:xfrm>
              <a:off x="5872575" y="1867650"/>
              <a:ext cx="2127276" cy="1108620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5932500" y="2171550"/>
              <a:ext cx="200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dk1"/>
                  </a:solidFill>
                </a:rPr>
                <a:t>float - вещественный</a:t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796025" y="2878700"/>
            <a:ext cx="2127300" cy="1428300"/>
            <a:chOff x="296650" y="2865275"/>
            <a:chExt cx="2127300" cy="1428300"/>
          </a:xfrm>
        </p:grpSpPr>
        <p:sp>
          <p:nvSpPr>
            <p:cNvPr id="65" name="Google Shape;65;p13"/>
            <p:cNvSpPr/>
            <p:nvPr/>
          </p:nvSpPr>
          <p:spPr>
            <a:xfrm>
              <a:off x="296650" y="2865275"/>
              <a:ext cx="2127300" cy="14283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521400" y="3264750"/>
              <a:ext cx="1747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char - символьный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(character)</a:t>
              </a:r>
              <a:endParaRPr/>
            </a:p>
          </p:txBody>
        </p:sp>
      </p:grpSp>
      <p:cxnSp>
        <p:nvCxnSpPr>
          <p:cNvPr id="67" name="Google Shape;67;p13"/>
          <p:cNvCxnSpPr/>
          <p:nvPr/>
        </p:nvCxnSpPr>
        <p:spPr>
          <a:xfrm rot="10800000">
            <a:off x="4134775" y="1518200"/>
            <a:ext cx="150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4" idx="5"/>
          </p:cNvCxnSpPr>
          <p:nvPr/>
        </p:nvCxnSpPr>
        <p:spPr>
          <a:xfrm>
            <a:off x="4803036" y="2772067"/>
            <a:ext cx="5703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>
            <a:off x="2906414" y="2772067"/>
            <a:ext cx="5901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" name="Google Shape;70;p13"/>
          <p:cNvGrpSpPr/>
          <p:nvPr/>
        </p:nvGrpSpPr>
        <p:grpSpPr>
          <a:xfrm>
            <a:off x="3637975" y="1679375"/>
            <a:ext cx="344400" cy="400200"/>
            <a:chOff x="3605450" y="1662575"/>
            <a:chExt cx="344400" cy="400200"/>
          </a:xfrm>
        </p:grpSpPr>
        <p:sp>
          <p:nvSpPr>
            <p:cNvPr id="71" name="Google Shape;71;p13"/>
            <p:cNvSpPr/>
            <p:nvPr/>
          </p:nvSpPr>
          <p:spPr>
            <a:xfrm>
              <a:off x="3605450" y="1727825"/>
              <a:ext cx="279600" cy="269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3605450" y="1662575"/>
              <a:ext cx="34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1</a:t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5023675" y="2571750"/>
            <a:ext cx="344400" cy="400200"/>
            <a:chOff x="3605450" y="1662575"/>
            <a:chExt cx="344400" cy="400200"/>
          </a:xfrm>
        </p:grpSpPr>
        <p:sp>
          <p:nvSpPr>
            <p:cNvPr id="74" name="Google Shape;74;p13"/>
            <p:cNvSpPr/>
            <p:nvPr/>
          </p:nvSpPr>
          <p:spPr>
            <a:xfrm>
              <a:off x="3605450" y="1727825"/>
              <a:ext cx="279600" cy="269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3605450" y="1662575"/>
              <a:ext cx="34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2</a:t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373500" y="2746925"/>
            <a:ext cx="344400" cy="400200"/>
            <a:chOff x="3605450" y="1662575"/>
            <a:chExt cx="344400" cy="400200"/>
          </a:xfrm>
        </p:grpSpPr>
        <p:sp>
          <p:nvSpPr>
            <p:cNvPr id="77" name="Google Shape;77;p13"/>
            <p:cNvSpPr/>
            <p:nvPr/>
          </p:nvSpPr>
          <p:spPr>
            <a:xfrm>
              <a:off x="3605450" y="1727825"/>
              <a:ext cx="279600" cy="269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605450" y="1662575"/>
              <a:ext cx="34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